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70" d="100"/>
          <a:sy n="70" d="100"/>
        </p:scale>
        <p:origin x="1066" y="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33841" y="1525651"/>
            <a:ext cx="5943600" cy="274154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 fontScale="85000" lnSpcReduction="10000"/>
          </a:bodyPr>
          <a:lstStyle/>
          <a:p>
            <a:pPr algn="ctr">
              <a:lnSpc>
                <a:spcPct val="114999"/>
              </a:lnSpc>
            </a:pPr>
            <a:r>
              <a:rPr lang="en-US" sz="7000" b="1" dirty="0" err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降级运营模式的</a:t>
            </a:r>
            <a:endParaRPr lang="en-US" sz="7000" b="1" dirty="0">
              <a:solidFill>
                <a:srgbClr val="208BD9">
                  <a:alpha val="100000"/>
                </a:srgbClr>
              </a:solidFill>
              <a:latin typeface="Microsoft Yahei"/>
              <a:ea typeface="Microsoft Yahei"/>
              <a:cs typeface="Microsoft Yahei"/>
            </a:endParaRPr>
          </a:p>
          <a:p>
            <a:pPr algn="ctr">
              <a:lnSpc>
                <a:spcPct val="114999"/>
              </a:lnSpc>
            </a:pPr>
            <a:r>
              <a:rPr lang="en-US" sz="7000" b="1" dirty="0" err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应急处理</a:t>
            </a:r>
            <a:endParaRPr lang="en-US" sz="5400" b="1" dirty="0">
              <a:solidFill>
                <a:srgbClr val="208BD9">
                  <a:alpha val="100000"/>
                </a:srgbClr>
              </a:solidFill>
              <a:latin typeface="Microsoft Yahei"/>
              <a:ea typeface="Microsoft Yahei"/>
              <a:cs typeface="Microsoft Yahe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降级运营模式下各部门的职责</a:t>
            </a:r>
          </a:p>
        </p:txBody>
      </p:sp>
      <p:sp>
        <p:nvSpPr>
          <p:cNvPr id="3" name="AutoShape 3"/>
          <p:cNvSpPr/>
          <p:nvPr/>
        </p:nvSpPr>
        <p:spPr>
          <a:xfrm>
            <a:off x="673008" y="1424575"/>
            <a:ext cx="1001602" cy="1001602"/>
          </a:xfrm>
          <a:prstGeom prst="roundRect">
            <a:avLst>
              <a:gd name="adj" fmla="val 16667"/>
            </a:avLst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4" name="AutoShape 4"/>
          <p:cNvSpPr/>
          <p:nvPr/>
        </p:nvSpPr>
        <p:spPr>
          <a:xfrm>
            <a:off x="1857984" y="1424575"/>
            <a:ext cx="3543300" cy="1001602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客运部</a:t>
            </a:r>
            <a:endParaRPr lang="en-US" sz="1100"/>
          </a:p>
        </p:txBody>
      </p:sp>
      <p:sp>
        <p:nvSpPr>
          <p:cNvPr id="5" name="TextBox 5"/>
          <p:cNvSpPr txBox="1"/>
          <p:nvPr/>
        </p:nvSpPr>
        <p:spPr>
          <a:xfrm>
            <a:off x="489633" y="1584381"/>
            <a:ext cx="1368351" cy="681990"/>
          </a:xfrm>
          <a:prstGeom prst="rect">
            <a:avLst/>
          </a:prstGeom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360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03091" y="2527659"/>
            <a:ext cx="4857750" cy="1000125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40000"/>
              </a:lnSpc>
              <a:spcBef>
                <a:spcPct val="0"/>
              </a:spcBef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车站通过SC发送模式命令，票务中心广播命令并通知中铁通检查广播系统；客运部负责客流疏导和乘客事务处理，统一认识后做好乘客解释和广播通知。</a:t>
            </a:r>
          </a:p>
        </p:txBody>
      </p:sp>
      <p:sp>
        <p:nvSpPr>
          <p:cNvPr id="7" name="AutoShape 7"/>
          <p:cNvSpPr/>
          <p:nvPr/>
        </p:nvSpPr>
        <p:spPr>
          <a:xfrm>
            <a:off x="6250024" y="1424575"/>
            <a:ext cx="1001602" cy="1001602"/>
          </a:xfrm>
          <a:prstGeom prst="roundRect">
            <a:avLst>
              <a:gd name="adj" fmla="val 16667"/>
            </a:avLst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8" name="AutoShape 8"/>
          <p:cNvSpPr/>
          <p:nvPr/>
        </p:nvSpPr>
        <p:spPr>
          <a:xfrm>
            <a:off x="7435000" y="1424575"/>
            <a:ext cx="3543300" cy="1001602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调度部</a:t>
            </a:r>
            <a:endParaRPr lang="en-US" sz="1100"/>
          </a:p>
        </p:txBody>
      </p:sp>
      <p:sp>
        <p:nvSpPr>
          <p:cNvPr id="9" name="TextBox 9"/>
          <p:cNvSpPr txBox="1"/>
          <p:nvPr/>
        </p:nvSpPr>
        <p:spPr>
          <a:xfrm>
            <a:off x="6066649" y="1584381"/>
            <a:ext cx="1368351" cy="681990"/>
          </a:xfrm>
          <a:prstGeom prst="rect">
            <a:avLst/>
          </a:prstGeom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360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280107" y="2527659"/>
            <a:ext cx="4857750" cy="1000125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40000"/>
              </a:lnSpc>
              <a:spcBef>
                <a:spcPct val="0"/>
              </a:spcBef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调度部负责通知相关车站做好客流疏导、乘客事务处理等工作，确保乘客安全有序地通行，提供舒适的乘坐体验。</a:t>
            </a:r>
          </a:p>
        </p:txBody>
      </p:sp>
      <p:sp>
        <p:nvSpPr>
          <p:cNvPr id="11" name="AutoShape 11"/>
          <p:cNvSpPr/>
          <p:nvPr/>
        </p:nvSpPr>
        <p:spPr>
          <a:xfrm>
            <a:off x="669665" y="4240990"/>
            <a:ext cx="1001602" cy="1001602"/>
          </a:xfrm>
          <a:prstGeom prst="roundRect">
            <a:avLst>
              <a:gd name="adj" fmla="val 16667"/>
            </a:avLst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AutoShape 12"/>
          <p:cNvSpPr/>
          <p:nvPr/>
        </p:nvSpPr>
        <p:spPr>
          <a:xfrm>
            <a:off x="1854641" y="4240990"/>
            <a:ext cx="3543300" cy="1001602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综合部（党群部）</a:t>
            </a:r>
            <a:endParaRPr lang="en-US" sz="1100"/>
          </a:p>
        </p:txBody>
      </p:sp>
      <p:sp>
        <p:nvSpPr>
          <p:cNvPr id="13" name="TextBox 13"/>
          <p:cNvSpPr txBox="1"/>
          <p:nvPr/>
        </p:nvSpPr>
        <p:spPr>
          <a:xfrm>
            <a:off x="486290" y="4400796"/>
            <a:ext cx="1368351" cy="681990"/>
          </a:xfrm>
          <a:prstGeom prst="rect">
            <a:avLst/>
          </a:prstGeom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360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99748" y="5353598"/>
            <a:ext cx="4857750" cy="1000125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40000"/>
              </a:lnSpc>
              <a:spcBef>
                <a:spcPct val="0"/>
              </a:spcBef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综合部（党群部）根据客运部提供的信息，负责对外信息发布等工作，确保信息及时、准确地向公众传达。</a:t>
            </a:r>
          </a:p>
        </p:txBody>
      </p:sp>
      <p:sp>
        <p:nvSpPr>
          <p:cNvPr id="15" name="AutoShape 15"/>
          <p:cNvSpPr/>
          <p:nvPr/>
        </p:nvSpPr>
        <p:spPr>
          <a:xfrm>
            <a:off x="6246681" y="4240990"/>
            <a:ext cx="1001602" cy="1001602"/>
          </a:xfrm>
          <a:prstGeom prst="roundRect">
            <a:avLst>
              <a:gd name="adj" fmla="val 16667"/>
            </a:avLst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6" name="AutoShape 16"/>
          <p:cNvSpPr/>
          <p:nvPr/>
        </p:nvSpPr>
        <p:spPr>
          <a:xfrm>
            <a:off x="7431657" y="4240990"/>
            <a:ext cx="3543300" cy="1001602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中铁通</a:t>
            </a:r>
            <a:endParaRPr lang="en-US" sz="1100"/>
          </a:p>
        </p:txBody>
      </p:sp>
      <p:sp>
        <p:nvSpPr>
          <p:cNvPr id="17" name="TextBox 17"/>
          <p:cNvSpPr txBox="1"/>
          <p:nvPr/>
        </p:nvSpPr>
        <p:spPr>
          <a:xfrm>
            <a:off x="6063306" y="4400796"/>
            <a:ext cx="1368351" cy="681990"/>
          </a:xfrm>
          <a:prstGeom prst="rect">
            <a:avLst/>
          </a:prstGeom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3600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04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276764" y="5291100"/>
            <a:ext cx="4857750" cy="1000125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40000"/>
              </a:lnSpc>
              <a:spcBef>
                <a:spcPct val="0"/>
              </a:spcBef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中铁通负责开展降级/紧急模式广播检查、系统故障排除、情况汇报等工作，保障了通信信号的正常运行和使用。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476023" y="1726817"/>
            <a:ext cx="4434841" cy="4434841"/>
          </a:xfrm>
          <a:prstGeom prst="round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562187" y="4881292"/>
            <a:ext cx="6000750" cy="7113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单程票退款处理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267801" y="5523753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受列车晚点、故障或火灾等紧急情况影响的单程票乘客，客服员需确认车票日期相符且在允许期内，回收并退款，同时填写处理单。</a:t>
            </a:r>
          </a:p>
        </p:txBody>
      </p:sp>
      <p:sp>
        <p:nvSpPr>
          <p:cNvPr id="5" name="AutoShape 5"/>
          <p:cNvSpPr/>
          <p:nvPr/>
        </p:nvSpPr>
        <p:spPr>
          <a:xfrm>
            <a:off x="5267801" y="1835975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5562187" y="1621998"/>
            <a:ext cx="6000750" cy="66607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免费更新处理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267801" y="2234038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车站客服员在非付费区为车票免费更新；若储值票或一卡通无法更新，则先付费更新并现金退还金额，计次卡则正常更新并2元/次返还次数。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562187" y="3262274"/>
            <a:ext cx="6000750" cy="69755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紧急情况处理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67801" y="3896612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列车晚点、故障或火灾等紧急情况影响一卡通，客服员需确认车票日期相符且在允许期内，填写处理单，为乘客免费更新或退款。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AFC系统应急处理细则</a:t>
            </a:r>
          </a:p>
        </p:txBody>
      </p:sp>
      <p:sp>
        <p:nvSpPr>
          <p:cNvPr id="11" name="AutoShape 11"/>
          <p:cNvSpPr/>
          <p:nvPr/>
        </p:nvSpPr>
        <p:spPr>
          <a:xfrm>
            <a:off x="5267801" y="3491989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AutoShape 12"/>
          <p:cNvSpPr/>
          <p:nvPr/>
        </p:nvSpPr>
        <p:spPr>
          <a:xfrm>
            <a:off x="5267801" y="5117897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788511" y="2014308"/>
            <a:ext cx="2987778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模式发起与取消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265556" y="2589176"/>
            <a:ext cx="5429250" cy="1066632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车站值班站长在SC上发起/取消降级/紧急模式，SC命令全站设备，ACC广播线网；票务中心接报后通知中铁通机调部，再通知中央维护工班检查模式广播。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32228" y="4509502"/>
            <a:ext cx="2987778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中央控制与通知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降级/紧急模式作业内容及流程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209273" y="5048803"/>
            <a:ext cx="5429250" cy="1066632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票务中心通过ACC系统发起/取消降级/紧急模式，自动广播至线网；SC接收命令后执行，并通知车站；中铁通、控制中心接通知后，分别进行模式检查和客流疏导。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265556" y="1929773"/>
            <a:ext cx="649757" cy="659403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209273" y="4435534"/>
            <a:ext cx="670891" cy="638269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9" name="AutoShape 9"/>
          <p:cNvSpPr/>
          <p:nvPr/>
        </p:nvSpPr>
        <p:spPr>
          <a:xfrm>
            <a:off x="565061" y="2098842"/>
            <a:ext cx="1498612" cy="1498612"/>
          </a:xfrm>
          <a:prstGeom prst="ellipse">
            <a:avLst/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10" name="Freeform 10"/>
          <p:cNvSpPr/>
          <p:nvPr/>
        </p:nvSpPr>
        <p:spPr>
          <a:xfrm>
            <a:off x="1028447" y="2543179"/>
            <a:ext cx="571839" cy="571839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121920" y="28651"/>
                </a:moveTo>
                <a:lnTo>
                  <a:pt x="121920" y="0"/>
                </a:lnTo>
                <a:lnTo>
                  <a:pt x="152400" y="0"/>
                </a:lnTo>
                <a:lnTo>
                  <a:pt x="152400" y="243840"/>
                </a:lnTo>
                <a:lnTo>
                  <a:pt x="304800" y="243840"/>
                </a:lnTo>
                <a:lnTo>
                  <a:pt x="243840" y="304800"/>
                </a:lnTo>
                <a:lnTo>
                  <a:pt x="30480" y="304800"/>
                </a:lnTo>
                <a:lnTo>
                  <a:pt x="0" y="243840"/>
                </a:lnTo>
                <a:lnTo>
                  <a:pt x="121920" y="243840"/>
                </a:lnTo>
                <a:lnTo>
                  <a:pt x="121920" y="213360"/>
                </a:lnTo>
                <a:lnTo>
                  <a:pt x="0" y="213360"/>
                </a:lnTo>
                <a:lnTo>
                  <a:pt x="0" y="209398"/>
                </a:lnTo>
                <a:cubicBezTo>
                  <a:pt x="56940" y="163544"/>
                  <a:pt x="99498" y="101956"/>
                  <a:pt x="121234" y="31242"/>
                </a:cubicBezTo>
                <a:lnTo>
                  <a:pt x="121920" y="28651"/>
                </a:lnTo>
                <a:close/>
                <a:moveTo>
                  <a:pt x="304343" y="213360"/>
                </a:moveTo>
                <a:lnTo>
                  <a:pt x="152400" y="213360"/>
                </a:lnTo>
                <a:lnTo>
                  <a:pt x="152400" y="207874"/>
                </a:lnTo>
                <a:cubicBezTo>
                  <a:pt x="171650" y="179451"/>
                  <a:pt x="183137" y="144409"/>
                  <a:pt x="183137" y="106680"/>
                </a:cubicBezTo>
                <a:cubicBezTo>
                  <a:pt x="183137" y="68951"/>
                  <a:pt x="171660" y="33909"/>
                  <a:pt x="151990" y="4848"/>
                </a:cubicBezTo>
                <a:lnTo>
                  <a:pt x="152400" y="5486"/>
                </a:lnTo>
                <a:lnTo>
                  <a:pt x="152400" y="2438"/>
                </a:lnTo>
                <a:cubicBezTo>
                  <a:pt x="237877" y="37719"/>
                  <a:pt x="298180" y="117796"/>
                  <a:pt x="304305" y="212646"/>
                </a:cubicBezTo>
                <a:lnTo>
                  <a:pt x="304343" y="21336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/>
        </p:spPr>
      </p:sp>
      <p:sp>
        <p:nvSpPr>
          <p:cNvPr id="11" name="AutoShape 11"/>
          <p:cNvSpPr/>
          <p:nvPr/>
        </p:nvSpPr>
        <p:spPr>
          <a:xfrm>
            <a:off x="4230875" y="4583470"/>
            <a:ext cx="1498612" cy="1498612"/>
          </a:xfrm>
          <a:prstGeom prst="ellipse">
            <a:avLst/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12" name="Freeform 12"/>
          <p:cNvSpPr/>
          <p:nvPr/>
        </p:nvSpPr>
        <p:spPr>
          <a:xfrm>
            <a:off x="4713980" y="5062314"/>
            <a:ext cx="532402" cy="502824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0" y="91440"/>
                </a:moveTo>
                <a:lnTo>
                  <a:pt x="152400" y="0"/>
                </a:lnTo>
                <a:lnTo>
                  <a:pt x="304800" y="91440"/>
                </a:lnTo>
                <a:lnTo>
                  <a:pt x="304800" y="121920"/>
                </a:lnTo>
                <a:lnTo>
                  <a:pt x="0" y="121920"/>
                </a:lnTo>
                <a:lnTo>
                  <a:pt x="0" y="91440"/>
                </a:lnTo>
                <a:close/>
                <a:moveTo>
                  <a:pt x="0" y="274320"/>
                </a:moveTo>
                <a:lnTo>
                  <a:pt x="304800" y="274320"/>
                </a:lnTo>
                <a:lnTo>
                  <a:pt x="304800" y="304800"/>
                </a:lnTo>
                <a:lnTo>
                  <a:pt x="0" y="304800"/>
                </a:lnTo>
                <a:lnTo>
                  <a:pt x="0" y="274320"/>
                </a:lnTo>
                <a:close/>
                <a:moveTo>
                  <a:pt x="30480" y="243840"/>
                </a:moveTo>
                <a:lnTo>
                  <a:pt x="274320" y="243840"/>
                </a:lnTo>
                <a:lnTo>
                  <a:pt x="274320" y="274320"/>
                </a:lnTo>
                <a:lnTo>
                  <a:pt x="30480" y="274320"/>
                </a:lnTo>
                <a:lnTo>
                  <a:pt x="30480" y="243840"/>
                </a:lnTo>
                <a:close/>
                <a:moveTo>
                  <a:pt x="30480" y="121920"/>
                </a:moveTo>
                <a:lnTo>
                  <a:pt x="91440" y="121920"/>
                </a:lnTo>
                <a:lnTo>
                  <a:pt x="91440" y="243840"/>
                </a:lnTo>
                <a:lnTo>
                  <a:pt x="30480" y="243840"/>
                </a:lnTo>
                <a:lnTo>
                  <a:pt x="30480" y="121920"/>
                </a:lnTo>
                <a:close/>
                <a:moveTo>
                  <a:pt x="121920" y="121920"/>
                </a:moveTo>
                <a:lnTo>
                  <a:pt x="182880" y="121920"/>
                </a:lnTo>
                <a:lnTo>
                  <a:pt x="182880" y="243840"/>
                </a:lnTo>
                <a:lnTo>
                  <a:pt x="121920" y="243840"/>
                </a:lnTo>
                <a:lnTo>
                  <a:pt x="121920" y="121920"/>
                </a:lnTo>
                <a:close/>
                <a:moveTo>
                  <a:pt x="213360" y="121920"/>
                </a:moveTo>
                <a:lnTo>
                  <a:pt x="274320" y="121920"/>
                </a:lnTo>
                <a:lnTo>
                  <a:pt x="274320" y="243840"/>
                </a:lnTo>
                <a:lnTo>
                  <a:pt x="213360" y="243840"/>
                </a:lnTo>
                <a:lnTo>
                  <a:pt x="213360" y="12192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/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巩固提高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85901" y="1362476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降级运营模式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685901" y="2024509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降级运营模式针对运营状况条件，选择实施相应操作，包括运营故障、进出站免检、时间免检、日期免检、超程免检等模式。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838598" y="1564792"/>
            <a:ext cx="353467" cy="353467"/>
            <a:chOff x="838598" y="1564792"/>
            <a:chExt cx="353467" cy="353467"/>
          </a:xfrm>
        </p:grpSpPr>
        <p:sp>
          <p:nvSpPr>
            <p:cNvPr id="6" name="AutoShape 6"/>
            <p:cNvSpPr/>
            <p:nvPr/>
          </p:nvSpPr>
          <p:spPr>
            <a:xfrm>
              <a:off x="920082" y="1646276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7" name="AutoShape 7"/>
            <p:cNvSpPr/>
            <p:nvPr/>
          </p:nvSpPr>
          <p:spPr>
            <a:xfrm>
              <a:off x="838598" y="1564792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8" name="TextBox 8"/>
          <p:cNvSpPr txBox="1"/>
          <p:nvPr/>
        </p:nvSpPr>
        <p:spPr>
          <a:xfrm>
            <a:off x="1685901" y="3189254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进站免检模式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685901" y="3851288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进站免检模式下，乘客可无需检票进站；其他车站视无进站信息车票为免检进站，乘客可正常检票出站，出站时出站检票机自动补全信息，单程票收回。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838598" y="3391571"/>
            <a:ext cx="353467" cy="353467"/>
            <a:chOff x="838598" y="3391571"/>
            <a:chExt cx="353467" cy="353467"/>
          </a:xfrm>
        </p:grpSpPr>
        <p:sp>
          <p:nvSpPr>
            <p:cNvPr id="11" name="AutoShape 11"/>
            <p:cNvSpPr/>
            <p:nvPr/>
          </p:nvSpPr>
          <p:spPr>
            <a:xfrm>
              <a:off x="920082" y="3473055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2" name="AutoShape 12"/>
            <p:cNvSpPr/>
            <p:nvPr/>
          </p:nvSpPr>
          <p:spPr>
            <a:xfrm>
              <a:off x="838598" y="3391571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13" name="TextBox 13"/>
          <p:cNvSpPr txBox="1"/>
          <p:nvPr/>
        </p:nvSpPr>
        <p:spPr>
          <a:xfrm>
            <a:off x="1685901" y="4975292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出站免检模式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85901" y="5637325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出站免检模式下，乘客无需检票即可出站；非回收类车票乘客在规定期内再次进站时，进站检票机会扣除上次乘车费用后正常进站，单程票作废不可再用。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838598" y="5177608"/>
            <a:ext cx="353467" cy="353467"/>
            <a:chOff x="838598" y="5177608"/>
            <a:chExt cx="353467" cy="353467"/>
          </a:xfrm>
        </p:grpSpPr>
        <p:sp>
          <p:nvSpPr>
            <p:cNvPr id="16" name="AutoShape 16"/>
            <p:cNvSpPr/>
            <p:nvPr/>
          </p:nvSpPr>
          <p:spPr>
            <a:xfrm>
              <a:off x="920082" y="5259092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7" name="AutoShape 17"/>
            <p:cNvSpPr/>
            <p:nvPr/>
          </p:nvSpPr>
          <p:spPr>
            <a:xfrm>
              <a:off x="838598" y="5177608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cxnSp>
        <p:nvCxnSpPr>
          <p:cNvPr id="18" name="Connector 18"/>
          <p:cNvCxnSpPr/>
          <p:nvPr/>
        </p:nvCxnSpPr>
        <p:spPr>
          <a:xfrm>
            <a:off x="1015332" y="1728028"/>
            <a:ext cx="0" cy="5214957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triangl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209800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2209800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TextBox 5"/>
          <p:cNvSpPr txBox="1"/>
          <p:nvPr/>
        </p:nvSpPr>
        <p:spPr>
          <a:xfrm>
            <a:off x="2488737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单一模式运行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488737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系统同一时间仅允许单一模式运行，模式变化时，处理顺序为紧急放行、降级运行（新模式来时前模式失效）、正常运行模式。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488737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模式取消与发起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488737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AFC系统降级/紧急模式可由事发车站或票务中心通过ACC系统发起/取消，模式命令自动广播至线网内所有站点，相关车站接收并执行模式命令。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234986" y="2896583"/>
            <a:ext cx="5052139" cy="3885216"/>
          </a:xfrm>
          <a:prstGeom prst="roundRect">
            <a:avLst>
              <a:gd name="adj" fmla="val 5952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879670" y="2896582"/>
            <a:ext cx="5052139" cy="3885217"/>
          </a:xfrm>
          <a:prstGeom prst="roundRect">
            <a:avLst>
              <a:gd name="adj" fmla="val 5952"/>
            </a:avLst>
          </a:prstGeom>
          <a:solidFill>
            <a:schemeClr val="lt2">
              <a:alpha val="80000"/>
            </a:schemeClr>
          </a:solidFill>
          <a:ln/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t="2719" b="2719"/>
          <a:stretch>
            <a:fillRect/>
          </a:stretch>
        </p:blipFill>
        <p:spPr>
          <a:xfrm>
            <a:off x="891140" y="1371600"/>
            <a:ext cx="5029200" cy="3162577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380405" y="4752068"/>
            <a:ext cx="4050670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降级紧急模式流程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80405" y="5384645"/>
            <a:ext cx="4050670" cy="824485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AFC系统降级/紧急模式可由事发车站或票务中心通过ACC系统发起/取消，中央维护工班检查模式广播，遇到异常情况，车站确认并切换模式，工班排除故障后继续检查。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46455" y="1371600"/>
            <a:ext cx="5029200" cy="3162577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6735721" y="4759543"/>
            <a:ext cx="4050670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AFC应急处理细则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735721" y="5392119"/>
            <a:ext cx="4050670" cy="824485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AFC系统应急处理包括免费更新车票、处理受影响一卡通及单程票退款；客服员确认车票使用日期与应急日期相符，在规定期限内办理免费更新或退款手续。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简答题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04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应用实践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476023" y="1726817"/>
            <a:ext cx="4434841" cy="4434841"/>
          </a:xfrm>
          <a:prstGeom prst="round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562187" y="4881292"/>
            <a:ext cx="6000750" cy="7113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总结评估与优化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267801" y="5523753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每次演练后及时总结评估，收集团队成员意见与建议，对应急处理流程进行优化改进，确保降级运营模式下的应急处理更加高效实用。</a:t>
            </a:r>
          </a:p>
        </p:txBody>
      </p:sp>
      <p:sp>
        <p:nvSpPr>
          <p:cNvPr id="5" name="AutoShape 5"/>
          <p:cNvSpPr/>
          <p:nvPr/>
        </p:nvSpPr>
        <p:spPr>
          <a:xfrm>
            <a:off x="5267801" y="1835975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5562187" y="1621998"/>
            <a:ext cx="6000750" cy="66607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故障模拟与处理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267801" y="2234038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组织模拟演练，模拟AFC系统故障等紧急情况，让团队成员熟悉并实践应急处理流程，提高实际应对能力。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562187" y="3262274"/>
            <a:ext cx="6000750" cy="69755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跨部门协作训练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67801" y="3896612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加强降级运营模式下各部门的协作训练，通过模拟演练提升团队之间的沟通、协调与配合能力，确保应急响应高效有序。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应用实践</a:t>
            </a:r>
          </a:p>
        </p:txBody>
      </p:sp>
      <p:sp>
        <p:nvSpPr>
          <p:cNvPr id="11" name="AutoShape 11"/>
          <p:cNvSpPr/>
          <p:nvPr/>
        </p:nvSpPr>
        <p:spPr>
          <a:xfrm>
            <a:off x="5267801" y="3491989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AutoShape 12"/>
          <p:cNvSpPr/>
          <p:nvPr/>
        </p:nvSpPr>
        <p:spPr>
          <a:xfrm>
            <a:off x="5267801" y="5117897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04589" y="1394597"/>
            <a:ext cx="7924800" cy="1876425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225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THANKS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237599" y="3103344"/>
            <a:ext cx="4943475" cy="4953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>
                <a:solidFill>
                  <a:srgbClr val="232323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感谢观看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学习目标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85901" y="1362476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了解降级运行模式的概念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685901" y="2024509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降级运营模式是针对运营故障、设备故障等情况，通过调整运营策略和设备状态，确保轨道交通系统仍能保持基本运营的操作行为。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知识目标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838598" y="1564792"/>
            <a:ext cx="353467" cy="353467"/>
            <a:chOff x="838598" y="1564792"/>
            <a:chExt cx="353467" cy="353467"/>
          </a:xfrm>
        </p:grpSpPr>
        <p:sp>
          <p:nvSpPr>
            <p:cNvPr id="6" name="AutoShape 6"/>
            <p:cNvSpPr/>
            <p:nvPr/>
          </p:nvSpPr>
          <p:spPr>
            <a:xfrm>
              <a:off x="920082" y="1646276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7" name="AutoShape 7"/>
            <p:cNvSpPr/>
            <p:nvPr/>
          </p:nvSpPr>
          <p:spPr>
            <a:xfrm>
              <a:off x="838598" y="1564792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8" name="TextBox 8"/>
          <p:cNvSpPr txBox="1"/>
          <p:nvPr/>
        </p:nvSpPr>
        <p:spPr>
          <a:xfrm>
            <a:off x="1685901" y="3189254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掌握运行模式的处理优先级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685901" y="3851288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在降级运营模式下，需要根据故障类型、影响范围等因素，确定各种运行模式的处理优先级，如紧急放行模式优先于其他模式。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838598" y="3391571"/>
            <a:ext cx="353467" cy="353467"/>
            <a:chOff x="838598" y="3391571"/>
            <a:chExt cx="353467" cy="353467"/>
          </a:xfrm>
        </p:grpSpPr>
        <p:sp>
          <p:nvSpPr>
            <p:cNvPr id="11" name="AutoShape 11"/>
            <p:cNvSpPr/>
            <p:nvPr/>
          </p:nvSpPr>
          <p:spPr>
            <a:xfrm>
              <a:off x="920082" y="3473055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2" name="AutoShape 12"/>
            <p:cNvSpPr/>
            <p:nvPr/>
          </p:nvSpPr>
          <p:spPr>
            <a:xfrm>
              <a:off x="838598" y="3391571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13" name="TextBox 13"/>
          <p:cNvSpPr txBox="1"/>
          <p:nvPr/>
        </p:nvSpPr>
        <p:spPr>
          <a:xfrm>
            <a:off x="1685901" y="4975292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掌握降级运营模式下各部门的职责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85901" y="5637325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在降级运营模式下，各部门需明确职责，如客运部负责现场疏导和乘客解释，调度部提供技术支持，综合部负责信息发布。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838598" y="5177608"/>
            <a:ext cx="353467" cy="353467"/>
            <a:chOff x="838598" y="5177608"/>
            <a:chExt cx="353467" cy="353467"/>
          </a:xfrm>
        </p:grpSpPr>
        <p:sp>
          <p:nvSpPr>
            <p:cNvPr id="16" name="AutoShape 16"/>
            <p:cNvSpPr/>
            <p:nvPr/>
          </p:nvSpPr>
          <p:spPr>
            <a:xfrm>
              <a:off x="920082" y="5259092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7" name="AutoShape 17"/>
            <p:cNvSpPr/>
            <p:nvPr/>
          </p:nvSpPr>
          <p:spPr>
            <a:xfrm>
              <a:off x="838598" y="5177608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cxnSp>
        <p:nvCxnSpPr>
          <p:cNvPr id="18" name="Connector 18"/>
          <p:cNvCxnSpPr/>
          <p:nvPr/>
        </p:nvCxnSpPr>
        <p:spPr>
          <a:xfrm>
            <a:off x="1015332" y="1728028"/>
            <a:ext cx="0" cy="5214957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triangl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244605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2244605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TextBox 5"/>
          <p:cNvSpPr txBox="1"/>
          <p:nvPr/>
        </p:nvSpPr>
        <p:spPr>
          <a:xfrm>
            <a:off x="2523542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描述降级/紧急模式作业内容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523542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降级/紧急模式作业内容涵盖模式发起、确认、取消等环节，需严格遵循作业流程，确保操作规范。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523542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进行紧急作业的能力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523542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具备在降级/紧急模式下快速响应、高效执行紧急作业的能力，如紧急疏散乘客、启动备用设备等。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能力目标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 l="25000" r="25000"/>
          <a:stretch>
            <a:fillRect/>
          </a:stretch>
        </p:blipFill>
        <p:spPr>
          <a:xfrm>
            <a:off x="615557" y="1293101"/>
            <a:ext cx="3938035" cy="5250714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4232060" y="1718638"/>
            <a:ext cx="7211308" cy="4522346"/>
          </a:xfrm>
          <a:prstGeom prst="roundRect">
            <a:avLst>
              <a:gd name="adj" fmla="val 4504"/>
            </a:avLst>
          </a:prstGeom>
          <a:solidFill>
            <a:srgbClr val="FFFFFF">
              <a:alpha val="100000"/>
            </a:srgbClr>
          </a:solidFill>
          <a:ln/>
          <a:effectLst>
            <a:outerShdw blurRad="381000">
              <a:srgbClr val="000000">
                <a:alpha val="7000"/>
              </a:srgbClr>
            </a:outerShdw>
          </a:effectLst>
        </p:spPr>
      </p:sp>
      <p:sp>
        <p:nvSpPr>
          <p:cNvPr id="4" name="TextBox 4"/>
          <p:cNvSpPr txBox="1"/>
          <p:nvPr/>
        </p:nvSpPr>
        <p:spPr>
          <a:xfrm>
            <a:off x="4599214" y="2711090"/>
            <a:ext cx="6477000" cy="125774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在轨道交通行业中，不断创新是推动技术进步和服务升级的关键；养成良好的创新能力，有助于在工作中不断探索新方法、新技术，提高运营效率和服务质量。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599214" y="2143575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养成良好的创新能力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599214" y="4589063"/>
            <a:ext cx="6477000" cy="127152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养成良好的职业素养是轨道交通从业人员必备的条件；良好的职业素养包括责任心、团队协作能力、沟通能力等，能够确保工作的高效、规范和安全。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599214" y="4153214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养成良好的职业素养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素养目标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知识学习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t="8789" b="8789"/>
          <a:stretch>
            <a:fillRect/>
          </a:stretch>
        </p:blipFill>
        <p:spPr>
          <a:xfrm>
            <a:off x="623312" y="1743101"/>
            <a:ext cx="3394942" cy="1865457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623312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t="15001" b="15001"/>
          <a:stretch>
            <a:fillRect/>
          </a:stretch>
        </p:blipFill>
        <p:spPr>
          <a:xfrm>
            <a:off x="8189230" y="1775853"/>
            <a:ext cx="3394942" cy="1865457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8189230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6" name="TextBox 6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降级运行模式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29057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列车运营故障模式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11743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当城市轨道交通列车出现运营故障，使部分车站暂时停止运营服务时，AFC系统根据相关规定的要求，设置运营故障模式。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rcRect t="14701" b="14701"/>
          <a:stretch>
            <a:fillRect/>
          </a:stretch>
        </p:blipFill>
        <p:spPr>
          <a:xfrm>
            <a:off x="4405937" y="1779195"/>
            <a:ext cx="3394942" cy="1865457"/>
          </a:xfrm>
          <a:prstGeom prst="rect">
            <a:avLst/>
          </a:prstGeom>
        </p:spPr>
      </p:pic>
      <p:sp>
        <p:nvSpPr>
          <p:cNvPr id="10" name="AutoShape 10"/>
          <p:cNvSpPr/>
          <p:nvPr/>
        </p:nvSpPr>
        <p:spPr>
          <a:xfrm>
            <a:off x="4405937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11" name="TextBox 11"/>
          <p:cNvSpPr txBox="1"/>
          <p:nvPr/>
        </p:nvSpPr>
        <p:spPr>
          <a:xfrm>
            <a:off x="4511682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进站免检模式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294976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出站免检模式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594368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进站免检模式下，乘客无需检票进站；其他车站视其为免检进站，乘客可正常检票出站，出站时补全信息，单程票收回。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377661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出站免检模式下，乘客无需检票出站；非回收车票在规定期内再次进站时，扣除上次费用后正常检票进站，单程票作废。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489734" y="4197309"/>
            <a:ext cx="3273285" cy="690150"/>
          </a:xfrm>
          <a:prstGeom prst="roundRect">
            <a:avLst>
              <a:gd name="adj" fmla="val 28095"/>
            </a:avLst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650433" y="4197309"/>
            <a:ext cx="3273285" cy="690150"/>
          </a:xfrm>
          <a:prstGeom prst="roundRect">
            <a:avLst>
              <a:gd name="adj" fmla="val 28095"/>
            </a:avLst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4" name="AutoShape 4"/>
          <p:cNvSpPr/>
          <p:nvPr/>
        </p:nvSpPr>
        <p:spPr>
          <a:xfrm>
            <a:off x="4489734" y="1474577"/>
            <a:ext cx="3273285" cy="690150"/>
          </a:xfrm>
          <a:prstGeom prst="roundRect">
            <a:avLst>
              <a:gd name="adj" fmla="val 28095"/>
            </a:avLst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5" name="AutoShape 5"/>
          <p:cNvSpPr/>
          <p:nvPr/>
        </p:nvSpPr>
        <p:spPr>
          <a:xfrm>
            <a:off x="650433" y="1474577"/>
            <a:ext cx="3273285" cy="690150"/>
          </a:xfrm>
          <a:prstGeom prst="roundRect">
            <a:avLst>
              <a:gd name="adj" fmla="val 28095"/>
            </a:avLst>
          </a:prstGeom>
          <a:solidFill>
            <a:schemeClr val="accent1">
              <a:alpha val="100000"/>
            </a:schemeClr>
          </a:solidFill>
          <a:ln/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alphaModFix/>
          </a:blip>
          <a:srcRect t="4109" b="4109"/>
          <a:stretch>
            <a:fillRect/>
          </a:stretch>
        </p:blipFill>
        <p:spPr>
          <a:xfrm>
            <a:off x="8293144" y="1482730"/>
            <a:ext cx="3422379" cy="4563172"/>
          </a:xfrm>
          <a:prstGeom prst="round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570176" y="2177640"/>
            <a:ext cx="3433799" cy="12597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时间免检模式下，检票机不检查进站时间，只扣费；适用于列车延误等导致乘客超时无法出站的情况。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409477" y="2177640"/>
            <a:ext cx="3433799" cy="12597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日期免检模式下，检票机不检查车票有效期，只扣费；适用于因运营原因导致车票过期的情况。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70176" y="4915720"/>
            <a:ext cx="3433799" cy="126298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车费免检模式下，检票机不检查超程和超时，只扣最低票价或一个乘次；适用于车站关闭，列车跳停的情况。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407114" y="4915720"/>
            <a:ext cx="3438525" cy="126298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紧急放行模式下，闸机不处理车票，扇门打开，便于紧急疏散乘客；适用于火灾等紧急情况。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降级运行模式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38067" y="1502085"/>
            <a:ext cx="2898018" cy="6351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时间免检模式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677367" y="1502085"/>
            <a:ext cx="2898018" cy="6351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日期免检模式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38067" y="4224817"/>
            <a:ext cx="2898018" cy="6351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车费免检模式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677367" y="4224817"/>
            <a:ext cx="2898018" cy="6351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rgbClr val="FFFFFF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紧急放行模式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209800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2209800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TextBox 5"/>
          <p:cNvSpPr txBox="1"/>
          <p:nvPr/>
        </p:nvSpPr>
        <p:spPr>
          <a:xfrm>
            <a:off x="2488737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系统模式运行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488737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系统在同一时间只允许单一模式运行，确保了系统运行模式的独占性和有序性，避免了模式冲突和提高运营效率。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488737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系统模式变化顺序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488737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当系统运行模式发生变化时，紧急放行模式优先，降级运行模式次之，正常运行模式最后；确保了系统安全与稳定。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运行模式的处理优先级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222222"/>
      </a:dk1>
      <a:lt1>
        <a:srgbClr val="FFFFFF"/>
      </a:lt1>
      <a:dk2>
        <a:srgbClr val="222222"/>
      </a:dk2>
      <a:lt2>
        <a:srgbClr val="E7E7E7"/>
      </a:lt2>
      <a:accent1>
        <a:srgbClr val="208BD9"/>
      </a:accent1>
      <a:accent2>
        <a:srgbClr val="208BD9"/>
      </a:accent2>
      <a:accent3>
        <a:srgbClr val="1B96DB"/>
      </a:accent3>
      <a:accent4>
        <a:srgbClr val="1B96DB"/>
      </a:accent4>
      <a:accent5>
        <a:srgbClr val="0688D0"/>
      </a:accent5>
      <a:accent6>
        <a:srgbClr val="15B9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460</Words>
  <Application>Microsoft Office PowerPoint</Application>
  <PresentationFormat>宽屏</PresentationFormat>
  <Paragraphs>105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3" baseType="lpstr">
      <vt:lpstr>Microsoft Yahei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xing zhang</cp:lastModifiedBy>
  <cp:revision>3</cp:revision>
  <dcterms:created xsi:type="dcterms:W3CDTF">2006-08-16T00:00:00Z</dcterms:created>
  <dcterms:modified xsi:type="dcterms:W3CDTF">2024-10-19T03:07:15Z</dcterms:modified>
</cp:coreProperties>
</file>