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2486025"/>
            <a:ext cx="5943600" cy="2466975"/>
          </a:xfrm>
          <a:prstGeom prst="rect">
            <a:avLst/>
          </a:prstGeom>
          <a:ln/>
        </p:spPr>
        <p:txBody>
          <a:bodyPr vert="horz" wrap="square" lIns="114300" tIns="57150" rIns="114300" bIns="57150" rtlCol="0" anchor="ctr" anchorCtr="0">
            <a:normAutofit fontScale="77500" lnSpcReduction="20000"/>
          </a:bodyPr>
          <a:lstStyle/>
          <a:p>
            <a:pPr algn="ctr">
              <a:lnSpc>
                <a:spcPct val="114999"/>
              </a:lnSpc>
            </a:pPr>
            <a:r>
              <a:rPr lang="en-US" sz="7000" b="1" dirty="0" err="1">
                <a:solidFill>
                  <a:srgbClr val="208BD9">
                    <a:alpha val="100000"/>
                  </a:srgbClr>
                </a:solidFill>
                <a:latin typeface="Microsoft Yahei"/>
                <a:ea typeface="Microsoft Yahei"/>
                <a:cs typeface="Microsoft Yahei"/>
              </a:rPr>
              <a:t>票务事故、违章</a:t>
            </a:r>
            <a:endParaRPr lang="en-US" sz="7000" b="1" dirty="0">
              <a:solidFill>
                <a:srgbClr val="208BD9">
                  <a:alpha val="100000"/>
                </a:srgbClr>
              </a:solidFill>
              <a:latin typeface="Microsoft Yahei"/>
              <a:ea typeface="Microsoft Yahei"/>
              <a:cs typeface="Microsoft Yahei"/>
            </a:endParaRPr>
          </a:p>
          <a:p>
            <a:pPr algn="ctr">
              <a:lnSpc>
                <a:spcPct val="114999"/>
              </a:lnSpc>
            </a:pPr>
            <a:r>
              <a:rPr lang="en-US" sz="7000" b="1" dirty="0" err="1">
                <a:solidFill>
                  <a:srgbClr val="208BD9">
                    <a:alpha val="100000"/>
                  </a:srgbClr>
                </a:solidFill>
                <a:latin typeface="Microsoft Yahei"/>
                <a:ea typeface="Microsoft Yahei"/>
                <a:cs typeface="Microsoft Yahei"/>
              </a:rPr>
              <a:t>和差错的应急处理</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014204" y="1693475"/>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一类违章</a:t>
            </a:r>
          </a:p>
        </p:txBody>
      </p:sp>
      <p:sp>
        <p:nvSpPr>
          <p:cNvPr id="3" name="TextBox 3"/>
          <p:cNvSpPr txBox="1"/>
          <p:nvPr/>
        </p:nvSpPr>
        <p:spPr>
          <a:xfrm>
            <a:off x="1014204" y="2171158"/>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备用金、票款管理不当，报表填写审核不严，车票管理差异，设备操作不规范，钥匙管理遗失，车站现场管理不规范，其他经认定违规行为。</a:t>
            </a:r>
          </a:p>
        </p:txBody>
      </p:sp>
      <p:sp>
        <p:nvSpPr>
          <p:cNvPr id="4" name="TextBox 4"/>
          <p:cNvSpPr txBox="1"/>
          <p:nvPr/>
        </p:nvSpPr>
        <p:spPr>
          <a:xfrm>
            <a:off x="1014204" y="4384206"/>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三类违章</a:t>
            </a:r>
          </a:p>
        </p:txBody>
      </p:sp>
      <p:sp>
        <p:nvSpPr>
          <p:cNvPr id="5" name="TextBox 5"/>
          <p:cNvSpPr txBox="1"/>
          <p:nvPr/>
        </p:nvSpPr>
        <p:spPr>
          <a:xfrm>
            <a:off x="1027985" y="4852503"/>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备用金、票款管理不当，金额在500元及以上1000元以下；报表填写管理不善，车票管理不当致损失，设备误操作致损失；其他经认定违规行为。</a:t>
            </a:r>
          </a:p>
        </p:txBody>
      </p:sp>
      <p:sp>
        <p:nvSpPr>
          <p:cNvPr id="6" name="TextBox 6"/>
          <p:cNvSpPr txBox="1"/>
          <p:nvPr/>
        </p:nvSpPr>
        <p:spPr>
          <a:xfrm>
            <a:off x="8108705" y="1693475"/>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二类违章</a:t>
            </a:r>
          </a:p>
        </p:txBody>
      </p:sp>
      <p:sp>
        <p:nvSpPr>
          <p:cNvPr id="7" name="TextBox 7"/>
          <p:cNvSpPr txBox="1"/>
          <p:nvPr/>
        </p:nvSpPr>
        <p:spPr>
          <a:xfrm>
            <a:off x="8108705" y="2109711"/>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备用金、票款管理不当，金额在100元及以上500元以下；车票管理不当，丢失车票经济损失200元及以上500元以下；设备误操作造成损失；钥匙及设备丢失。</a:t>
            </a:r>
          </a:p>
        </p:txBody>
      </p:sp>
      <p:sp>
        <p:nvSpPr>
          <p:cNvPr id="8" name="TextBox 8"/>
          <p:cNvSpPr txBox="1"/>
          <p:nvPr/>
        </p:nvSpPr>
        <p:spPr>
          <a:xfrm>
            <a:off x="8108705" y="4384206"/>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四类违章</a:t>
            </a:r>
          </a:p>
        </p:txBody>
      </p:sp>
      <p:sp>
        <p:nvSpPr>
          <p:cNvPr id="9" name="TextBox 9"/>
          <p:cNvSpPr txBox="1"/>
          <p:nvPr/>
        </p:nvSpPr>
        <p:spPr>
          <a:xfrm>
            <a:off x="8122486" y="4852503"/>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占有现金、截留资金；备用金、票款管理不当，金额在1000元及以上；报表审核不严，车票管理不当；违章占有车票，造成重大损失或影响。</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票务违章的分类</a:t>
            </a:r>
          </a:p>
        </p:txBody>
      </p:sp>
      <p:grpSp>
        <p:nvGrpSpPr>
          <p:cNvPr id="11" name="Group 11"/>
          <p:cNvGrpSpPr/>
          <p:nvPr/>
        </p:nvGrpSpPr>
        <p:grpSpPr>
          <a:xfrm>
            <a:off x="3381475" y="1147015"/>
            <a:ext cx="5406235" cy="5406235"/>
            <a:chOff x="3381475" y="1147015"/>
            <a:chExt cx="5406235" cy="5406235"/>
          </a:xfrm>
        </p:grpSpPr>
        <p:sp>
          <p:nvSpPr>
            <p:cNvPr id="12" name="AutoShape 12"/>
            <p:cNvSpPr/>
            <p:nvPr/>
          </p:nvSpPr>
          <p:spPr>
            <a:xfrm>
              <a:off x="3384818" y="3851804"/>
              <a:ext cx="2701446" cy="2701446"/>
            </a:xfrm>
            <a:prstGeom prst="arc">
              <a:avLst>
                <a:gd name="adj1" fmla="val 16200000"/>
                <a:gd name="adj2" fmla="val 0"/>
              </a:avLst>
            </a:prstGeom>
            <a:noFill/>
            <a:ln w="254032">
              <a:solidFill>
                <a:schemeClr val="accent1">
                  <a:alpha val="30000"/>
                </a:schemeClr>
              </a:solidFill>
              <a:prstDash val="solid"/>
            </a:ln>
          </p:spPr>
        </p:sp>
        <p:sp>
          <p:nvSpPr>
            <p:cNvPr id="13" name="AutoShape 13"/>
            <p:cNvSpPr/>
            <p:nvPr/>
          </p:nvSpPr>
          <p:spPr>
            <a:xfrm flipH="1">
              <a:off x="6086264" y="3851804"/>
              <a:ext cx="2701446" cy="2701446"/>
            </a:xfrm>
            <a:prstGeom prst="arc">
              <a:avLst>
                <a:gd name="adj1" fmla="val 16200000"/>
                <a:gd name="adj2" fmla="val 0"/>
              </a:avLst>
            </a:prstGeom>
            <a:noFill/>
            <a:ln w="254032">
              <a:solidFill>
                <a:schemeClr val="accent1">
                  <a:alpha val="100000"/>
                </a:schemeClr>
              </a:solidFill>
              <a:prstDash val="solid"/>
            </a:ln>
          </p:spPr>
        </p:sp>
        <p:sp>
          <p:nvSpPr>
            <p:cNvPr id="14" name="AutoShape 14"/>
            <p:cNvSpPr/>
            <p:nvPr/>
          </p:nvSpPr>
          <p:spPr>
            <a:xfrm flipV="1">
              <a:off x="3381475" y="1147015"/>
              <a:ext cx="2701446" cy="2701446"/>
            </a:xfrm>
            <a:prstGeom prst="arc">
              <a:avLst>
                <a:gd name="adj1" fmla="val 16200000"/>
                <a:gd name="adj2" fmla="val 0"/>
              </a:avLst>
            </a:prstGeom>
            <a:noFill/>
            <a:ln w="254032">
              <a:solidFill>
                <a:schemeClr val="accent1">
                  <a:alpha val="100000"/>
                </a:schemeClr>
              </a:solidFill>
              <a:prstDash val="solid"/>
            </a:ln>
          </p:spPr>
        </p:sp>
        <p:sp>
          <p:nvSpPr>
            <p:cNvPr id="15" name="AutoShape 15"/>
            <p:cNvSpPr/>
            <p:nvPr/>
          </p:nvSpPr>
          <p:spPr>
            <a:xfrm flipH="1" flipV="1">
              <a:off x="6082921" y="1147015"/>
              <a:ext cx="2701446" cy="2701446"/>
            </a:xfrm>
            <a:prstGeom prst="arc">
              <a:avLst>
                <a:gd name="adj1" fmla="val 16200000"/>
                <a:gd name="adj2" fmla="val 0"/>
              </a:avLst>
            </a:prstGeom>
            <a:noFill/>
            <a:ln w="254032">
              <a:solidFill>
                <a:schemeClr val="accent1">
                  <a:alpha val="30000"/>
                </a:schemeClr>
              </a:solidFill>
              <a:prstDash val="solid"/>
            </a:ln>
          </p:spPr>
        </p:sp>
      </p:grpSp>
      <p:sp>
        <p:nvSpPr>
          <p:cNvPr id="16" name="Freeform 16"/>
          <p:cNvSpPr/>
          <p:nvPr/>
        </p:nvSpPr>
        <p:spPr>
          <a:xfrm>
            <a:off x="5878869" y="3640582"/>
            <a:ext cx="433809" cy="433809"/>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195174" y="2054018"/>
            <a:ext cx="617410" cy="617410"/>
          </a:xfrm>
          <a:prstGeom prst="ellipse">
            <a:avLst/>
          </a:prstGeom>
          <a:solidFill>
            <a:schemeClr val="lt1">
              <a:alpha val="100000"/>
            </a:schemeClr>
          </a:solidFill>
          <a:ln w="19050">
            <a:solidFill>
              <a:schemeClr val="accent1">
                <a:alpha val="100000"/>
              </a:schemeClr>
            </a:solidFill>
            <a:prstDash val="solid"/>
          </a:ln>
        </p:spPr>
      </p:sp>
      <p:sp>
        <p:nvSpPr>
          <p:cNvPr id="3" name="AutoShape 3"/>
          <p:cNvSpPr/>
          <p:nvPr/>
        </p:nvSpPr>
        <p:spPr>
          <a:xfrm>
            <a:off x="7195174" y="5014854"/>
            <a:ext cx="617410" cy="617410"/>
          </a:xfrm>
          <a:prstGeom prst="ellipse">
            <a:avLst/>
          </a:prstGeom>
          <a:solidFill>
            <a:schemeClr val="lt1">
              <a:alpha val="100000"/>
            </a:schemeClr>
          </a:solidFill>
          <a:ln w="19050">
            <a:solidFill>
              <a:schemeClr val="accent1">
                <a:alpha val="100000"/>
              </a:schemeClr>
            </a:solidFill>
            <a:prstDash val="solid"/>
          </a:ln>
        </p:spPr>
      </p:sp>
      <p:sp>
        <p:nvSpPr>
          <p:cNvPr id="4" name="AutoShape 4"/>
          <p:cNvSpPr/>
          <p:nvPr/>
        </p:nvSpPr>
        <p:spPr>
          <a:xfrm>
            <a:off x="7786731" y="3573017"/>
            <a:ext cx="617410" cy="617410"/>
          </a:xfrm>
          <a:prstGeom prst="ellipse">
            <a:avLst/>
          </a:prstGeom>
          <a:solidFill>
            <a:schemeClr val="lt1">
              <a:alpha val="100000"/>
            </a:schemeClr>
          </a:solidFill>
          <a:ln w="19050">
            <a:solidFill>
              <a:schemeClr val="accent1">
                <a:alpha val="100000"/>
              </a:schemeClr>
            </a:solidFill>
            <a:prstDash val="solid"/>
          </a:ln>
        </p:spPr>
      </p:sp>
      <p:sp>
        <p:nvSpPr>
          <p:cNvPr id="5" name="AutoShape 5"/>
          <p:cNvSpPr/>
          <p:nvPr/>
        </p:nvSpPr>
        <p:spPr>
          <a:xfrm>
            <a:off x="4422454" y="2066288"/>
            <a:ext cx="617410" cy="617410"/>
          </a:xfrm>
          <a:prstGeom prst="ellipse">
            <a:avLst/>
          </a:prstGeom>
          <a:solidFill>
            <a:schemeClr val="lt1">
              <a:alpha val="100000"/>
            </a:schemeClr>
          </a:solidFill>
          <a:ln w="19050">
            <a:solidFill>
              <a:schemeClr val="accent1">
                <a:alpha val="100000"/>
              </a:schemeClr>
            </a:solidFill>
            <a:prstDash val="solid"/>
          </a:ln>
        </p:spPr>
      </p:sp>
      <p:sp>
        <p:nvSpPr>
          <p:cNvPr id="6" name="AutoShape 6"/>
          <p:cNvSpPr/>
          <p:nvPr/>
        </p:nvSpPr>
        <p:spPr>
          <a:xfrm>
            <a:off x="3752022" y="3585288"/>
            <a:ext cx="617410" cy="617410"/>
          </a:xfrm>
          <a:prstGeom prst="ellipse">
            <a:avLst/>
          </a:prstGeom>
          <a:solidFill>
            <a:schemeClr val="lt1">
              <a:alpha val="100000"/>
            </a:schemeClr>
          </a:solidFill>
          <a:ln w="19050">
            <a:solidFill>
              <a:schemeClr val="accent1">
                <a:alpha val="100000"/>
              </a:schemeClr>
            </a:solidFill>
            <a:prstDash val="solid"/>
          </a:ln>
        </p:spPr>
      </p:sp>
      <p:sp>
        <p:nvSpPr>
          <p:cNvPr id="7" name="AutoShape 7"/>
          <p:cNvSpPr/>
          <p:nvPr/>
        </p:nvSpPr>
        <p:spPr>
          <a:xfrm>
            <a:off x="4422454" y="5027125"/>
            <a:ext cx="617410" cy="617410"/>
          </a:xfrm>
          <a:prstGeom prst="ellipse">
            <a:avLst/>
          </a:prstGeom>
          <a:solidFill>
            <a:schemeClr val="lt1">
              <a:alpha val="100000"/>
            </a:schemeClr>
          </a:solidFill>
          <a:ln w="19050">
            <a:solidFill>
              <a:schemeClr val="accent1">
                <a:alpha val="100000"/>
              </a:schemeClr>
            </a:solidFill>
            <a:prstDash val="solid"/>
          </a:ln>
        </p:spPr>
      </p:sp>
      <p:sp>
        <p:nvSpPr>
          <p:cNvPr id="8" name="AutoShape 8"/>
          <p:cNvSpPr/>
          <p:nvPr/>
        </p:nvSpPr>
        <p:spPr>
          <a:xfrm>
            <a:off x="5346335" y="3132057"/>
            <a:ext cx="1499330" cy="1499330"/>
          </a:xfrm>
          <a:prstGeom prst="ellipse">
            <a:avLst/>
          </a:prstGeom>
          <a:solidFill>
            <a:schemeClr val="accent1">
              <a:alpha val="100000"/>
            </a:schemeClr>
          </a:solidFill>
          <a:ln/>
        </p:spPr>
      </p:sp>
      <p:grpSp>
        <p:nvGrpSpPr>
          <p:cNvPr id="9" name="Group 9"/>
          <p:cNvGrpSpPr/>
          <p:nvPr/>
        </p:nvGrpSpPr>
        <p:grpSpPr>
          <a:xfrm>
            <a:off x="5804249" y="3601163"/>
            <a:ext cx="583501" cy="561118"/>
            <a:chOff x="5804249" y="3601163"/>
            <a:chExt cx="583501" cy="561118"/>
          </a:xfrm>
        </p:grpSpPr>
        <p:sp>
          <p:nvSpPr>
            <p:cNvPr id="10" name="AutoShape 10"/>
            <p:cNvSpPr/>
            <p:nvPr/>
          </p:nvSpPr>
          <p:spPr>
            <a:xfrm>
              <a:off x="5964745" y="3601163"/>
              <a:ext cx="262604" cy="265938"/>
            </a:xfrm>
            <a:prstGeom prst="ellipse">
              <a:avLst/>
            </a:prstGeom>
            <a:solidFill>
              <a:schemeClr val="lt1">
                <a:alpha val="100000"/>
              </a:schemeClr>
            </a:solidFill>
            <a:ln w="19050">
              <a:solidFill>
                <a:schemeClr val="accent1">
                  <a:alpha val="100000"/>
                </a:schemeClr>
              </a:solidFill>
              <a:prstDash val="solid"/>
            </a:ln>
          </p:spPr>
        </p:sp>
        <p:sp>
          <p:nvSpPr>
            <p:cNvPr id="11" name="Freeform 11"/>
            <p:cNvSpPr/>
            <p:nvPr/>
          </p:nvSpPr>
          <p:spPr>
            <a:xfrm>
              <a:off x="5804249" y="3908535"/>
              <a:ext cx="583501" cy="253746"/>
            </a:xfrm>
            <a:custGeom>
              <a:avLst/>
              <a:gdLst/>
              <a:ahLst/>
              <a:cxnLst/>
              <a:rect l="l" t="t"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lt1">
                <a:alpha val="100000"/>
              </a:schemeClr>
            </a:solidFill>
            <a:ln w="19050">
              <a:solidFill>
                <a:schemeClr val="accent1">
                  <a:alpha val="100000"/>
                </a:schemeClr>
              </a:solidFill>
              <a:prstDash val="solid"/>
            </a:ln>
          </p:spPr>
        </p:sp>
      </p:grpSp>
      <p:sp>
        <p:nvSpPr>
          <p:cNvPr id="12" name="TextBox 12"/>
          <p:cNvSpPr txBox="1"/>
          <p:nvPr/>
        </p:nvSpPr>
        <p:spPr>
          <a:xfrm>
            <a:off x="986573" y="1625969"/>
            <a:ext cx="3286271" cy="490334"/>
          </a:xfrm>
          <a:prstGeom prst="rect">
            <a:avLst/>
          </a:prstGeom>
          <a:ln/>
        </p:spPr>
        <p:txBody>
          <a:bodyPr vert="horz" wrap="square" lIns="66008" tIns="33052" rIns="66008" bIns="33052" rtlCol="0" anchor="b" anchorCtr="0">
            <a:noAutofit/>
          </a:bodyPr>
          <a:lstStyle/>
          <a:p>
            <a:pPr algn="r">
              <a:lnSpc>
                <a:spcPct val="120000"/>
              </a:lnSpc>
            </a:pPr>
            <a:r>
              <a:rPr lang="en-US" sz="2000" b="1">
                <a:solidFill>
                  <a:schemeClr val="accent1">
                    <a:alpha val="100000"/>
                  </a:schemeClr>
                </a:solidFill>
                <a:latin typeface="Microsoft Yahei"/>
                <a:ea typeface="Microsoft Yahei"/>
                <a:cs typeface="Microsoft Yahei"/>
              </a:rPr>
              <a:t>四不放过</a:t>
            </a:r>
          </a:p>
        </p:txBody>
      </p:sp>
      <p:sp>
        <p:nvSpPr>
          <p:cNvPr id="13" name="TextBox 13"/>
          <p:cNvSpPr txBox="1"/>
          <p:nvPr/>
        </p:nvSpPr>
        <p:spPr>
          <a:xfrm>
            <a:off x="986573" y="2070247"/>
            <a:ext cx="3286271" cy="949747"/>
          </a:xfrm>
          <a:prstGeom prst="rect">
            <a:avLst/>
          </a:prstGeom>
          <a:ln/>
        </p:spPr>
        <p:txBody>
          <a:bodyPr vert="horz" wrap="square" lIns="66008" tIns="33052" rIns="66008" bIns="33052" rtlCol="0" anchor="t" anchorCtr="0">
            <a:noAutofit/>
          </a:bodyPr>
          <a:lstStyle/>
          <a:p>
            <a:pPr algn="r">
              <a:lnSpc>
                <a:spcPct val="140000"/>
              </a:lnSpc>
            </a:pPr>
            <a:r>
              <a:rPr lang="en-US" sz="1275">
                <a:solidFill>
                  <a:schemeClr val="dk1">
                    <a:alpha val="100000"/>
                  </a:schemeClr>
                </a:solidFill>
                <a:latin typeface="Microsoft Yahei"/>
                <a:ea typeface="Microsoft Yahei"/>
                <a:cs typeface="Microsoft Yahei"/>
              </a:rPr>
              <a:t>事故处理必须坚持原则，确保原因分析透彻，责任者与员工受教，防范措施得力，责任者受罚，四不放过。</a:t>
            </a:r>
          </a:p>
        </p:txBody>
      </p:sp>
      <p:sp>
        <p:nvSpPr>
          <p:cNvPr id="14" name="TextBox 14"/>
          <p:cNvSpPr txBox="1"/>
          <p:nvPr/>
        </p:nvSpPr>
        <p:spPr>
          <a:xfrm>
            <a:off x="316141" y="3178234"/>
            <a:ext cx="3286271" cy="490334"/>
          </a:xfrm>
          <a:prstGeom prst="rect">
            <a:avLst/>
          </a:prstGeom>
          <a:ln/>
        </p:spPr>
        <p:txBody>
          <a:bodyPr vert="horz" wrap="square" lIns="66008" tIns="33052" rIns="66008" bIns="33052" rtlCol="0" anchor="b" anchorCtr="0">
            <a:noAutofit/>
          </a:bodyPr>
          <a:lstStyle/>
          <a:p>
            <a:pPr algn="r">
              <a:lnSpc>
                <a:spcPct val="120000"/>
              </a:lnSpc>
            </a:pPr>
            <a:r>
              <a:rPr lang="en-US" sz="2000" b="1">
                <a:solidFill>
                  <a:schemeClr val="accent1">
                    <a:alpha val="100000"/>
                  </a:schemeClr>
                </a:solidFill>
                <a:latin typeface="Microsoft Yahei"/>
                <a:ea typeface="Microsoft Yahei"/>
                <a:cs typeface="Microsoft Yahei"/>
              </a:rPr>
              <a:t>实事求是</a:t>
            </a:r>
          </a:p>
        </p:txBody>
      </p:sp>
      <p:sp>
        <p:nvSpPr>
          <p:cNvPr id="15" name="TextBox 15"/>
          <p:cNvSpPr txBox="1"/>
          <p:nvPr/>
        </p:nvSpPr>
        <p:spPr>
          <a:xfrm>
            <a:off x="334499" y="3632036"/>
            <a:ext cx="3286271" cy="937998"/>
          </a:xfrm>
          <a:prstGeom prst="rect">
            <a:avLst/>
          </a:prstGeom>
          <a:ln/>
        </p:spPr>
        <p:txBody>
          <a:bodyPr vert="horz" wrap="square" lIns="66008" tIns="33052" rIns="66008" bIns="33052" rtlCol="0" anchor="t" anchorCtr="0">
            <a:noAutofit/>
          </a:bodyPr>
          <a:lstStyle/>
          <a:p>
            <a:pPr algn="r">
              <a:lnSpc>
                <a:spcPct val="140000"/>
              </a:lnSpc>
            </a:pPr>
            <a:r>
              <a:rPr lang="en-US" sz="1275">
                <a:solidFill>
                  <a:schemeClr val="dk1">
                    <a:alpha val="100000"/>
                  </a:schemeClr>
                </a:solidFill>
                <a:latin typeface="Microsoft Yahei"/>
                <a:ea typeface="Microsoft Yahei"/>
                <a:cs typeface="Microsoft Yahei"/>
              </a:rPr>
              <a:t>票务事故、违章与差错处理应遵循规章，依据事实，确保公正客观，维护规则权威，保障处理公正透明。</a:t>
            </a:r>
          </a:p>
        </p:txBody>
      </p:sp>
      <p:sp>
        <p:nvSpPr>
          <p:cNvPr id="16" name="TextBox 16"/>
          <p:cNvSpPr txBox="1"/>
          <p:nvPr/>
        </p:nvSpPr>
        <p:spPr>
          <a:xfrm>
            <a:off x="986573" y="4731698"/>
            <a:ext cx="3286271" cy="490334"/>
          </a:xfrm>
          <a:prstGeom prst="rect">
            <a:avLst/>
          </a:prstGeom>
          <a:ln/>
        </p:spPr>
        <p:txBody>
          <a:bodyPr vert="horz" wrap="square" lIns="66008" tIns="33052" rIns="66008" bIns="33052" rtlCol="0" anchor="b" anchorCtr="0">
            <a:noAutofit/>
          </a:bodyPr>
          <a:lstStyle/>
          <a:p>
            <a:pPr algn="r">
              <a:lnSpc>
                <a:spcPct val="120000"/>
              </a:lnSpc>
            </a:pPr>
            <a:r>
              <a:rPr lang="en-US" sz="2000" b="1">
                <a:solidFill>
                  <a:schemeClr val="accent1">
                    <a:alpha val="100000"/>
                  </a:schemeClr>
                </a:solidFill>
                <a:latin typeface="Microsoft Yahei"/>
                <a:ea typeface="Microsoft Yahei"/>
                <a:cs typeface="Microsoft Yahei"/>
              </a:rPr>
              <a:t>逐级考核、落实到人</a:t>
            </a:r>
          </a:p>
        </p:txBody>
      </p:sp>
      <p:sp>
        <p:nvSpPr>
          <p:cNvPr id="17" name="TextBox 17"/>
          <p:cNvSpPr txBox="1"/>
          <p:nvPr/>
        </p:nvSpPr>
        <p:spPr>
          <a:xfrm>
            <a:off x="986995" y="5195026"/>
            <a:ext cx="3286271" cy="936111"/>
          </a:xfrm>
          <a:prstGeom prst="rect">
            <a:avLst/>
          </a:prstGeom>
          <a:ln/>
        </p:spPr>
        <p:txBody>
          <a:bodyPr vert="horz" wrap="square" lIns="66008" tIns="33052" rIns="66008" bIns="33052" rtlCol="0" anchor="t" anchorCtr="0">
            <a:noAutofit/>
          </a:bodyPr>
          <a:lstStyle/>
          <a:p>
            <a:pPr algn="r">
              <a:lnSpc>
                <a:spcPct val="140000"/>
              </a:lnSpc>
            </a:pPr>
            <a:r>
              <a:rPr lang="en-US" sz="1275">
                <a:solidFill>
                  <a:schemeClr val="dk1">
                    <a:alpha val="100000"/>
                  </a:schemeClr>
                </a:solidFill>
                <a:latin typeface="Microsoft Yahei"/>
                <a:ea typeface="Microsoft Yahei"/>
                <a:cs typeface="Microsoft Yahei"/>
              </a:rPr>
              <a:t>实施层级管理，制定考核体系，部门考核到室，室考核到班组，班组考核到人，确保责任落实。</a:t>
            </a:r>
          </a:p>
        </p:txBody>
      </p:sp>
      <p:sp>
        <p:nvSpPr>
          <p:cNvPr id="18" name="TextBox 18"/>
          <p:cNvSpPr txBox="1"/>
          <p:nvPr/>
        </p:nvSpPr>
        <p:spPr>
          <a:xfrm>
            <a:off x="7954269" y="1601428"/>
            <a:ext cx="3286271" cy="490334"/>
          </a:xfrm>
          <a:prstGeom prst="rect">
            <a:avLst/>
          </a:prstGeom>
          <a:ln/>
        </p:spPr>
        <p:txBody>
          <a:bodyPr vert="horz" wrap="square" lIns="66008" tIns="33052" rIns="66008" bIns="33052" rtlCol="0" anchor="b" anchorCtr="0">
            <a:noAutofit/>
          </a:bodyPr>
          <a:lstStyle/>
          <a:p>
            <a:pPr algn="l">
              <a:lnSpc>
                <a:spcPct val="120000"/>
              </a:lnSpc>
            </a:pPr>
            <a:r>
              <a:rPr lang="en-US" sz="2000" b="1">
                <a:solidFill>
                  <a:schemeClr val="accent1">
                    <a:alpha val="100000"/>
                  </a:schemeClr>
                </a:solidFill>
                <a:latin typeface="Microsoft Yahei"/>
                <a:ea typeface="Microsoft Yahei"/>
                <a:cs typeface="Microsoft Yahei"/>
              </a:rPr>
              <a:t>有责赔偿</a:t>
            </a:r>
          </a:p>
        </p:txBody>
      </p:sp>
      <p:sp>
        <p:nvSpPr>
          <p:cNvPr id="19" name="TextBox 19"/>
          <p:cNvSpPr txBox="1"/>
          <p:nvPr/>
        </p:nvSpPr>
        <p:spPr>
          <a:xfrm>
            <a:off x="7954269" y="2045706"/>
            <a:ext cx="3286271" cy="949747"/>
          </a:xfrm>
          <a:prstGeom prst="rect">
            <a:avLst/>
          </a:prstGeom>
          <a:ln/>
        </p:spPr>
        <p:txBody>
          <a:bodyPr vert="horz" wrap="square" lIns="66008" tIns="33052" rIns="66008" bIns="33052" rtlCol="0" anchor="t" anchorCtr="0">
            <a:noAutofit/>
          </a:bodyPr>
          <a:lstStyle/>
          <a:p>
            <a:pPr algn="l">
              <a:lnSpc>
                <a:spcPct val="140000"/>
              </a:lnSpc>
            </a:pPr>
            <a:r>
              <a:rPr lang="en-US" sz="1275">
                <a:solidFill>
                  <a:schemeClr val="dk1">
                    <a:alpha val="100000"/>
                  </a:schemeClr>
                </a:solidFill>
                <a:latin typeface="Microsoft Yahei"/>
                <a:ea typeface="Microsoft Yahei"/>
                <a:cs typeface="Microsoft Yahei"/>
              </a:rPr>
              <a:t>因票务事故、违章与差错给公司造成损失，责任人需承担相应赔偿责任，以强化责任意识，减少损失风险。</a:t>
            </a:r>
          </a:p>
        </p:txBody>
      </p:sp>
      <p:sp>
        <p:nvSpPr>
          <p:cNvPr id="20" name="TextBox 20"/>
          <p:cNvSpPr txBox="1"/>
          <p:nvPr/>
        </p:nvSpPr>
        <p:spPr>
          <a:xfrm>
            <a:off x="8545826" y="3153693"/>
            <a:ext cx="3286271" cy="490334"/>
          </a:xfrm>
          <a:prstGeom prst="rect">
            <a:avLst/>
          </a:prstGeom>
          <a:ln/>
        </p:spPr>
        <p:txBody>
          <a:bodyPr vert="horz" wrap="square" lIns="66008" tIns="33052" rIns="66008" bIns="33052" rtlCol="0" anchor="b" anchorCtr="0">
            <a:noAutofit/>
          </a:bodyPr>
          <a:lstStyle/>
          <a:p>
            <a:pPr algn="l">
              <a:lnSpc>
                <a:spcPct val="120000"/>
              </a:lnSpc>
            </a:pPr>
            <a:r>
              <a:rPr lang="en-US" sz="2000" b="1">
                <a:solidFill>
                  <a:schemeClr val="accent1">
                    <a:alpha val="100000"/>
                  </a:schemeClr>
                </a:solidFill>
                <a:latin typeface="Microsoft Yahei"/>
                <a:ea typeface="Microsoft Yahei"/>
                <a:cs typeface="Microsoft Yahei"/>
              </a:rPr>
              <a:t>尽职尽责</a:t>
            </a:r>
          </a:p>
        </p:txBody>
      </p:sp>
      <p:sp>
        <p:nvSpPr>
          <p:cNvPr id="21" name="TextBox 21"/>
          <p:cNvSpPr txBox="1"/>
          <p:nvPr/>
        </p:nvSpPr>
        <p:spPr>
          <a:xfrm>
            <a:off x="8556922" y="3607495"/>
            <a:ext cx="3286271" cy="937998"/>
          </a:xfrm>
          <a:prstGeom prst="rect">
            <a:avLst/>
          </a:prstGeom>
          <a:ln/>
        </p:spPr>
        <p:txBody>
          <a:bodyPr vert="horz" wrap="square" lIns="66008" tIns="33052" rIns="66008" bIns="33052" rtlCol="0" anchor="t" anchorCtr="0">
            <a:noAutofit/>
          </a:bodyPr>
          <a:lstStyle/>
          <a:p>
            <a:pPr algn="l">
              <a:lnSpc>
                <a:spcPct val="140000"/>
              </a:lnSpc>
            </a:pPr>
            <a:r>
              <a:rPr lang="en-US" sz="1275">
                <a:solidFill>
                  <a:schemeClr val="dk1">
                    <a:alpha val="100000"/>
                  </a:schemeClr>
                </a:solidFill>
                <a:latin typeface="Microsoft Yahei"/>
                <a:ea typeface="Microsoft Yahei"/>
                <a:cs typeface="Microsoft Yahei"/>
              </a:rPr>
              <a:t>票务人员需忠于职守，发现问题须立即上报，分析处理事故时不得拖延或推诿责任，姑息纵容者将受追究。</a:t>
            </a:r>
          </a:p>
        </p:txBody>
      </p:sp>
      <p:sp>
        <p:nvSpPr>
          <p:cNvPr id="22" name="TextBox 22"/>
          <p:cNvSpPr txBox="1"/>
          <p:nvPr/>
        </p:nvSpPr>
        <p:spPr>
          <a:xfrm>
            <a:off x="7954269" y="4731698"/>
            <a:ext cx="3286271" cy="490334"/>
          </a:xfrm>
          <a:prstGeom prst="rect">
            <a:avLst/>
          </a:prstGeom>
          <a:ln/>
        </p:spPr>
        <p:txBody>
          <a:bodyPr vert="horz" wrap="square" lIns="66008" tIns="33052" rIns="66008" bIns="33052" rtlCol="0" anchor="b" anchorCtr="0">
            <a:noAutofit/>
          </a:bodyPr>
          <a:lstStyle/>
          <a:p>
            <a:pPr algn="l">
              <a:lnSpc>
                <a:spcPct val="120000"/>
              </a:lnSpc>
            </a:pPr>
            <a:r>
              <a:rPr lang="en-US" sz="2000" b="1">
                <a:solidFill>
                  <a:schemeClr val="accent1">
                    <a:alpha val="100000"/>
                  </a:schemeClr>
                </a:solidFill>
                <a:latin typeface="Microsoft Yahei"/>
                <a:ea typeface="Microsoft Yahei"/>
                <a:cs typeface="Microsoft Yahei"/>
              </a:rPr>
              <a:t>自主处理违章差错</a:t>
            </a:r>
          </a:p>
        </p:txBody>
      </p:sp>
      <p:sp>
        <p:nvSpPr>
          <p:cNvPr id="23" name="TextBox 23"/>
          <p:cNvSpPr txBox="1"/>
          <p:nvPr/>
        </p:nvSpPr>
        <p:spPr>
          <a:xfrm>
            <a:off x="7947560" y="5195026"/>
            <a:ext cx="3286271" cy="936111"/>
          </a:xfrm>
          <a:prstGeom prst="rect">
            <a:avLst/>
          </a:prstGeom>
          <a:ln/>
        </p:spPr>
        <p:txBody>
          <a:bodyPr vert="horz" wrap="square" lIns="66008" tIns="33052" rIns="66008" bIns="33052" rtlCol="0" anchor="t" anchorCtr="0">
            <a:noAutofit/>
          </a:bodyPr>
          <a:lstStyle/>
          <a:p>
            <a:pPr algn="l">
              <a:lnSpc>
                <a:spcPct val="140000"/>
              </a:lnSpc>
            </a:pPr>
            <a:r>
              <a:rPr lang="en-US" sz="1275">
                <a:solidFill>
                  <a:schemeClr val="dk1">
                    <a:alpha val="100000"/>
                  </a:schemeClr>
                </a:solidFill>
                <a:latin typeface="Microsoft Yahei"/>
                <a:ea typeface="Microsoft Yahei"/>
                <a:cs typeface="Microsoft Yahei"/>
              </a:rPr>
              <a:t>管理部门负责票务违章、差错检查处理，需根据情节轻重分级处理，确保票务运作安全有序。</a:t>
            </a:r>
          </a:p>
        </p:txBody>
      </p:sp>
      <p:sp>
        <p:nvSpPr>
          <p:cNvPr id="24" name="TextBox 2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票务事故、违章与差错的处置原则</a:t>
            </a:r>
          </a:p>
        </p:txBody>
      </p:sp>
      <p:sp>
        <p:nvSpPr>
          <p:cNvPr id="25" name="TextBox 25"/>
          <p:cNvSpPr txBox="1"/>
          <p:nvPr/>
        </p:nvSpPr>
        <p:spPr>
          <a:xfrm>
            <a:off x="4306344" y="2134011"/>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01</a:t>
            </a:r>
          </a:p>
        </p:txBody>
      </p:sp>
      <p:sp>
        <p:nvSpPr>
          <p:cNvPr id="26" name="TextBox 26"/>
          <p:cNvSpPr txBox="1"/>
          <p:nvPr/>
        </p:nvSpPr>
        <p:spPr>
          <a:xfrm>
            <a:off x="7079064" y="21217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04</a:t>
            </a:r>
          </a:p>
        </p:txBody>
      </p:sp>
      <p:sp>
        <p:nvSpPr>
          <p:cNvPr id="27" name="TextBox 27"/>
          <p:cNvSpPr txBox="1"/>
          <p:nvPr/>
        </p:nvSpPr>
        <p:spPr>
          <a:xfrm>
            <a:off x="3635912" y="365301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02</a:t>
            </a:r>
          </a:p>
        </p:txBody>
      </p:sp>
      <p:sp>
        <p:nvSpPr>
          <p:cNvPr id="28" name="TextBox 28"/>
          <p:cNvSpPr txBox="1"/>
          <p:nvPr/>
        </p:nvSpPr>
        <p:spPr>
          <a:xfrm>
            <a:off x="7670621" y="36407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05</a:t>
            </a:r>
          </a:p>
        </p:txBody>
      </p:sp>
      <p:sp>
        <p:nvSpPr>
          <p:cNvPr id="29" name="TextBox 29"/>
          <p:cNvSpPr txBox="1"/>
          <p:nvPr/>
        </p:nvSpPr>
        <p:spPr>
          <a:xfrm>
            <a:off x="4306344" y="5094847"/>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03</a:t>
            </a:r>
          </a:p>
        </p:txBody>
      </p:sp>
      <p:sp>
        <p:nvSpPr>
          <p:cNvPr id="30" name="TextBox 30"/>
          <p:cNvSpPr txBox="1"/>
          <p:nvPr/>
        </p:nvSpPr>
        <p:spPr>
          <a:xfrm>
            <a:off x="7079064" y="5082576"/>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票务事故的严重性</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票务事故涉及员工违反票务规定，包括政策、规章和设备操作规范，且行为主观故意，对票务工作造成重大影响或损失，可能损害运营企业的票务收益。</a:t>
            </a:r>
          </a:p>
        </p:txBody>
      </p:sp>
      <p:pic>
        <p:nvPicPr>
          <p:cNvPr id="6" name="Picture 6"/>
          <p:cNvPicPr>
            <a:picLocks noChangeAspect="1"/>
          </p:cNvPicPr>
          <p:nvPr/>
        </p:nvPicPr>
        <p:blipFill>
          <a:blip r:embed="rId3">
            <a:alphaModFix/>
          </a:blip>
          <a:srcRect l="16792" r="16792"/>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票务差错的影响</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报表填写管理的规定</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票务差错是员工在票务运作、日常票务管理或设备操作中，因疏忽违反相关规章制度所造成的轻微影响行为，其影响程度相对票务事故较轻。</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若相关人员未按规定认真审核票务报表内容，或未及时跟踪、更正错误，导致价值1000元及以上票款流失，则构成四类违章，需严肃处理。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3937" r="23937"/>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履行岗位职责的重要性</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票务相关人员需严格履行岗位职责，对隐瞒问题、延误处理或推诿责任等行为，将追究其经济和管理责任，以确保票务工作的顺利进行。</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管理部门的责任</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车站管理部门需对票务违章和差错进行检查、统计、分析，并制定控制措施。同时，根据情节严重程度分级别处理票务违章和差错。</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在票务事故发生后，迅速启动应急预案，组织专业人员进行现场处置，同时上报相关部门；事故处理过程中，需做好记录和证据收集工作，以便后续调查。</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票务事故应急处理的流程</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针对票务违章行为，首先进行核实调查，确保事实清楚、证据充分；随后，根据违章程度和规定，采取相应的处理措施，如教育、警告或罚款等。</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票务违章应急处理的流程</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应用实践</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应用实践</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模拟应急处理场景</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模拟各类票务事故、违章和差错场景，让员工进行应急处理操作，观察并指导员工正确处理，提高员工的应急处理能力。</a:t>
            </a:r>
          </a:p>
        </p:txBody>
      </p:sp>
      <p:pic>
        <p:nvPicPr>
          <p:cNvPr id="9" name="Picture 9"/>
          <p:cNvPicPr>
            <a:picLocks noChangeAspect="1"/>
          </p:cNvPicPr>
          <p:nvPr/>
        </p:nvPicPr>
        <p:blipFill>
          <a:blip r:embed="rId5"/>
          <a:srcRect/>
          <a:stretch>
            <a:fillRect/>
          </a:stretch>
        </p:blipFill>
        <p:spPr>
          <a:xfrm>
            <a:off x="4405937" y="1779196"/>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实战演练</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评估与反馈</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组织票务事故、违章和差错实战演练，让员工在模拟的真实场景中应对挑战，增强员工的实战能力和应对复杂情况的能力。</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对应急处理中的表现进行评估，给予员工反馈和指导，帮助员工提升应急处理水平，提供更好的票务服务。</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9091" r="9091"/>
          <a:stretch>
            <a:fillRect/>
          </a:stretch>
        </p:blipFill>
        <p:spPr>
          <a:xfrm>
            <a:off x="6279191" y="1523331"/>
            <a:ext cx="5083851" cy="4877691"/>
          </a:xfrm>
          <a:prstGeom prst="rect">
            <a:avLst/>
          </a:prstGeom>
        </p:spPr>
      </p:pic>
      <p:sp>
        <p:nvSpPr>
          <p:cNvPr id="3" name="TextBox 3"/>
          <p:cNvSpPr txBox="1"/>
          <p:nvPr/>
        </p:nvSpPr>
        <p:spPr>
          <a:xfrm>
            <a:off x="657248" y="1468705"/>
            <a:ext cx="5034045" cy="598924"/>
          </a:xfrm>
          <a:prstGeom prst="rect">
            <a:avLst/>
          </a:prstGeom>
          <a:ln/>
        </p:spPr>
        <p:txBody>
          <a:bodyPr vert="horz" wrap="square" lIns="66008" tIns="33052" rIns="66008" bIns="33052" rtlCol="0" anchor="b" anchorCtr="0">
            <a:noAutofit/>
          </a:bodyPr>
          <a:lstStyle/>
          <a:p>
            <a:pPr algn="l">
              <a:lnSpc>
                <a:spcPct val="120000"/>
              </a:lnSpc>
            </a:pPr>
            <a:r>
              <a:rPr lang="en-US" sz="2000" b="1">
                <a:solidFill>
                  <a:schemeClr val="accent1">
                    <a:alpha val="100000"/>
                  </a:schemeClr>
                </a:solidFill>
                <a:latin typeface="Microsoft Yahei"/>
                <a:ea typeface="Microsoft Yahei"/>
                <a:cs typeface="Microsoft Yahei"/>
              </a:rPr>
              <a:t>了解票务事故、违章与差错的概念</a:t>
            </a:r>
          </a:p>
        </p:txBody>
      </p:sp>
      <p:sp>
        <p:nvSpPr>
          <p:cNvPr id="4" name="TextBox 4"/>
          <p:cNvSpPr txBox="1"/>
          <p:nvPr/>
        </p:nvSpPr>
        <p:spPr>
          <a:xfrm>
            <a:off x="657248" y="2091428"/>
            <a:ext cx="5034045" cy="819445"/>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明确票务事故、违章和差错的基本概念，理解其性质和后果。</a:t>
            </a:r>
          </a:p>
        </p:txBody>
      </p:sp>
      <p:sp>
        <p:nvSpPr>
          <p:cNvPr id="5" name="TextBox 5"/>
          <p:cNvSpPr txBox="1"/>
          <p:nvPr/>
        </p:nvSpPr>
        <p:spPr>
          <a:xfrm>
            <a:off x="657248" y="3322817"/>
            <a:ext cx="5034045" cy="558203"/>
          </a:xfrm>
          <a:prstGeom prst="rect">
            <a:avLst/>
          </a:prstGeom>
          <a:ln/>
        </p:spPr>
        <p:txBody>
          <a:bodyPr vert="horz" wrap="square" lIns="66008" tIns="33052" rIns="66008" bIns="33052" rtlCol="0" anchor="b" anchorCtr="0">
            <a:noAutofit/>
          </a:bodyPr>
          <a:lstStyle/>
          <a:p>
            <a:pPr algn="l">
              <a:lnSpc>
                <a:spcPct val="120000"/>
              </a:lnSpc>
            </a:pPr>
            <a:r>
              <a:rPr lang="en-US" sz="2000" b="1">
                <a:solidFill>
                  <a:schemeClr val="accent1">
                    <a:alpha val="100000"/>
                  </a:schemeClr>
                </a:solidFill>
                <a:latin typeface="Microsoft Yahei"/>
                <a:ea typeface="Microsoft Yahei"/>
                <a:cs typeface="Microsoft Yahei"/>
              </a:rPr>
              <a:t>掌握票务事故的分类</a:t>
            </a:r>
          </a:p>
        </p:txBody>
      </p:sp>
      <p:sp>
        <p:nvSpPr>
          <p:cNvPr id="6" name="TextBox 6"/>
          <p:cNvSpPr txBox="1"/>
          <p:nvPr/>
        </p:nvSpPr>
        <p:spPr>
          <a:xfrm>
            <a:off x="657248" y="3899110"/>
            <a:ext cx="5034045" cy="796566"/>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了解票务事故的详细分类，以便更好地应对和处置不同类型的票务事故。</a:t>
            </a:r>
          </a:p>
        </p:txBody>
      </p:sp>
      <p:sp>
        <p:nvSpPr>
          <p:cNvPr id="7" name="TextBox 7"/>
          <p:cNvSpPr txBox="1"/>
          <p:nvPr/>
        </p:nvSpPr>
        <p:spPr>
          <a:xfrm>
            <a:off x="657248" y="5048950"/>
            <a:ext cx="5034045" cy="598924"/>
          </a:xfrm>
          <a:prstGeom prst="rect">
            <a:avLst/>
          </a:prstGeom>
          <a:ln/>
        </p:spPr>
        <p:txBody>
          <a:bodyPr vert="horz" wrap="square" lIns="66008" tIns="33052" rIns="66008" bIns="33052" rtlCol="0" anchor="b" anchorCtr="0">
            <a:noAutofit/>
          </a:bodyPr>
          <a:lstStyle/>
          <a:p>
            <a:pPr algn="l">
              <a:lnSpc>
                <a:spcPct val="120000"/>
              </a:lnSpc>
            </a:pPr>
            <a:r>
              <a:rPr lang="en-US" sz="2000" b="1">
                <a:solidFill>
                  <a:schemeClr val="accent1">
                    <a:alpha val="100000"/>
                  </a:schemeClr>
                </a:solidFill>
                <a:latin typeface="Microsoft Yahei"/>
                <a:ea typeface="Microsoft Yahei"/>
                <a:cs typeface="Microsoft Yahei"/>
              </a:rPr>
              <a:t>掌握票务违章的分类</a:t>
            </a:r>
          </a:p>
        </p:txBody>
      </p:sp>
      <p:sp>
        <p:nvSpPr>
          <p:cNvPr id="8" name="TextBox 8"/>
          <p:cNvSpPr txBox="1"/>
          <p:nvPr/>
        </p:nvSpPr>
        <p:spPr>
          <a:xfrm>
            <a:off x="657248" y="5665964"/>
            <a:ext cx="5034045" cy="819445"/>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熟悉票务违章的分类标准，以便准确区分和应对各种票务违章行为。</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0" name="AutoShape 10"/>
          <p:cNvSpPr/>
          <p:nvPr/>
        </p:nvSpPr>
        <p:spPr>
          <a:xfrm>
            <a:off x="9144095" y="2311241"/>
            <a:ext cx="41815" cy="41148"/>
          </a:xfrm>
          <a:prstGeom prst="ellipse">
            <a:avLst/>
          </a:prstGeom>
          <a:solidFill>
            <a:srgbClr val="E9E9E9">
              <a:alpha val="100000"/>
            </a:srgb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能够对票务事故进行应急处理</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具备快速响应和有效控制票务事故的能力，以减轻其带来的影响。</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能够对票务违章进行应急处理</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具备及时识别和妥善处理票务违章行为的能力，确保票务系统的合规运行。</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能够养成良好的安全意识</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强化安全意识，始终将安全放在首位，确保票务运作的稳定和安全。</a:t>
            </a:r>
          </a:p>
        </p:txBody>
      </p:sp>
      <p:pic>
        <p:nvPicPr>
          <p:cNvPr id="7" name="Picture 7"/>
          <p:cNvPicPr>
            <a:picLocks noChangeAspect="1"/>
          </p:cNvPicPr>
          <p:nvPr/>
        </p:nvPicPr>
        <p:blipFill>
          <a:blip r:embed="rId4"/>
          <a:srcRect t="6582" b="6582"/>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能够养成良好的职业素养</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树立高度的职业素养，严谨细致地对待每一项票务工作，确保高效优质的服务。</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票务事故、违章与差错的认知</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票务事故</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票务事故指员工违反票务规定，故意行为或造成重大影响/损失，损害运营企业票务收益或安全的行为。</a:t>
            </a:r>
          </a:p>
        </p:txBody>
      </p:sp>
      <p:pic>
        <p:nvPicPr>
          <p:cNvPr id="9" name="Picture 9"/>
          <p:cNvPicPr>
            <a:picLocks noChangeAspect="1"/>
          </p:cNvPicPr>
          <p:nvPr/>
        </p:nvPicPr>
        <p:blipFill>
          <a:blip r:embed="rId5"/>
          <a:srcRect/>
          <a:stretch>
            <a:fillRect/>
          </a:stretch>
        </p:blipFill>
        <p:spPr>
          <a:xfrm>
            <a:off x="4405937" y="1779196"/>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票务违章</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票务差错</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票务违章指员工违反票务管理规则或设备操作规范，影响票务工作，损失轻微，非故意且无利益获取的行为。</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票务差错指员工在票务运作、日常票务管理、设备操作中因疏忽违反相关规章制度造成轻微影响的行为。</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票务事故的分类</a:t>
            </a:r>
          </a:p>
        </p:txBody>
      </p:sp>
      <p:sp>
        <p:nvSpPr>
          <p:cNvPr id="3" name="TextBox 3"/>
          <p:cNvSpPr txBox="1"/>
          <p:nvPr/>
        </p:nvSpPr>
        <p:spPr>
          <a:xfrm>
            <a:off x="1036673" y="1749339"/>
            <a:ext cx="10118200" cy="4157254"/>
          </a:xfrm>
          <a:prstGeom prst="rect">
            <a:avLst/>
          </a:prstGeom>
          <a:ln/>
        </p:spPr>
        <p:txBody>
          <a:bodyPr vert="horz" wrap="square" lIns="66008" tIns="33052" rIns="66008" bIns="33052" rtlCol="0" anchor="t" anchorCtr="0">
            <a:normAutofit/>
          </a:bodyPr>
          <a:lstStyle/>
          <a:p>
            <a:pPr algn="l">
              <a:lnSpc>
                <a:spcPct val="140000"/>
              </a:lnSpc>
            </a:pPr>
            <a:r>
              <a:rPr lang="en-US" sz="1500" b="1">
                <a:solidFill>
                  <a:schemeClr val="accent1">
                    <a:alpha val="100000"/>
                  </a:schemeClr>
                </a:solidFill>
                <a:latin typeface="Microsoft Yahei"/>
                <a:ea typeface="Microsoft Yahei"/>
                <a:cs typeface="Microsoft Yahei"/>
              </a:rPr>
              <a:t>一类票务事故</a:t>
            </a:r>
          </a:p>
          <a:p>
            <a:pPr algn="l">
              <a:lnSpc>
                <a:spcPct val="140000"/>
              </a:lnSpc>
            </a:pPr>
            <a:r>
              <a:rPr lang="en-US" sz="1500">
                <a:solidFill>
                  <a:schemeClr val="dk1">
                    <a:alpha val="100000"/>
                  </a:schemeClr>
                </a:solidFill>
                <a:latin typeface="Microsoft Yahei"/>
                <a:ea typeface="Microsoft Yahei"/>
                <a:cs typeface="Microsoft Yahei"/>
              </a:rPr>
              <a:t>丢失TVM维修门钥匙、钱箱座钥匙、钱箱钥匙、补币箱钥匙、保险柜钥匙；丢失现金、有价证券合计200元以上1000元以下；未按规定发放回收员工票，造成错误发放、遗漏回收。</a:t>
            </a:r>
          </a:p>
          <a:p>
            <a:pPr algn="l">
              <a:lnSpc>
                <a:spcPct val="140000"/>
              </a:lnSpc>
            </a:pPr>
            <a:r>
              <a:rPr lang="en-US" sz="1500" b="1">
                <a:solidFill>
                  <a:schemeClr val="accent1">
                    <a:alpha val="100000"/>
                  </a:schemeClr>
                </a:solidFill>
                <a:latin typeface="Microsoft Yahei"/>
                <a:ea typeface="Microsoft Yahei"/>
                <a:cs typeface="Microsoft Yahei"/>
              </a:rPr>
              <a:t>二类票务事故</a:t>
            </a:r>
          </a:p>
          <a:p>
            <a:pPr algn="l">
              <a:lnSpc>
                <a:spcPct val="140000"/>
              </a:lnSpc>
            </a:pPr>
            <a:r>
              <a:rPr lang="en-US" sz="1500">
                <a:solidFill>
                  <a:schemeClr val="dk1">
                    <a:alpha val="100000"/>
                  </a:schemeClr>
                </a:solidFill>
                <a:latin typeface="Microsoft Yahei"/>
                <a:ea typeface="Microsoft Yahei"/>
                <a:cs typeface="Microsoft Yahei"/>
              </a:rPr>
              <a:t>未按规定执行“票务政策/设备参数修订”导致车票信息错误，编码人员失误延误发售，丢失现金、有价证券合计价值1000元以上10000元以下。</a:t>
            </a:r>
          </a:p>
          <a:p>
            <a:pPr algn="l">
              <a:lnSpc>
                <a:spcPct val="140000"/>
              </a:lnSpc>
            </a:pPr>
            <a:r>
              <a:rPr lang="en-US" sz="1500" b="1">
                <a:solidFill>
                  <a:schemeClr val="accent1">
                    <a:alpha val="100000"/>
                  </a:schemeClr>
                </a:solidFill>
                <a:latin typeface="Microsoft Yahei"/>
                <a:ea typeface="Microsoft Yahei"/>
                <a:cs typeface="Microsoft Yahei"/>
              </a:rPr>
              <a:t>三类票务事故</a:t>
            </a:r>
          </a:p>
          <a:p>
            <a:pPr algn="l">
              <a:lnSpc>
                <a:spcPct val="140000"/>
              </a:lnSpc>
            </a:pPr>
            <a:r>
              <a:rPr lang="en-US" sz="1500">
                <a:solidFill>
                  <a:schemeClr val="dk1">
                    <a:alpha val="100000"/>
                  </a:schemeClr>
                </a:solidFill>
                <a:latin typeface="Microsoft Yahei"/>
                <a:ea typeface="Microsoft Yahei"/>
                <a:cs typeface="Microsoft Yahei"/>
              </a:rPr>
              <a:t>变造账目和报表，丢失现金、有价证券合计10000元以上，违规获利、转移票款等行为，利用AFC终端设备违规操作，遗失印票胶卷、车票设计样稿磁盘、车票印制模版。</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606080" y="1416215"/>
            <a:ext cx="5583600" cy="4733343"/>
          </a:xfrm>
          <a:prstGeom prst="rect">
            <a:avLst/>
          </a:prstGeom>
        </p:spPr>
      </p:pic>
      <p:sp>
        <p:nvSpPr>
          <p:cNvPr id="3" name="AutoShape 3"/>
          <p:cNvSpPr/>
          <p:nvPr/>
        </p:nvSpPr>
        <p:spPr>
          <a:xfrm>
            <a:off x="5247872" y="1964929"/>
            <a:ext cx="6270967" cy="3635914"/>
          </a:xfrm>
          <a:prstGeom prst="roundRect">
            <a:avLst>
              <a:gd name="adj" fmla="val 5898"/>
            </a:avLst>
          </a:prstGeom>
          <a:solidFill>
            <a:srgbClr val="FFFFFF">
              <a:alpha val="100000"/>
            </a:srgbClr>
          </a:solidFill>
          <a:ln/>
          <a:effectLst>
            <a:outerShdw blurRad="361950">
              <a:schemeClr val="dk1">
                <a:alpha val="6000"/>
              </a:schemeClr>
            </a:outerShdw>
          </a:effectLst>
        </p:spPr>
      </p:sp>
      <p:sp>
        <p:nvSpPr>
          <p:cNvPr id="4" name="TextBox 4"/>
          <p:cNvSpPr txBox="1"/>
          <p:nvPr/>
        </p:nvSpPr>
        <p:spPr>
          <a:xfrm>
            <a:off x="5576989" y="2314681"/>
            <a:ext cx="5612735" cy="2936411"/>
          </a:xfrm>
          <a:prstGeom prst="rect">
            <a:avLst/>
          </a:prstGeom>
          <a:ln/>
        </p:spPr>
        <p:txBody>
          <a:bodyPr vert="horz" wrap="square" lIns="114300" tIns="57150" rIns="114300" bIns="57150" rtlCol="0" anchor="t" anchorCtr="0">
            <a:normAutofit/>
          </a:bodyPr>
          <a:lstStyle/>
          <a:p>
            <a:pPr>
              <a:lnSpc>
                <a:spcPct val="150000"/>
              </a:lnSpc>
            </a:pPr>
            <a:r>
              <a:rPr lang="en-US" sz="1500" b="1">
                <a:solidFill>
                  <a:schemeClr val="accent1">
                    <a:alpha val="100000"/>
                  </a:schemeClr>
                </a:solidFill>
                <a:latin typeface="Microsoft Yahei"/>
                <a:ea typeface="Microsoft Yahei"/>
                <a:cs typeface="Microsoft Yahei"/>
              </a:rPr>
              <a:t>四类票务事故</a:t>
            </a:r>
          </a:p>
          <a:p>
            <a:pPr>
              <a:lnSpc>
                <a:spcPct val="150000"/>
              </a:lnSpc>
            </a:pPr>
            <a:r>
              <a:rPr lang="en-US" sz="1500">
                <a:solidFill>
                  <a:srgbClr val="000000">
                    <a:alpha val="100000"/>
                  </a:srgbClr>
                </a:solidFill>
                <a:latin typeface="Microsoft Yahei"/>
                <a:ea typeface="Microsoft Yahei"/>
                <a:cs typeface="Microsoft Yahei"/>
              </a:rPr>
              <a:t>占有现金或有价证券；擅自将1000元以上现金或车票等有价证券转移出监控范围；员工利用职务便利擅自用设备进行涉及现金的交易或擅自修改票务数据；私自制作、使用AFC系统密钥卡。</a:t>
            </a:r>
          </a:p>
        </p:txBody>
      </p:sp>
      <p:sp>
        <p:nvSpPr>
          <p:cNvPr id="5" name="TextBox 5"/>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票务事故的分类</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467</Words>
  <Application>Microsoft Office PowerPoint</Application>
  <PresentationFormat>宽屏</PresentationFormat>
  <Paragraphs>102</Paragraphs>
  <Slides>18</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18</vt:i4>
      </vt:variant>
    </vt:vector>
  </HeadingPairs>
  <TitlesOfParts>
    <vt:vector size="22"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2024-10-19T02:13:45Z</dcterms:modified>
</cp:coreProperties>
</file>