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1525651"/>
            <a:ext cx="5943600" cy="2360549"/>
          </a:xfrm>
          <a:prstGeom prst="rect">
            <a:avLst/>
          </a:prstGeom>
          <a:ln/>
        </p:spPr>
        <p:txBody>
          <a:bodyPr vert="horz" wrap="square" lIns="114300" tIns="57150" rIns="114300" bIns="57150" rtlCol="0" anchor="ctr" anchorCtr="0">
            <a:normAutofit fontScale="77500" lnSpcReduction="20000"/>
          </a:bodyPr>
          <a:lstStyle/>
          <a:p>
            <a:pPr algn="ctr">
              <a:lnSpc>
                <a:spcPct val="114999"/>
              </a:lnSpc>
            </a:pPr>
            <a:r>
              <a:rPr lang="en-US" sz="7000" b="1" dirty="0" err="1">
                <a:solidFill>
                  <a:srgbClr val="208BD9">
                    <a:alpha val="100000"/>
                  </a:srgbClr>
                </a:solidFill>
                <a:latin typeface="Microsoft Yahei"/>
                <a:ea typeface="Microsoft Yahei"/>
                <a:cs typeface="Microsoft Yahei"/>
              </a:rPr>
              <a:t>车站计算机系统的操作</a:t>
            </a:r>
            <a:r>
              <a:rPr lang="en-US" sz="5400" b="1" dirty="0">
                <a:solidFill>
                  <a:srgbClr val="208BD9">
                    <a:alpha val="100000"/>
                  </a:srgbClr>
                </a:solidFill>
                <a:latin typeface="Microsoft Yahei"/>
                <a:ea typeface="Microsoft Yahei"/>
                <a:cs typeface="Microsoft Yahei"/>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6203747" y="1487175"/>
            <a:ext cx="5238701" cy="4637054"/>
          </a:xfrm>
          <a:prstGeom prst="rect">
            <a:avLst/>
          </a:prstGeom>
        </p:spPr>
      </p:pic>
      <p:sp>
        <p:nvSpPr>
          <p:cNvPr id="3" name="TextBox 3"/>
          <p:cNvSpPr txBox="1"/>
          <p:nvPr/>
        </p:nvSpPr>
        <p:spPr>
          <a:xfrm>
            <a:off x="1482606" y="1947878"/>
            <a:ext cx="4238625" cy="91440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SC系统通过设备监视管理界面自动接收并模拟车站设备布置，实现全面监控，支持故障报警与解除，同时具备设备控制功能，包括正常服务/关闭模式切换、检票机进/出模式指令等。</a:t>
            </a:r>
          </a:p>
        </p:txBody>
      </p:sp>
      <p:sp>
        <p:nvSpPr>
          <p:cNvPr id="4" name="TextBox 4"/>
          <p:cNvSpPr txBox="1"/>
          <p:nvPr/>
        </p:nvSpPr>
        <p:spPr>
          <a:xfrm>
            <a:off x="1482606" y="1370655"/>
            <a:ext cx="4219575" cy="738707"/>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运营管理</a:t>
            </a:r>
          </a:p>
        </p:txBody>
      </p:sp>
      <p:sp>
        <p:nvSpPr>
          <p:cNvPr id="5" name="TextBox 5"/>
          <p:cNvSpPr txBox="1"/>
          <p:nvPr/>
        </p:nvSpPr>
        <p:spPr>
          <a:xfrm>
            <a:off x="1482606" y="3712973"/>
            <a:ext cx="4238625" cy="91440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SC系统统一监视客流及车票处理情况，提供实时监视界面，涵盖购票、充值及进出站处理客流数据，支持客流分析功能，包括指定时间段内的乘车、购票及设备客流分布统计。</a:t>
            </a:r>
          </a:p>
        </p:txBody>
      </p:sp>
      <p:sp>
        <p:nvSpPr>
          <p:cNvPr id="6" name="TextBox 6"/>
          <p:cNvSpPr txBox="1"/>
          <p:nvPr/>
        </p:nvSpPr>
        <p:spPr>
          <a:xfrm>
            <a:off x="1482606" y="3116450"/>
            <a:ext cx="4219575" cy="736876"/>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客流监视</a:t>
            </a:r>
          </a:p>
        </p:txBody>
      </p:sp>
      <p:sp>
        <p:nvSpPr>
          <p:cNvPr id="7" name="TextBox 7"/>
          <p:cNvSpPr txBox="1"/>
          <p:nvPr/>
        </p:nvSpPr>
        <p:spPr>
          <a:xfrm>
            <a:off x="1482606" y="5377103"/>
            <a:ext cx="4238625" cy="91440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SC系统支持紧急模式启用，包括工作站发起、线路转发和紧急按钮触发，同时记录紧急模式信息并上传至LC；此外，它还接收LC下传的自动运行时间表，或根据车站情况制定。</a:t>
            </a:r>
          </a:p>
        </p:txBody>
      </p:sp>
      <p:sp>
        <p:nvSpPr>
          <p:cNvPr id="8" name="TextBox 8"/>
          <p:cNvSpPr txBox="1"/>
          <p:nvPr/>
        </p:nvSpPr>
        <p:spPr>
          <a:xfrm>
            <a:off x="1482606" y="4799881"/>
            <a:ext cx="4219575" cy="749453"/>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运行管理</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SC系统主要功能</a:t>
            </a:r>
          </a:p>
        </p:txBody>
      </p:sp>
      <p:sp>
        <p:nvSpPr>
          <p:cNvPr id="10" name="TextBox 10"/>
          <p:cNvSpPr txBox="1"/>
          <p:nvPr/>
        </p:nvSpPr>
        <p:spPr>
          <a:xfrm>
            <a:off x="542238" y="1676264"/>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01</a:t>
            </a:r>
          </a:p>
        </p:txBody>
      </p:sp>
      <p:sp>
        <p:nvSpPr>
          <p:cNvPr id="11" name="TextBox 11"/>
          <p:cNvSpPr txBox="1"/>
          <p:nvPr/>
        </p:nvSpPr>
        <p:spPr>
          <a:xfrm>
            <a:off x="542238" y="3414840"/>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02</a:t>
            </a:r>
          </a:p>
        </p:txBody>
      </p:sp>
      <p:sp>
        <p:nvSpPr>
          <p:cNvPr id="12" name="TextBox 12"/>
          <p:cNvSpPr txBox="1"/>
          <p:nvPr/>
        </p:nvSpPr>
        <p:spPr>
          <a:xfrm>
            <a:off x="542238" y="5136121"/>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03</a:t>
            </a:r>
          </a:p>
        </p:txBody>
      </p:sp>
      <p:sp>
        <p:nvSpPr>
          <p:cNvPr id="13" name="AutoShape 13"/>
          <p:cNvSpPr/>
          <p:nvPr/>
        </p:nvSpPr>
        <p:spPr>
          <a:xfrm>
            <a:off x="647738" y="1597932"/>
            <a:ext cx="638629" cy="638629"/>
          </a:xfrm>
          <a:prstGeom prst="rect">
            <a:avLst/>
          </a:prstGeom>
          <a:noFill/>
          <a:ln w="19050">
            <a:solidFill>
              <a:schemeClr val="accent1">
                <a:alpha val="100000"/>
              </a:schemeClr>
            </a:solidFill>
            <a:prstDash val="solid"/>
          </a:ln>
        </p:spPr>
      </p:sp>
      <p:sp>
        <p:nvSpPr>
          <p:cNvPr id="14" name="AutoShape 14"/>
          <p:cNvSpPr/>
          <p:nvPr/>
        </p:nvSpPr>
        <p:spPr>
          <a:xfrm>
            <a:off x="647738" y="3327861"/>
            <a:ext cx="638629" cy="638629"/>
          </a:xfrm>
          <a:prstGeom prst="rect">
            <a:avLst/>
          </a:prstGeom>
          <a:noFill/>
          <a:ln w="19050">
            <a:solidFill>
              <a:schemeClr val="accent1">
                <a:alpha val="100000"/>
              </a:schemeClr>
            </a:solidFill>
            <a:prstDash val="solid"/>
          </a:ln>
        </p:spPr>
      </p:sp>
      <p:sp>
        <p:nvSpPr>
          <p:cNvPr id="15" name="AutoShape 15"/>
          <p:cNvSpPr/>
          <p:nvPr/>
        </p:nvSpPr>
        <p:spPr>
          <a:xfrm>
            <a:off x="647738" y="5057789"/>
            <a:ext cx="638629" cy="638629"/>
          </a:xfrm>
          <a:prstGeom prst="rect">
            <a:avLst/>
          </a:prstGeom>
          <a:noFill/>
          <a:ln w="19050">
            <a:solidFill>
              <a:schemeClr val="accent1">
                <a:alpha val="100000"/>
              </a:schemeClr>
            </a:solidFill>
            <a:prstDash val="solid"/>
          </a:ln>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1374316" y="3045252"/>
            <a:ext cx="9429750" cy="1656361"/>
          </a:xfrm>
          <a:prstGeom prst="roundRect">
            <a:avLst>
              <a:gd name="adj" fmla="val 16667"/>
            </a:avLst>
          </a:prstGeom>
          <a:gradFill>
            <a:gsLst>
              <a:gs pos="100000">
                <a:schemeClr val="lt2">
                  <a:alpha val="100000"/>
                </a:schemeClr>
              </a:gs>
              <a:gs pos="0">
                <a:schemeClr val="lt1">
                  <a:alpha val="100000"/>
                </a:schemeClr>
              </a:gs>
            </a:gsLst>
            <a:lin ang="0"/>
          </a:gradFill>
          <a:ln/>
        </p:spPr>
      </p:sp>
      <p:sp>
        <p:nvSpPr>
          <p:cNvPr id="3" name="AutoShape 3"/>
          <p:cNvSpPr/>
          <p:nvPr/>
        </p:nvSpPr>
        <p:spPr>
          <a:xfrm>
            <a:off x="1374316" y="4823279"/>
            <a:ext cx="9429750" cy="1656361"/>
          </a:xfrm>
          <a:prstGeom prst="roundRect">
            <a:avLst>
              <a:gd name="adj" fmla="val 16667"/>
            </a:avLst>
          </a:prstGeom>
          <a:gradFill>
            <a:gsLst>
              <a:gs pos="0">
                <a:schemeClr val="lt2">
                  <a:alpha val="100000"/>
                </a:schemeClr>
              </a:gs>
              <a:gs pos="100000">
                <a:schemeClr val="lt1">
                  <a:alpha val="100000"/>
                </a:schemeClr>
              </a:gs>
            </a:gsLst>
            <a:lin ang="0"/>
          </a:gradFill>
          <a:ln/>
        </p:spPr>
      </p:sp>
      <p:sp>
        <p:nvSpPr>
          <p:cNvPr id="4" name="AutoShape 4"/>
          <p:cNvSpPr/>
          <p:nvPr/>
        </p:nvSpPr>
        <p:spPr>
          <a:xfrm>
            <a:off x="1374316" y="1267225"/>
            <a:ext cx="9429750" cy="1656361"/>
          </a:xfrm>
          <a:prstGeom prst="roundRect">
            <a:avLst>
              <a:gd name="adj" fmla="val 16667"/>
            </a:avLst>
          </a:prstGeom>
          <a:gradFill>
            <a:gsLst>
              <a:gs pos="0">
                <a:schemeClr val="lt2">
                  <a:alpha val="100000"/>
                </a:schemeClr>
              </a:gs>
              <a:gs pos="100000">
                <a:schemeClr val="lt1">
                  <a:alpha val="100000"/>
                </a:schemeClr>
              </a:gs>
            </a:gsLst>
            <a:lin ang="0"/>
          </a:gradFill>
          <a:ln/>
        </p:spPr>
      </p:sp>
      <p:sp>
        <p:nvSpPr>
          <p:cNvPr id="5" name="AutoShape 5"/>
          <p:cNvSpPr/>
          <p:nvPr/>
        </p:nvSpPr>
        <p:spPr>
          <a:xfrm>
            <a:off x="987242" y="5246342"/>
            <a:ext cx="810236" cy="810236"/>
          </a:xfrm>
          <a:prstGeom prst="ellipse">
            <a:avLst/>
          </a:prstGeom>
          <a:solidFill>
            <a:schemeClr val="accent1">
              <a:alpha val="100000"/>
            </a:schemeClr>
          </a:solidFill>
          <a:ln/>
        </p:spPr>
      </p:sp>
      <p:sp>
        <p:nvSpPr>
          <p:cNvPr id="6" name="Freeform 6"/>
          <p:cNvSpPr/>
          <p:nvPr/>
        </p:nvSpPr>
        <p:spPr>
          <a:xfrm>
            <a:off x="1115389" y="5374489"/>
            <a:ext cx="553940" cy="553940"/>
          </a:xfrm>
          <a:custGeom>
            <a:avLst/>
            <a:gdLst/>
            <a:ahLst/>
            <a:cxnLst/>
            <a:rect l="l" t="t" r="r" b="b"/>
            <a:pathLst>
              <a:path w="304800" h="304800">
                <a:moveTo>
                  <a:pt x="190033" y="152400"/>
                </a:moveTo>
                <a:cubicBezTo>
                  <a:pt x="190033" y="90992"/>
                  <a:pt x="221771" y="56493"/>
                  <a:pt x="221771" y="56493"/>
                </a:cubicBezTo>
                <a:cubicBezTo>
                  <a:pt x="221771" y="56493"/>
                  <a:pt x="193758" y="33766"/>
                  <a:pt x="151924" y="33766"/>
                </a:cubicBezTo>
                <a:cubicBezTo>
                  <a:pt x="110090" y="33766"/>
                  <a:pt x="82067" y="56512"/>
                  <a:pt x="82067" y="56512"/>
                </a:cubicBezTo>
                <a:cubicBezTo>
                  <a:pt x="82067" y="56512"/>
                  <a:pt x="114376" y="82753"/>
                  <a:pt x="114376" y="152400"/>
                </a:cubicBezTo>
                <a:cubicBezTo>
                  <a:pt x="114376" y="219608"/>
                  <a:pt x="81858" y="248145"/>
                  <a:pt x="81858" y="248145"/>
                </a:cubicBezTo>
                <a:cubicBezTo>
                  <a:pt x="81858" y="248145"/>
                  <a:pt x="115662" y="271034"/>
                  <a:pt x="151924" y="271034"/>
                </a:cubicBezTo>
                <a:cubicBezTo>
                  <a:pt x="189043" y="271034"/>
                  <a:pt x="221799" y="248269"/>
                  <a:pt x="221799" y="248269"/>
                </a:cubicBezTo>
                <a:cubicBezTo>
                  <a:pt x="221799" y="248269"/>
                  <a:pt x="190033" y="218503"/>
                  <a:pt x="190033" y="152400"/>
                </a:cubicBezTo>
                <a:close/>
                <a:moveTo>
                  <a:pt x="74095" y="62789"/>
                </a:moveTo>
                <a:cubicBezTo>
                  <a:pt x="74095" y="62789"/>
                  <a:pt x="34633" y="86839"/>
                  <a:pt x="34633" y="152800"/>
                </a:cubicBezTo>
                <a:cubicBezTo>
                  <a:pt x="34633" y="218751"/>
                  <a:pt x="74533" y="240335"/>
                  <a:pt x="74533" y="240335"/>
                </a:cubicBezTo>
                <a:cubicBezTo>
                  <a:pt x="74533" y="240335"/>
                  <a:pt x="103613" y="218742"/>
                  <a:pt x="103613" y="152800"/>
                </a:cubicBezTo>
                <a:cubicBezTo>
                  <a:pt x="103613" y="86839"/>
                  <a:pt x="74095" y="62789"/>
                  <a:pt x="74095" y="62789"/>
                </a:cubicBezTo>
                <a:close/>
                <a:moveTo>
                  <a:pt x="229753" y="64570"/>
                </a:moveTo>
                <a:cubicBezTo>
                  <a:pt x="229753" y="64570"/>
                  <a:pt x="200244" y="86839"/>
                  <a:pt x="200244" y="152800"/>
                </a:cubicBezTo>
                <a:cubicBezTo>
                  <a:pt x="200244" y="218751"/>
                  <a:pt x="229305" y="240335"/>
                  <a:pt x="229305" y="240335"/>
                </a:cubicBezTo>
                <a:cubicBezTo>
                  <a:pt x="229305" y="240335"/>
                  <a:pt x="270158" y="218742"/>
                  <a:pt x="270158" y="152800"/>
                </a:cubicBezTo>
                <a:cubicBezTo>
                  <a:pt x="270158" y="86839"/>
                  <a:pt x="229753" y="64570"/>
                  <a:pt x="229753" y="64570"/>
                </a:cubicBezTo>
                <a:close/>
              </a:path>
            </a:pathLst>
          </a:custGeom>
          <a:solidFill>
            <a:srgbClr val="FFFFFF">
              <a:alpha val="100000"/>
            </a:srgbClr>
          </a:solidFill>
          <a:ln/>
        </p:spPr>
      </p:sp>
      <p:sp>
        <p:nvSpPr>
          <p:cNvPr id="7" name="AutoShape 7"/>
          <p:cNvSpPr/>
          <p:nvPr/>
        </p:nvSpPr>
        <p:spPr>
          <a:xfrm>
            <a:off x="10373288" y="3468315"/>
            <a:ext cx="810236" cy="810236"/>
          </a:xfrm>
          <a:prstGeom prst="ellipse">
            <a:avLst/>
          </a:prstGeom>
          <a:solidFill>
            <a:schemeClr val="accent1">
              <a:alpha val="100000"/>
            </a:schemeClr>
          </a:solidFill>
          <a:ln/>
        </p:spPr>
      </p:sp>
      <p:sp>
        <p:nvSpPr>
          <p:cNvPr id="8" name="AutoShape 8"/>
          <p:cNvSpPr/>
          <p:nvPr/>
        </p:nvSpPr>
        <p:spPr>
          <a:xfrm>
            <a:off x="987242" y="1690288"/>
            <a:ext cx="810236" cy="810236"/>
          </a:xfrm>
          <a:prstGeom prst="ellipse">
            <a:avLst/>
          </a:prstGeom>
          <a:solidFill>
            <a:schemeClr val="accent1">
              <a:alpha val="100000"/>
            </a:schemeClr>
          </a:solidFill>
          <a:ln/>
        </p:spPr>
      </p:sp>
      <p:sp>
        <p:nvSpPr>
          <p:cNvPr id="9" name="Freeform 9"/>
          <p:cNvSpPr/>
          <p:nvPr/>
        </p:nvSpPr>
        <p:spPr>
          <a:xfrm>
            <a:off x="1171659" y="1892749"/>
            <a:ext cx="405314" cy="405314"/>
          </a:xfrm>
          <a:custGeom>
            <a:avLst/>
            <a:gdLst/>
            <a:ahLst/>
            <a:cxnLst/>
            <a:rect l="l" t="t" r="r" b="b"/>
            <a:pathLst>
              <a:path w="304800" h="304800">
                <a:moveTo>
                  <a:pt x="173841" y="122930"/>
                </a:moveTo>
                <a:cubicBezTo>
                  <a:pt x="179718" y="102937"/>
                  <a:pt x="177232" y="81020"/>
                  <a:pt x="166392" y="62665"/>
                </a:cubicBezTo>
                <a:cubicBezTo>
                  <a:pt x="166630" y="62998"/>
                  <a:pt x="62770" y="167697"/>
                  <a:pt x="62027" y="167040"/>
                </a:cubicBezTo>
                <a:cubicBezTo>
                  <a:pt x="80077" y="177698"/>
                  <a:pt x="101994" y="180699"/>
                  <a:pt x="121720" y="175193"/>
                </a:cubicBezTo>
                <a:cubicBezTo>
                  <a:pt x="121577" y="174689"/>
                  <a:pt x="173422" y="122853"/>
                  <a:pt x="173841" y="122930"/>
                </a:cubicBezTo>
                <a:close/>
                <a:moveTo>
                  <a:pt x="155315" y="45968"/>
                </a:moveTo>
                <a:cubicBezTo>
                  <a:pt x="141322" y="32175"/>
                  <a:pt x="121301" y="22822"/>
                  <a:pt x="100127" y="22822"/>
                </a:cubicBezTo>
                <a:cubicBezTo>
                  <a:pt x="57331" y="22822"/>
                  <a:pt x="22631" y="57607"/>
                  <a:pt x="22631" y="100508"/>
                </a:cubicBezTo>
                <a:cubicBezTo>
                  <a:pt x="22631" y="121444"/>
                  <a:pt x="32156" y="141713"/>
                  <a:pt x="45587" y="155686"/>
                </a:cubicBezTo>
                <a:cubicBezTo>
                  <a:pt x="45615" y="155686"/>
                  <a:pt x="154657" y="46863"/>
                  <a:pt x="155315" y="45968"/>
                </a:cubicBezTo>
                <a:close/>
                <a:moveTo>
                  <a:pt x="264909" y="252089"/>
                </a:moveTo>
                <a:cubicBezTo>
                  <a:pt x="264909" y="252089"/>
                  <a:pt x="267443" y="230200"/>
                  <a:pt x="261128" y="223885"/>
                </a:cubicBezTo>
                <a:cubicBezTo>
                  <a:pt x="260709" y="223466"/>
                  <a:pt x="188300" y="135065"/>
                  <a:pt x="188300" y="135065"/>
                </a:cubicBezTo>
                <a:lnTo>
                  <a:pt x="134417" y="188947"/>
                </a:lnTo>
                <a:lnTo>
                  <a:pt x="222818" y="262185"/>
                </a:lnTo>
                <a:cubicBezTo>
                  <a:pt x="228714" y="268919"/>
                  <a:pt x="251441" y="265557"/>
                  <a:pt x="251441" y="265557"/>
                </a:cubicBezTo>
                <a:lnTo>
                  <a:pt x="269538" y="281978"/>
                </a:lnTo>
                <a:lnTo>
                  <a:pt x="282169" y="269348"/>
                </a:lnTo>
                <a:lnTo>
                  <a:pt x="264909" y="252089"/>
                </a:lnTo>
                <a:close/>
              </a:path>
            </a:pathLst>
          </a:custGeom>
          <a:solidFill>
            <a:srgbClr val="FFFFFF">
              <a:alpha val="100000"/>
            </a:srgbClr>
          </a:solidFill>
          <a:ln/>
        </p:spPr>
      </p:sp>
      <p:sp>
        <p:nvSpPr>
          <p:cNvPr id="10" name="Freeform 10"/>
          <p:cNvSpPr/>
          <p:nvPr/>
        </p:nvSpPr>
        <p:spPr>
          <a:xfrm>
            <a:off x="10569897" y="3661311"/>
            <a:ext cx="424244" cy="424244"/>
          </a:xfrm>
          <a:custGeom>
            <a:avLst/>
            <a:gdLst/>
            <a:ahLst/>
            <a:cxnLst/>
            <a:rect l="l" t="t" r="r" b="b"/>
            <a:pathLst>
              <a:path w="304800" h="304800">
                <a:moveTo>
                  <a:pt x="167640" y="106680"/>
                </a:moveTo>
                <a:lnTo>
                  <a:pt x="189586" y="139598"/>
                </a:lnTo>
                <a:cubicBezTo>
                  <a:pt x="194310" y="146761"/>
                  <a:pt x="204978" y="152400"/>
                  <a:pt x="213512" y="152400"/>
                </a:cubicBezTo>
                <a:lnTo>
                  <a:pt x="259080" y="152400"/>
                </a:lnTo>
                <a:lnTo>
                  <a:pt x="259080" y="121920"/>
                </a:lnTo>
                <a:lnTo>
                  <a:pt x="213360" y="121920"/>
                </a:lnTo>
                <a:lnTo>
                  <a:pt x="191414" y="89002"/>
                </a:lnTo>
                <a:cubicBezTo>
                  <a:pt x="185452" y="80686"/>
                  <a:pt x="178394" y="73628"/>
                  <a:pt x="170345" y="67847"/>
                </a:cubicBezTo>
                <a:lnTo>
                  <a:pt x="170069" y="67666"/>
                </a:lnTo>
                <a:lnTo>
                  <a:pt x="149952" y="54254"/>
                </a:lnTo>
                <a:cubicBezTo>
                  <a:pt x="146104" y="51911"/>
                  <a:pt x="141446" y="50521"/>
                  <a:pt x="136465" y="50521"/>
                </a:cubicBezTo>
                <a:cubicBezTo>
                  <a:pt x="131912" y="50521"/>
                  <a:pt x="127635" y="51683"/>
                  <a:pt x="123911" y="53721"/>
                </a:cubicBezTo>
                <a:lnTo>
                  <a:pt x="124044" y="53654"/>
                </a:lnTo>
                <a:lnTo>
                  <a:pt x="60950" y="91450"/>
                </a:lnTo>
                <a:lnTo>
                  <a:pt x="60950" y="167650"/>
                </a:lnTo>
                <a:lnTo>
                  <a:pt x="91430" y="167650"/>
                </a:lnTo>
                <a:lnTo>
                  <a:pt x="91430" y="106690"/>
                </a:lnTo>
                <a:lnTo>
                  <a:pt x="121910" y="91450"/>
                </a:lnTo>
                <a:lnTo>
                  <a:pt x="76190" y="304810"/>
                </a:lnTo>
                <a:lnTo>
                  <a:pt x="106670" y="304810"/>
                </a:lnTo>
                <a:lnTo>
                  <a:pt x="142484" y="188224"/>
                </a:lnTo>
                <a:lnTo>
                  <a:pt x="167630" y="213370"/>
                </a:lnTo>
                <a:lnTo>
                  <a:pt x="167630" y="304810"/>
                </a:lnTo>
                <a:lnTo>
                  <a:pt x="198110" y="304810"/>
                </a:lnTo>
                <a:lnTo>
                  <a:pt x="198110" y="182890"/>
                </a:lnTo>
                <a:lnTo>
                  <a:pt x="156962" y="141742"/>
                </a:lnTo>
                <a:lnTo>
                  <a:pt x="167630" y="106690"/>
                </a:lnTo>
                <a:close/>
                <a:moveTo>
                  <a:pt x="182880" y="60960"/>
                </a:moveTo>
                <a:cubicBezTo>
                  <a:pt x="199711" y="60960"/>
                  <a:pt x="213360" y="47311"/>
                  <a:pt x="213360" y="30480"/>
                </a:cubicBezTo>
                <a:cubicBezTo>
                  <a:pt x="213360" y="13649"/>
                  <a:pt x="199711" y="0"/>
                  <a:pt x="182880" y="0"/>
                </a:cubicBezTo>
                <a:lnTo>
                  <a:pt x="182880" y="0"/>
                </a:lnTo>
                <a:cubicBezTo>
                  <a:pt x="166049" y="0"/>
                  <a:pt x="152400" y="13649"/>
                  <a:pt x="152400" y="30480"/>
                </a:cubicBezTo>
                <a:cubicBezTo>
                  <a:pt x="152400" y="47311"/>
                  <a:pt x="166049" y="60960"/>
                  <a:pt x="182880" y="60960"/>
                </a:cubicBezTo>
                <a:lnTo>
                  <a:pt x="182880" y="60960"/>
                </a:lnTo>
                <a:close/>
              </a:path>
            </a:pathLst>
          </a:custGeom>
          <a:solidFill>
            <a:srgbClr val="FFFFFF">
              <a:alpha val="100000"/>
            </a:srgbClr>
          </a:solidFill>
          <a:ln/>
        </p:spPr>
      </p:sp>
      <p:sp>
        <p:nvSpPr>
          <p:cNvPr id="11" name="TextBox 11"/>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SC系统主要功能</a:t>
            </a:r>
          </a:p>
        </p:txBody>
      </p:sp>
      <p:sp>
        <p:nvSpPr>
          <p:cNvPr id="12" name="TextBox 12"/>
          <p:cNvSpPr txBox="1"/>
          <p:nvPr/>
        </p:nvSpPr>
        <p:spPr>
          <a:xfrm>
            <a:off x="1986545" y="1423391"/>
            <a:ext cx="8201025" cy="571500"/>
          </a:xfrm>
          <a:prstGeom prst="rect">
            <a:avLst/>
          </a:prstGeom>
          <a:ln/>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票务管理</a:t>
            </a:r>
          </a:p>
        </p:txBody>
      </p:sp>
      <p:sp>
        <p:nvSpPr>
          <p:cNvPr id="13" name="TextBox 13"/>
          <p:cNvSpPr txBox="1"/>
          <p:nvPr/>
        </p:nvSpPr>
        <p:spPr>
          <a:xfrm>
            <a:off x="1986545" y="1881734"/>
            <a:ext cx="8201025"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SC系统实现车票库存及调配管理，包括车站车票流转的动态库存管理，以及车票存量监控和自动提示功能；同时，车票交易数据管理确保数据收集、查询及核查的准确性。</a:t>
            </a:r>
          </a:p>
        </p:txBody>
      </p:sp>
      <p:sp>
        <p:nvSpPr>
          <p:cNvPr id="14" name="TextBox 14"/>
          <p:cNvSpPr txBox="1"/>
          <p:nvPr/>
        </p:nvSpPr>
        <p:spPr>
          <a:xfrm>
            <a:off x="1931680" y="3229780"/>
            <a:ext cx="8201025" cy="571500"/>
          </a:xfrm>
          <a:prstGeom prst="rect">
            <a:avLst/>
          </a:prstGeom>
          <a:ln/>
        </p:spPr>
        <p:txBody>
          <a:bodyPr vert="horz" wrap="square" lIns="114300" tIns="57150" rIns="114300" bIns="57150" rtlCol="0" anchor="ctr" anchorCtr="0">
            <a:noAutofit/>
          </a:bodyPr>
          <a:lstStyle/>
          <a:p>
            <a:pPr algn="r">
              <a:lnSpc>
                <a:spcPct val="120000"/>
              </a:lnSpc>
            </a:pPr>
            <a:r>
              <a:rPr lang="en-US" sz="2400" b="1">
                <a:solidFill>
                  <a:schemeClr val="accent1">
                    <a:alpha val="100000"/>
                  </a:schemeClr>
                </a:solidFill>
                <a:latin typeface="Microsoft Yahei"/>
                <a:ea typeface="Microsoft Yahei"/>
                <a:cs typeface="Microsoft Yahei"/>
              </a:rPr>
              <a:t>收益管理</a:t>
            </a:r>
          </a:p>
        </p:txBody>
      </p:sp>
      <p:sp>
        <p:nvSpPr>
          <p:cNvPr id="15" name="TextBox 15"/>
          <p:cNvSpPr txBox="1"/>
          <p:nvPr/>
        </p:nvSpPr>
        <p:spPr>
          <a:xfrm>
            <a:off x="1931680" y="3688123"/>
            <a:ext cx="8201025" cy="781050"/>
          </a:xfrm>
          <a:prstGeom prst="rect">
            <a:avLst/>
          </a:prstGeom>
          <a:ln/>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收益管理界面由SC系统主导，为车站管理人员提供全面的收益管理解决方案，涵盖现金管理、收益统计及核算等功能，确保车站收益的精准控制和高效运营。</a:t>
            </a:r>
          </a:p>
        </p:txBody>
      </p:sp>
      <p:sp>
        <p:nvSpPr>
          <p:cNvPr id="16" name="TextBox 16"/>
          <p:cNvSpPr txBox="1"/>
          <p:nvPr/>
        </p:nvSpPr>
        <p:spPr>
          <a:xfrm>
            <a:off x="1931680" y="4882435"/>
            <a:ext cx="8201025" cy="571500"/>
          </a:xfrm>
          <a:prstGeom prst="rect">
            <a:avLst/>
          </a:prstGeom>
          <a:ln/>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数据管理</a:t>
            </a:r>
          </a:p>
        </p:txBody>
      </p:sp>
      <p:sp>
        <p:nvSpPr>
          <p:cNvPr id="17" name="TextBox 17"/>
          <p:cNvSpPr txBox="1"/>
          <p:nvPr/>
        </p:nvSpPr>
        <p:spPr>
          <a:xfrm>
            <a:off x="1931680" y="5340777"/>
            <a:ext cx="8201025"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设备数据管理界面涵盖设备状态、寄存器、交易、收益及维护等多类型数据，支持实时或批量上传至LC，并接收运营指令和软件更新，同时具备数据恢复和离线运行能力。</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640619" y="1239230"/>
            <a:ext cx="3783578" cy="5044771"/>
          </a:xfrm>
          <a:prstGeom prst="rect">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SC系统主要功能</a:t>
            </a:r>
          </a:p>
        </p:txBody>
      </p:sp>
      <p:sp>
        <p:nvSpPr>
          <p:cNvPr id="4" name="AutoShape 4"/>
          <p:cNvSpPr/>
          <p:nvPr/>
        </p:nvSpPr>
        <p:spPr>
          <a:xfrm>
            <a:off x="4195024" y="4787018"/>
            <a:ext cx="701468" cy="550104"/>
          </a:xfrm>
          <a:prstGeom prst="rect">
            <a:avLst/>
          </a:prstGeom>
          <a:solidFill>
            <a:schemeClr val="accent1">
              <a:alpha val="100000"/>
            </a:schemeClr>
          </a:solidFill>
          <a:ln/>
        </p:spPr>
      </p:sp>
      <p:sp>
        <p:nvSpPr>
          <p:cNvPr id="5" name="AutoShape 5"/>
          <p:cNvSpPr/>
          <p:nvPr/>
        </p:nvSpPr>
        <p:spPr>
          <a:xfrm>
            <a:off x="4195024" y="3018088"/>
            <a:ext cx="701468" cy="550104"/>
          </a:xfrm>
          <a:prstGeom prst="rect">
            <a:avLst/>
          </a:prstGeom>
          <a:solidFill>
            <a:schemeClr val="accent1">
              <a:alpha val="100000"/>
            </a:schemeClr>
          </a:solidFill>
          <a:ln/>
        </p:spPr>
      </p:sp>
      <p:sp>
        <p:nvSpPr>
          <p:cNvPr id="6" name="AutoShape 6"/>
          <p:cNvSpPr/>
          <p:nvPr/>
        </p:nvSpPr>
        <p:spPr>
          <a:xfrm>
            <a:off x="4195024" y="1237957"/>
            <a:ext cx="701468" cy="550104"/>
          </a:xfrm>
          <a:prstGeom prst="rect">
            <a:avLst/>
          </a:prstGeom>
          <a:solidFill>
            <a:schemeClr val="accent1">
              <a:alpha val="100000"/>
            </a:schemeClr>
          </a:solidFill>
          <a:ln/>
        </p:spPr>
      </p:sp>
      <p:sp>
        <p:nvSpPr>
          <p:cNvPr id="7" name="TextBox 7"/>
          <p:cNvSpPr txBox="1"/>
          <p:nvPr/>
        </p:nvSpPr>
        <p:spPr>
          <a:xfrm>
            <a:off x="5259845" y="294547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系统管理</a:t>
            </a:r>
          </a:p>
        </p:txBody>
      </p:sp>
      <p:sp>
        <p:nvSpPr>
          <p:cNvPr id="8" name="TextBox 8"/>
          <p:cNvSpPr txBox="1"/>
          <p:nvPr/>
        </p:nvSpPr>
        <p:spPr>
          <a:xfrm>
            <a:off x="5259845" y="3472246"/>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系统管理涉及时钟同步、权限及日志管理；时钟同步确保系统时间统一准确，权限管理保障操作安全合规，日志管理则记录操作轨迹，便于审计与故障排查。</a:t>
            </a:r>
          </a:p>
        </p:txBody>
      </p:sp>
      <p:sp>
        <p:nvSpPr>
          <p:cNvPr id="9" name="TextBox 9"/>
          <p:cNvSpPr txBox="1"/>
          <p:nvPr/>
        </p:nvSpPr>
        <p:spPr>
          <a:xfrm>
            <a:off x="5272199" y="471440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报表功能</a:t>
            </a:r>
          </a:p>
        </p:txBody>
      </p:sp>
      <p:sp>
        <p:nvSpPr>
          <p:cNvPr id="10" name="TextBox 10"/>
          <p:cNvSpPr txBox="1"/>
          <p:nvPr/>
        </p:nvSpPr>
        <p:spPr>
          <a:xfrm>
            <a:off x="5272199" y="5252378"/>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SC系统生成车站收益、客流及库存类报表，在运营结束后15分钟内完成，支持查询和打印近三个月的各类报表，为车站运营提供全面详实的数据支持。</a:t>
            </a:r>
          </a:p>
        </p:txBody>
      </p:sp>
      <p:sp>
        <p:nvSpPr>
          <p:cNvPr id="11" name="TextBox 11"/>
          <p:cNvSpPr txBox="1"/>
          <p:nvPr/>
        </p:nvSpPr>
        <p:spPr>
          <a:xfrm>
            <a:off x="5272221" y="1165346"/>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参数管理</a:t>
            </a:r>
          </a:p>
        </p:txBody>
      </p:sp>
      <p:sp>
        <p:nvSpPr>
          <p:cNvPr id="12" name="TextBox 12"/>
          <p:cNvSpPr txBox="1"/>
          <p:nvPr/>
        </p:nvSpPr>
        <p:spPr>
          <a:xfrm>
            <a:off x="5272221" y="1692114"/>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系统参数管理确保准确接收、确认并保存LC下发的系统参数，将其下载至车站设备，并在设定时间自动生效；同时，操作员可以方便地查询或打印这些系统参数。</a:t>
            </a:r>
          </a:p>
        </p:txBody>
      </p:sp>
      <p:sp>
        <p:nvSpPr>
          <p:cNvPr id="13" name="AutoShape 13"/>
          <p:cNvSpPr/>
          <p:nvPr/>
        </p:nvSpPr>
        <p:spPr>
          <a:xfrm>
            <a:off x="4629608" y="4787018"/>
            <a:ext cx="550104" cy="550104"/>
          </a:xfrm>
          <a:prstGeom prst="ellipse">
            <a:avLst/>
          </a:prstGeom>
          <a:solidFill>
            <a:schemeClr val="accent1">
              <a:alpha val="100000"/>
            </a:schemeClr>
          </a:solidFill>
          <a:ln/>
        </p:spPr>
      </p:sp>
      <p:sp>
        <p:nvSpPr>
          <p:cNvPr id="14" name="AutoShape 14"/>
          <p:cNvSpPr/>
          <p:nvPr/>
        </p:nvSpPr>
        <p:spPr>
          <a:xfrm>
            <a:off x="3911804" y="4787018"/>
            <a:ext cx="550104" cy="550104"/>
          </a:xfrm>
          <a:prstGeom prst="ellipse">
            <a:avLst/>
          </a:prstGeom>
          <a:solidFill>
            <a:schemeClr val="accent1">
              <a:alpha val="100000"/>
            </a:schemeClr>
          </a:solidFill>
          <a:ln/>
        </p:spPr>
      </p:sp>
      <p:sp>
        <p:nvSpPr>
          <p:cNvPr id="15" name="AutoShape 15"/>
          <p:cNvSpPr/>
          <p:nvPr/>
        </p:nvSpPr>
        <p:spPr>
          <a:xfrm>
            <a:off x="4629608" y="3018088"/>
            <a:ext cx="550104" cy="550104"/>
          </a:xfrm>
          <a:prstGeom prst="ellipse">
            <a:avLst/>
          </a:prstGeom>
          <a:solidFill>
            <a:schemeClr val="accent1">
              <a:alpha val="100000"/>
            </a:schemeClr>
          </a:solidFill>
          <a:ln/>
        </p:spPr>
      </p:sp>
      <p:sp>
        <p:nvSpPr>
          <p:cNvPr id="16" name="AutoShape 16"/>
          <p:cNvSpPr/>
          <p:nvPr/>
        </p:nvSpPr>
        <p:spPr>
          <a:xfrm>
            <a:off x="3911804" y="3018088"/>
            <a:ext cx="550104" cy="550104"/>
          </a:xfrm>
          <a:prstGeom prst="ellipse">
            <a:avLst/>
          </a:prstGeom>
          <a:solidFill>
            <a:schemeClr val="accent1">
              <a:alpha val="100000"/>
            </a:schemeClr>
          </a:solidFill>
          <a:ln/>
        </p:spPr>
      </p:sp>
      <p:sp>
        <p:nvSpPr>
          <p:cNvPr id="17" name="AutoShape 17"/>
          <p:cNvSpPr/>
          <p:nvPr/>
        </p:nvSpPr>
        <p:spPr>
          <a:xfrm>
            <a:off x="4629608" y="1237957"/>
            <a:ext cx="550104" cy="550104"/>
          </a:xfrm>
          <a:prstGeom prst="ellipse">
            <a:avLst/>
          </a:prstGeom>
          <a:solidFill>
            <a:schemeClr val="accent1">
              <a:alpha val="100000"/>
            </a:schemeClr>
          </a:solidFill>
          <a:ln/>
        </p:spPr>
      </p:sp>
      <p:sp>
        <p:nvSpPr>
          <p:cNvPr id="18" name="AutoShape 18"/>
          <p:cNvSpPr/>
          <p:nvPr/>
        </p:nvSpPr>
        <p:spPr>
          <a:xfrm>
            <a:off x="3911804" y="1237957"/>
            <a:ext cx="550104" cy="550104"/>
          </a:xfrm>
          <a:prstGeom prst="ellipse">
            <a:avLst/>
          </a:prstGeom>
          <a:solidFill>
            <a:schemeClr val="accent1">
              <a:alpha val="100000"/>
            </a:schemeClr>
          </a:solidFill>
          <a:ln/>
        </p:spPr>
      </p:sp>
      <p:sp>
        <p:nvSpPr>
          <p:cNvPr id="19" name="TextBox 19"/>
          <p:cNvSpPr txBox="1"/>
          <p:nvPr/>
        </p:nvSpPr>
        <p:spPr>
          <a:xfrm>
            <a:off x="4162763" y="482585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03</a:t>
            </a:r>
          </a:p>
        </p:txBody>
      </p:sp>
      <p:sp>
        <p:nvSpPr>
          <p:cNvPr id="20" name="TextBox 20"/>
          <p:cNvSpPr txBox="1"/>
          <p:nvPr/>
        </p:nvSpPr>
        <p:spPr>
          <a:xfrm>
            <a:off x="4162763" y="305692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02</a:t>
            </a:r>
          </a:p>
        </p:txBody>
      </p:sp>
      <p:sp>
        <p:nvSpPr>
          <p:cNvPr id="21" name="TextBox 21"/>
          <p:cNvSpPr txBox="1"/>
          <p:nvPr/>
        </p:nvSpPr>
        <p:spPr>
          <a:xfrm>
            <a:off x="4162763" y="1276789"/>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任务实施</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25062" r="25062"/>
          <a:stretch>
            <a:fillRect/>
          </a:stretch>
        </p:blipFill>
        <p:spPr>
          <a:xfrm>
            <a:off x="7804005" y="1329783"/>
            <a:ext cx="3831202"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实训设备</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半自动售票机（BOM）系统、现金若干、车票若干、相关清单和登记表。</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组织安排</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以小组为单位，在半自动售票机上发售单程票、往返票，办理乘客退卡退款事务，并填写相应报表，要求在指定时间完成。</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准备工作</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6303259" y="1394815"/>
            <a:ext cx="5242560" cy="2194560"/>
          </a:xfrm>
          <a:prstGeom prst="roundRect">
            <a:avLst/>
          </a:prstGeom>
          <a:solidFill>
            <a:schemeClr val="lt2">
              <a:alpha val="80000"/>
            </a:schemeClr>
          </a:solidFill>
          <a:ln/>
        </p:spPr>
      </p:sp>
      <p:sp>
        <p:nvSpPr>
          <p:cNvPr id="3" name="AutoShape 3"/>
          <p:cNvSpPr/>
          <p:nvPr/>
        </p:nvSpPr>
        <p:spPr>
          <a:xfrm>
            <a:off x="6303259" y="3911005"/>
            <a:ext cx="5242560" cy="2194560"/>
          </a:xfrm>
          <a:prstGeom prst="roundRect">
            <a:avLst/>
          </a:prstGeom>
          <a:solidFill>
            <a:schemeClr val="lt2">
              <a:alpha val="80000"/>
            </a:schemeClr>
          </a:solidFill>
          <a:ln/>
        </p:spPr>
      </p:sp>
      <p:sp>
        <p:nvSpPr>
          <p:cNvPr id="4" name="AutoShape 4"/>
          <p:cNvSpPr/>
          <p:nvPr/>
        </p:nvSpPr>
        <p:spPr>
          <a:xfrm>
            <a:off x="715856" y="3911005"/>
            <a:ext cx="5242560" cy="2194560"/>
          </a:xfrm>
          <a:prstGeom prst="roundRect">
            <a:avLst/>
          </a:prstGeom>
          <a:solidFill>
            <a:schemeClr val="lt2">
              <a:alpha val="80000"/>
            </a:schemeClr>
          </a:solidFill>
          <a:ln/>
        </p:spPr>
      </p:sp>
      <p:sp>
        <p:nvSpPr>
          <p:cNvPr id="5" name="AutoShape 5"/>
          <p:cNvSpPr/>
          <p:nvPr/>
        </p:nvSpPr>
        <p:spPr>
          <a:xfrm>
            <a:off x="715856" y="1378942"/>
            <a:ext cx="5242560" cy="2194560"/>
          </a:xfrm>
          <a:prstGeom prst="roundRect">
            <a:avLst/>
          </a:prstGeom>
          <a:solidFill>
            <a:schemeClr val="lt2">
              <a:alpha val="80000"/>
            </a:schemeClr>
          </a:solidFill>
          <a:ln/>
        </p:spPr>
      </p:sp>
      <p:sp>
        <p:nvSpPr>
          <p:cNvPr id="6" name="TextBox 6"/>
          <p:cNvSpPr txBox="1"/>
          <p:nvPr/>
        </p:nvSpPr>
        <p:spPr>
          <a:xfrm>
            <a:off x="6703007" y="4126373"/>
            <a:ext cx="4295775" cy="62865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收益管理操作</a:t>
            </a:r>
          </a:p>
        </p:txBody>
      </p:sp>
      <p:sp>
        <p:nvSpPr>
          <p:cNvPr id="7" name="TextBox 7"/>
          <p:cNvSpPr txBox="1"/>
          <p:nvPr/>
        </p:nvSpPr>
        <p:spPr>
          <a:xfrm>
            <a:off x="6703007" y="4705286"/>
            <a:ext cx="4476750" cy="12096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TVM钱箱清点回收钱箱，BOM领用上交管理查询、修改上传操作；特殊票款管理录入系统；备用金管理录入系统并上传；解行管理录入解行钱款信息并上传。</a:t>
            </a:r>
          </a:p>
        </p:txBody>
      </p:sp>
      <p:sp>
        <p:nvSpPr>
          <p:cNvPr id="8" name="TextBox 8"/>
          <p:cNvSpPr txBox="1"/>
          <p:nvPr/>
        </p:nvSpPr>
        <p:spPr>
          <a:xfrm>
            <a:off x="1098702" y="1610183"/>
            <a:ext cx="4295775" cy="62865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登录</a:t>
            </a:r>
          </a:p>
        </p:txBody>
      </p:sp>
      <p:sp>
        <p:nvSpPr>
          <p:cNvPr id="9" name="TextBox 9"/>
          <p:cNvSpPr txBox="1"/>
          <p:nvPr/>
        </p:nvSpPr>
        <p:spPr>
          <a:xfrm>
            <a:off x="1098702" y="2189096"/>
            <a:ext cx="4476750" cy="12096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登录窗口验证用户名和密码，通过后进入系统；主界面引导打开功能子模块，点击菜单或导航按钮可直达。</a:t>
            </a:r>
          </a:p>
        </p:txBody>
      </p:sp>
      <p:sp>
        <p:nvSpPr>
          <p:cNvPr id="10" name="TextBox 10"/>
          <p:cNvSpPr txBox="1"/>
          <p:nvPr/>
        </p:nvSpPr>
        <p:spPr>
          <a:xfrm>
            <a:off x="6686105" y="1610183"/>
            <a:ext cx="4295775" cy="62865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车站SC系统操作</a:t>
            </a:r>
          </a:p>
        </p:txBody>
      </p:sp>
      <p:sp>
        <p:nvSpPr>
          <p:cNvPr id="11" name="TextBox 11"/>
          <p:cNvSpPr txBox="1"/>
          <p:nvPr/>
        </p:nvSpPr>
        <p:spPr>
          <a:xfrm>
            <a:off x="6686105" y="2189096"/>
            <a:ext cx="4476750" cy="12096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设备监控管理线路站点与设备；设备状态显示服务与运营模式；事件记录查阅状态、故障与预警；设备交易查询所有交易数量与金额。</a:t>
            </a:r>
          </a:p>
        </p:txBody>
      </p:sp>
      <p:sp>
        <p:nvSpPr>
          <p:cNvPr id="12" name="TextBox 12"/>
          <p:cNvSpPr txBox="1"/>
          <p:nvPr/>
        </p:nvSpPr>
        <p:spPr>
          <a:xfrm>
            <a:off x="1098702" y="4126373"/>
            <a:ext cx="4295775" cy="62865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车站票务管理操作</a:t>
            </a:r>
          </a:p>
        </p:txBody>
      </p:sp>
      <p:sp>
        <p:nvSpPr>
          <p:cNvPr id="13" name="TextBox 13"/>
          <p:cNvSpPr txBox="1"/>
          <p:nvPr/>
        </p:nvSpPr>
        <p:spPr>
          <a:xfrm>
            <a:off x="1098702" y="4705286"/>
            <a:ext cx="4476750" cy="12096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配发车票接收增加、审核、作废维护；计划车票上交记录并维护数据；站间车票调拨记录并维护数据；车票库存查询记录。</a:t>
            </a:r>
          </a:p>
        </p:txBody>
      </p:sp>
      <p:sp>
        <p:nvSpPr>
          <p:cNvPr id="14" name="TextBox 1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实施步骤</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04</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车站计算机系统作用</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车站计算机系统是确保自动售检票系统稳定运行的重要环节，它负责将车站内的各种票务数据和设备状态等上传到线路中心控制系统，并接收其下传的票务参数、运行参数和运行模式命令等。</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车站计算机系统硬件</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车站计算机系统的硬件部分包括了计算机主机、终端设备和外围设备等，终端设备是车站工作人员和乘客与计算机系统进行交互的工具，例如售票机、自助查询机等。</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车站计算机系统构成</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车站计算机系统包括SC服务器、SC工作站（包括监控工作站、票务工作站）、交换机、各种车站终端设备、打印机、紧急按钮、UPS等构成。</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6234986" y="2896583"/>
            <a:ext cx="5052139" cy="3467154"/>
          </a:xfrm>
          <a:prstGeom prst="roundRect">
            <a:avLst>
              <a:gd name="adj" fmla="val 5952"/>
            </a:avLst>
          </a:prstGeom>
          <a:solidFill>
            <a:schemeClr val="lt2">
              <a:alpha val="80000"/>
            </a:schemeClr>
          </a:solidFill>
          <a:ln/>
        </p:spPr>
      </p:sp>
      <p:sp>
        <p:nvSpPr>
          <p:cNvPr id="3" name="AutoShape 3"/>
          <p:cNvSpPr/>
          <p:nvPr/>
        </p:nvSpPr>
        <p:spPr>
          <a:xfrm>
            <a:off x="879670" y="2896583"/>
            <a:ext cx="5052139" cy="3467154"/>
          </a:xfrm>
          <a:prstGeom prst="roundRect">
            <a:avLst>
              <a:gd name="adj" fmla="val 5952"/>
            </a:avLst>
          </a:prstGeom>
          <a:solidFill>
            <a:schemeClr val="lt2">
              <a:alpha val="80000"/>
            </a:schemeClr>
          </a:solidFill>
          <a:ln/>
        </p:spPr>
      </p:sp>
      <p:pic>
        <p:nvPicPr>
          <p:cNvPr id="4" name="Picture 4"/>
          <p:cNvPicPr>
            <a:picLocks noChangeAspect="1"/>
          </p:cNvPicPr>
          <p:nvPr/>
        </p:nvPicPr>
        <p:blipFill>
          <a:blip r:embed="rId3"/>
          <a:srcRect t="3013" b="3013"/>
          <a:stretch>
            <a:fillRect/>
          </a:stretch>
        </p:blipFill>
        <p:spPr>
          <a:xfrm>
            <a:off x="891140" y="1371600"/>
            <a:ext cx="5029200" cy="3162577"/>
          </a:xfrm>
          <a:prstGeom prst="rect">
            <a:avLst/>
          </a:prstGeom>
        </p:spPr>
      </p:pic>
      <p:sp>
        <p:nvSpPr>
          <p:cNvPr id="5" name="TextBox 5"/>
          <p:cNvSpPr txBox="1"/>
          <p:nvPr/>
        </p:nvSpPr>
        <p:spPr>
          <a:xfrm>
            <a:off x="1380405" y="4752068"/>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SC系统监控功能</a:t>
            </a:r>
          </a:p>
        </p:txBody>
      </p:sp>
      <p:sp>
        <p:nvSpPr>
          <p:cNvPr id="6" name="TextBox 6"/>
          <p:cNvSpPr txBox="1"/>
          <p:nvPr/>
        </p:nvSpPr>
        <p:spPr>
          <a:xfrm>
            <a:off x="1380405" y="5384645"/>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SC监控车站设备运行状态，自动接收状态变化数据；模拟车站设备布置，图形化监控车站网络运行情况、设备通信状态、运行状态及故障情况。</a:t>
            </a:r>
          </a:p>
        </p:txBody>
      </p:sp>
      <p:pic>
        <p:nvPicPr>
          <p:cNvPr id="7" name="Picture 7"/>
          <p:cNvPicPr>
            <a:picLocks noChangeAspect="1"/>
          </p:cNvPicPr>
          <p:nvPr/>
        </p:nvPicPr>
        <p:blipFill>
          <a:blip r:embed="rId4"/>
          <a:srcRect l="23496" r="23496"/>
          <a:stretch>
            <a:fillRect/>
          </a:stretch>
        </p:blipFill>
        <p:spPr>
          <a:xfrm>
            <a:off x="6246456" y="1371600"/>
            <a:ext cx="5029200" cy="3162577"/>
          </a:xfrm>
          <a:prstGeom prst="rect">
            <a:avLst/>
          </a:prstGeom>
        </p:spPr>
      </p:pic>
      <p:sp>
        <p:nvSpPr>
          <p:cNvPr id="8" name="TextBox 8"/>
          <p:cNvSpPr txBox="1"/>
          <p:nvPr/>
        </p:nvSpPr>
        <p:spPr>
          <a:xfrm>
            <a:off x="6735721" y="4759543"/>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SC系统报表功能</a:t>
            </a:r>
          </a:p>
        </p:txBody>
      </p:sp>
      <p:sp>
        <p:nvSpPr>
          <p:cNvPr id="9" name="TextBox 9"/>
          <p:cNvSpPr txBox="1"/>
          <p:nvPr/>
        </p:nvSpPr>
        <p:spPr>
          <a:xfrm>
            <a:off x="6735721" y="5392119"/>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SC能生成车站收益类报表、客流类报表及库存类报表，运营报表在运营结束后的15min内生成完毕，操作员可查询或打印3个月内不同类型的报表。</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25406" r="25406"/>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SC系统主要设备组成包括SC服务器、SC工作站（包括监控工作站、票务工作站）、交换机、各种车站终端设备、打印机、紧急按钮、UPS等。</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SC系统主要设备组成</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SC系统主要功能包含设备监视管理、设备控制、客流监视以及运行管理，通过界面展示实时数据，监控设备状态，控制设备运行，并统计客流数据。</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SC系统主要功能流程</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476023" y="1726817"/>
            <a:ext cx="4434841" cy="4434841"/>
          </a:xfrm>
          <a:prstGeom prst="roundRect">
            <a:avLst/>
          </a:prstGeom>
        </p:spPr>
      </p:pic>
      <p:sp>
        <p:nvSpPr>
          <p:cNvPr id="3" name="TextBox 3"/>
          <p:cNvSpPr txBox="1"/>
          <p:nvPr/>
        </p:nvSpPr>
        <p:spPr>
          <a:xfrm>
            <a:off x="5562187"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SC系统主要设备掌握</a:t>
            </a:r>
          </a:p>
        </p:txBody>
      </p:sp>
      <p:sp>
        <p:nvSpPr>
          <p:cNvPr id="4" name="TextBox 4"/>
          <p:cNvSpPr txBox="1"/>
          <p:nvPr/>
        </p:nvSpPr>
        <p:spPr>
          <a:xfrm>
            <a:off x="5267801" y="5523753"/>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掌握SC系统主要设备，包括服务器、工作站、交换机、终端设备等，有助于理解SC系统的硬件组成和各自在系统中的作用。</a:t>
            </a:r>
          </a:p>
        </p:txBody>
      </p:sp>
      <p:sp>
        <p:nvSpPr>
          <p:cNvPr id="5" name="AutoShape 5"/>
          <p:cNvSpPr/>
          <p:nvPr/>
        </p:nvSpPr>
        <p:spPr>
          <a:xfrm>
            <a:off x="5267801" y="1835975"/>
            <a:ext cx="238125" cy="238125"/>
          </a:xfrm>
          <a:prstGeom prst="ellipse">
            <a:avLst/>
          </a:prstGeom>
          <a:solidFill>
            <a:schemeClr val="accent1">
              <a:alpha val="100000"/>
            </a:schemeClr>
          </a:solidFill>
          <a:ln/>
        </p:spPr>
      </p:sp>
      <p:sp>
        <p:nvSpPr>
          <p:cNvPr id="6" name="TextBox 6"/>
          <p:cNvSpPr txBox="1"/>
          <p:nvPr/>
        </p:nvSpPr>
        <p:spPr>
          <a:xfrm>
            <a:off x="5562187"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车站计算机系统</a:t>
            </a:r>
          </a:p>
        </p:txBody>
      </p:sp>
      <p:sp>
        <p:nvSpPr>
          <p:cNvPr id="7" name="TextBox 7"/>
          <p:cNvSpPr txBox="1"/>
          <p:nvPr/>
        </p:nvSpPr>
        <p:spPr>
          <a:xfrm>
            <a:off x="5267801" y="2234038"/>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车站计算机系统是确保自动售检票系统稳定运行的重要环节，它负责将车站内的各种票务数据和设备状态等上传到线路中心控制系统。</a:t>
            </a:r>
          </a:p>
        </p:txBody>
      </p:sp>
      <p:sp>
        <p:nvSpPr>
          <p:cNvPr id="8" name="TextBox 8"/>
          <p:cNvSpPr txBox="1"/>
          <p:nvPr/>
        </p:nvSpPr>
        <p:spPr>
          <a:xfrm>
            <a:off x="5562187"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基本架构的理解</a:t>
            </a:r>
          </a:p>
        </p:txBody>
      </p:sp>
      <p:sp>
        <p:nvSpPr>
          <p:cNvPr id="9" name="TextBox 9"/>
          <p:cNvSpPr txBox="1"/>
          <p:nvPr/>
        </p:nvSpPr>
        <p:spPr>
          <a:xfrm>
            <a:off x="5267801" y="3896612"/>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掌握车站计算机系统基本架构，包括硬件、软件、网络等方面，有助于理解整个系统的运作机制和各个组成部分之间的关联。</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sp>
        <p:nvSpPr>
          <p:cNvPr id="11" name="AutoShape 11"/>
          <p:cNvSpPr/>
          <p:nvPr/>
        </p:nvSpPr>
        <p:spPr>
          <a:xfrm>
            <a:off x="5267801" y="3491989"/>
            <a:ext cx="238125" cy="238125"/>
          </a:xfrm>
          <a:prstGeom prst="ellipse">
            <a:avLst/>
          </a:prstGeom>
          <a:solidFill>
            <a:schemeClr val="accent1">
              <a:alpha val="100000"/>
            </a:schemeClr>
          </a:solidFill>
          <a:ln/>
        </p:spPr>
      </p:sp>
      <p:sp>
        <p:nvSpPr>
          <p:cNvPr id="12" name="AutoShape 12"/>
          <p:cNvSpPr/>
          <p:nvPr/>
        </p:nvSpPr>
        <p:spPr>
          <a:xfrm>
            <a:off x="5267801" y="5117897"/>
            <a:ext cx="238125" cy="238125"/>
          </a:xfrm>
          <a:prstGeom prst="ellipse">
            <a:avLst/>
          </a:prstGeom>
          <a:solidFill>
            <a:schemeClr val="accent1">
              <a:alpha val="100000"/>
            </a:schemeClr>
          </a:solidFill>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15723" r="15723"/>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SC系统主要功能掌握</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能够描述SC系统主要功能，包括设备监控、事件记录、设备交易等，有助于理解SC系统的整体功能和能力范围。</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车站计算机系统操作</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能够对车站计算机系统（SC）进行基础操作，包括数据录入、查询、报表生成等，有助于提高工作效率和系统运用能力。</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875314" y="2169726"/>
            <a:ext cx="2050689" cy="3916435"/>
          </a:xfrm>
          <a:prstGeom prst="rect">
            <a:avLst/>
          </a:prstGeom>
        </p:spPr>
      </p:pic>
      <p:pic>
        <p:nvPicPr>
          <p:cNvPr id="3" name="Picture 3"/>
          <p:cNvPicPr>
            <a:picLocks noChangeAspect="1"/>
          </p:cNvPicPr>
          <p:nvPr/>
        </p:nvPicPr>
        <p:blipFill>
          <a:blip r:embed="rId4"/>
          <a:srcRect/>
          <a:stretch>
            <a:fillRect/>
          </a:stretch>
        </p:blipFill>
        <p:spPr>
          <a:xfrm>
            <a:off x="5430979" y="2169726"/>
            <a:ext cx="2050689" cy="3916435"/>
          </a:xfrm>
          <a:prstGeom prst="rect">
            <a:avLst/>
          </a:prstGeom>
        </p:spPr>
      </p:pic>
      <p:pic>
        <p:nvPicPr>
          <p:cNvPr id="4" name="Picture 4"/>
          <p:cNvPicPr>
            <a:picLocks noChangeAspect="1"/>
          </p:cNvPicPr>
          <p:nvPr/>
        </p:nvPicPr>
        <p:blipFill>
          <a:blip r:embed="rId5"/>
          <a:srcRect l="35819" r="35819"/>
          <a:stretch>
            <a:fillRect/>
          </a:stretch>
        </p:blipFill>
        <p:spPr>
          <a:xfrm>
            <a:off x="3153146" y="1697364"/>
            <a:ext cx="2050689" cy="3916435"/>
          </a:xfrm>
          <a:prstGeom prst="rect">
            <a:avLst/>
          </a:prstGeom>
        </p:spPr>
      </p:pic>
      <p:sp>
        <p:nvSpPr>
          <p:cNvPr id="5" name="AutoShape 5"/>
          <p:cNvSpPr/>
          <p:nvPr/>
        </p:nvSpPr>
        <p:spPr>
          <a:xfrm>
            <a:off x="7851998" y="2723144"/>
            <a:ext cx="3834950" cy="1465716"/>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在操作车站计算机系统（SC）时，应始终将安全放在首位，严格遵守安全规定，确保系统稳定运行和数据安全。</a:t>
            </a:r>
            <a:endParaRPr lang="en-US" sz="1100"/>
          </a:p>
        </p:txBody>
      </p:sp>
      <p:sp>
        <p:nvSpPr>
          <p:cNvPr id="6" name="AutoShape 6"/>
          <p:cNvSpPr/>
          <p:nvPr/>
        </p:nvSpPr>
        <p:spPr>
          <a:xfrm>
            <a:off x="7851998" y="2087040"/>
            <a:ext cx="3606165" cy="575781"/>
          </a:xfrm>
          <a:prstGeom prst="rect">
            <a:avLst/>
          </a:prstGeom>
          <a:noFill/>
          <a:ln/>
        </p:spPr>
        <p:txBody>
          <a:bodyPr vert="horz" wrap="square" lIns="91440" tIns="45720" rIns="91440" bIns="45720" rtlCol="0" anchor="b" anchorCtr="0">
            <a:normAutofit/>
          </a:bodyPr>
          <a:lstStyle/>
          <a:p>
            <a:pPr algn="l">
              <a:lnSpc>
                <a:spcPct val="120000"/>
              </a:lnSpc>
              <a:defRPr/>
            </a:pPr>
            <a:r>
              <a:rPr lang="en-US" sz="2400" b="1">
                <a:solidFill>
                  <a:schemeClr val="accent1">
                    <a:alpha val="100000"/>
                  </a:schemeClr>
                </a:solidFill>
                <a:latin typeface="Microsoft Yahei"/>
                <a:ea typeface="Microsoft Yahei"/>
                <a:cs typeface="Microsoft Yahei"/>
              </a:rPr>
              <a:t>安全意识培养</a:t>
            </a:r>
            <a:endParaRPr lang="en-US" sz="1100"/>
          </a:p>
        </p:txBody>
      </p:sp>
      <p:sp>
        <p:nvSpPr>
          <p:cNvPr id="7" name="AutoShape 7"/>
          <p:cNvSpPr/>
          <p:nvPr/>
        </p:nvSpPr>
        <p:spPr>
          <a:xfrm>
            <a:off x="7851998" y="4826443"/>
            <a:ext cx="3834950" cy="1451935"/>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养成良好的职业素养是每位员工的责任，应在工作中保持专业、负责的态度，不断提高自己的技能和知识水平。</a:t>
            </a:r>
            <a:endParaRPr lang="en-US" sz="1100"/>
          </a:p>
        </p:txBody>
      </p:sp>
      <p:sp>
        <p:nvSpPr>
          <p:cNvPr id="8" name="AutoShape 8"/>
          <p:cNvSpPr/>
          <p:nvPr/>
        </p:nvSpPr>
        <p:spPr>
          <a:xfrm>
            <a:off x="7851998" y="4125420"/>
            <a:ext cx="3606329" cy="640699"/>
          </a:xfrm>
          <a:prstGeom prst="rect">
            <a:avLst/>
          </a:prstGeom>
          <a:noFill/>
          <a:ln/>
        </p:spPr>
        <p:txBody>
          <a:bodyPr vert="horz" wrap="square" lIns="91440" tIns="45720" rIns="91440" bIns="45720" rtlCol="0" anchor="b"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职业素养提升</a:t>
            </a:r>
            <a:endParaRPr lang="en-US" sz="1100"/>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车站计算机系统作用</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车站计算机系统是确保自动售检票系统稳定运行的重要环节，负责将车站内的各种票务数据和设备状态等上传到线路中心控制系统。</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车站计算机系统概述</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票务数据上传与接收</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系统接收线路中心票务参数、运行参数和命令，并与车站终端设备通信，实现数据交换，支持“孤岛”运营和管理。</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应用功能概述</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车站计算机系统的应用功能根据管理对象的需求，可以归纳为设备运营监控、交易数据收发、运营数据分类统计、票务管理和运营管理等功能。</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476023" y="1726817"/>
            <a:ext cx="4434841" cy="4434841"/>
          </a:xfrm>
          <a:prstGeom prst="roundRect">
            <a:avLst/>
          </a:prstGeom>
        </p:spPr>
      </p:pic>
      <p:sp>
        <p:nvSpPr>
          <p:cNvPr id="3" name="TextBox 3"/>
          <p:cNvSpPr txBox="1"/>
          <p:nvPr/>
        </p:nvSpPr>
        <p:spPr>
          <a:xfrm>
            <a:off x="5562187"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网络部分</a:t>
            </a:r>
          </a:p>
        </p:txBody>
      </p:sp>
      <p:sp>
        <p:nvSpPr>
          <p:cNvPr id="4" name="TextBox 4"/>
          <p:cNvSpPr txBox="1"/>
          <p:nvPr/>
        </p:nvSpPr>
        <p:spPr>
          <a:xfrm>
            <a:off x="5267801" y="5523753"/>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车站计算机系统的网络部分是各个硬件设备和软件系统之间的连接和通信基础，采用局域网和广域网相结合的方式组网，实现信息的共享和交换。</a:t>
            </a:r>
          </a:p>
        </p:txBody>
      </p:sp>
      <p:sp>
        <p:nvSpPr>
          <p:cNvPr id="5" name="AutoShape 5"/>
          <p:cNvSpPr/>
          <p:nvPr/>
        </p:nvSpPr>
        <p:spPr>
          <a:xfrm>
            <a:off x="5267801" y="1835975"/>
            <a:ext cx="238125" cy="238125"/>
          </a:xfrm>
          <a:prstGeom prst="ellipse">
            <a:avLst/>
          </a:prstGeom>
          <a:solidFill>
            <a:schemeClr val="accent1">
              <a:alpha val="100000"/>
            </a:schemeClr>
          </a:solidFill>
          <a:ln/>
        </p:spPr>
      </p:sp>
      <p:sp>
        <p:nvSpPr>
          <p:cNvPr id="6" name="TextBox 6"/>
          <p:cNvSpPr txBox="1"/>
          <p:nvPr/>
        </p:nvSpPr>
        <p:spPr>
          <a:xfrm>
            <a:off x="5562187"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硬件部分</a:t>
            </a:r>
          </a:p>
        </p:txBody>
      </p:sp>
      <p:sp>
        <p:nvSpPr>
          <p:cNvPr id="7" name="TextBox 7"/>
          <p:cNvSpPr txBox="1"/>
          <p:nvPr/>
        </p:nvSpPr>
        <p:spPr>
          <a:xfrm>
            <a:off x="5267801" y="2234038"/>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车站计算机系统的硬件部分包括计算机主机、终端设备和外围设备；计算机主机是核心，终端设备为交互工具，外围设备辅助连接和数据交换。</a:t>
            </a:r>
          </a:p>
        </p:txBody>
      </p:sp>
      <p:sp>
        <p:nvSpPr>
          <p:cNvPr id="8" name="TextBox 8"/>
          <p:cNvSpPr txBox="1"/>
          <p:nvPr/>
        </p:nvSpPr>
        <p:spPr>
          <a:xfrm>
            <a:off x="5562187"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软件部分</a:t>
            </a:r>
          </a:p>
        </p:txBody>
      </p:sp>
      <p:sp>
        <p:nvSpPr>
          <p:cNvPr id="9" name="TextBox 9"/>
          <p:cNvSpPr txBox="1"/>
          <p:nvPr/>
        </p:nvSpPr>
        <p:spPr>
          <a:xfrm>
            <a:off x="5267801" y="3896612"/>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车站计算机系统的软件由操作系统、数据库和应用软件构成；操作系统核心管理资源，数据库管理系统存储数据，应用软件实现车站运营业务。</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车站计算机系统基本架构</a:t>
            </a:r>
          </a:p>
        </p:txBody>
      </p:sp>
      <p:sp>
        <p:nvSpPr>
          <p:cNvPr id="11" name="AutoShape 11"/>
          <p:cNvSpPr/>
          <p:nvPr/>
        </p:nvSpPr>
        <p:spPr>
          <a:xfrm>
            <a:off x="5267801" y="3491989"/>
            <a:ext cx="238125" cy="238125"/>
          </a:xfrm>
          <a:prstGeom prst="ellipse">
            <a:avLst/>
          </a:prstGeom>
          <a:solidFill>
            <a:schemeClr val="accent1">
              <a:alpha val="100000"/>
            </a:schemeClr>
          </a:solidFill>
          <a:ln/>
        </p:spPr>
      </p:sp>
      <p:sp>
        <p:nvSpPr>
          <p:cNvPr id="12" name="AutoShape 12"/>
          <p:cNvSpPr/>
          <p:nvPr/>
        </p:nvSpPr>
        <p:spPr>
          <a:xfrm>
            <a:off x="5267801" y="5117897"/>
            <a:ext cx="238125" cy="238125"/>
          </a:xfrm>
          <a:prstGeom prst="ellipse">
            <a:avLst/>
          </a:prstGeom>
          <a:solidFill>
            <a:schemeClr val="accent1">
              <a:alpha val="100000"/>
            </a:schemeClr>
          </a:solidFill>
          <a:ln/>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车站计算机系统构成</a:t>
            </a:r>
          </a:p>
        </p:txBody>
      </p:sp>
      <p:sp>
        <p:nvSpPr>
          <p:cNvPr id="3" name="TextBox 3"/>
          <p:cNvSpPr txBox="1"/>
          <p:nvPr/>
        </p:nvSpPr>
        <p:spPr>
          <a:xfrm>
            <a:off x="689593" y="2246047"/>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车站计算机系统是由SC服务器、SC工作站（含监控与票务）、交换机及各类车站终端设备、打印机、紧急按钮和UPS等关键组件构成。</a:t>
            </a:r>
          </a:p>
        </p:txBody>
      </p:sp>
      <p:sp>
        <p:nvSpPr>
          <p:cNvPr id="4" name="TextBox 4"/>
          <p:cNvSpPr txBox="1"/>
          <p:nvPr/>
        </p:nvSpPr>
        <p:spPr>
          <a:xfrm>
            <a:off x="689593" y="4139505"/>
            <a:ext cx="6734175" cy="759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系统组件在轨道的应用</a:t>
            </a:r>
          </a:p>
        </p:txBody>
      </p:sp>
      <p:sp>
        <p:nvSpPr>
          <p:cNvPr id="5" name="TextBox 5"/>
          <p:cNvSpPr txBox="1"/>
          <p:nvPr/>
        </p:nvSpPr>
        <p:spPr>
          <a:xfrm>
            <a:off x="689593" y="4798345"/>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车站计算机系统的组件在轨道交通领域中发挥着至关重要的作用，共同保障了车站的正常运营，提升服务效率，确保乘客安全。</a:t>
            </a: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3">
            <a:alphaModFix/>
          </a:blip>
          <a:srcRect l="24906" r="24906"/>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SC系统主要设备</a:t>
            </a:r>
          </a:p>
        </p:txBody>
      </p: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543</Words>
  <Application>Microsoft Office PowerPoint</Application>
  <PresentationFormat>宽屏</PresentationFormat>
  <Paragraphs>109</Paragraphs>
  <Slides>20</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20</vt:i4>
      </vt:variant>
    </vt:vector>
  </HeadingPairs>
  <TitlesOfParts>
    <vt:vector size="24" baseType="lpstr">
      <vt:lpstr>Microsoft Yahei</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2</cp:revision>
  <dcterms:created xsi:type="dcterms:W3CDTF">2006-08-16T00:00:00Z</dcterms:created>
  <dcterms:modified xsi:type="dcterms:W3CDTF">2024-10-19T02:15:39Z</dcterms:modified>
</cp:coreProperties>
</file>