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varScale="1">
        <p:scale>
          <a:sx n="78" d="100"/>
          <a:sy n="78" d="100"/>
        </p:scale>
        <p:origin x="778" y="67"/>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10/19/2024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7.xml"/><Relationship Id="rId5" Type="http://schemas.openxmlformats.org/officeDocument/2006/relationships/image" Target="../media/image6.jpeg"/><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9.jpeg"/></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3.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633841" y="1525651"/>
            <a:ext cx="5943600" cy="2512949"/>
          </a:xfrm>
          <a:prstGeom prst="rect">
            <a:avLst/>
          </a:prstGeom>
          <a:ln/>
        </p:spPr>
        <p:txBody>
          <a:bodyPr vert="horz" wrap="square" lIns="114300" tIns="57150" rIns="114300" bIns="57150" rtlCol="0" anchor="ctr" anchorCtr="0">
            <a:normAutofit fontScale="92500" lnSpcReduction="20000"/>
          </a:bodyPr>
          <a:lstStyle/>
          <a:p>
            <a:pPr algn="ctr">
              <a:lnSpc>
                <a:spcPct val="114999"/>
              </a:lnSpc>
            </a:pPr>
            <a:r>
              <a:rPr lang="en-US" sz="5800" b="1" dirty="0" err="1">
                <a:solidFill>
                  <a:srgbClr val="208BD9">
                    <a:alpha val="100000"/>
                  </a:srgbClr>
                </a:solidFill>
                <a:latin typeface="Microsoft Yahei"/>
                <a:ea typeface="Microsoft Yahei"/>
                <a:cs typeface="Microsoft Yahei"/>
              </a:rPr>
              <a:t>设备故障时的</a:t>
            </a:r>
            <a:endParaRPr lang="en-US" sz="5800" b="1" dirty="0">
              <a:solidFill>
                <a:srgbClr val="208BD9">
                  <a:alpha val="100000"/>
                </a:srgbClr>
              </a:solidFill>
              <a:latin typeface="Microsoft Yahei"/>
              <a:ea typeface="Microsoft Yahei"/>
              <a:cs typeface="Microsoft Yahei"/>
            </a:endParaRPr>
          </a:p>
          <a:p>
            <a:pPr algn="ctr">
              <a:lnSpc>
                <a:spcPct val="114999"/>
              </a:lnSpc>
            </a:pPr>
            <a:r>
              <a:rPr lang="en-US" sz="5800" b="1" dirty="0" err="1">
                <a:solidFill>
                  <a:srgbClr val="208BD9">
                    <a:alpha val="100000"/>
                  </a:srgbClr>
                </a:solidFill>
                <a:latin typeface="Microsoft Yahei"/>
                <a:ea typeface="Microsoft Yahei"/>
                <a:cs typeface="Microsoft Yahei"/>
              </a:rPr>
              <a:t>应急处理</a:t>
            </a:r>
            <a:r>
              <a:rPr lang="en-US" sz="5400" b="1" dirty="0">
                <a:solidFill>
                  <a:srgbClr val="208BD9">
                    <a:alpha val="100000"/>
                  </a:srgbClr>
                </a:solidFill>
                <a:latin typeface="Microsoft Yahei"/>
                <a:ea typeface="Microsoft Yahei"/>
                <a:cs typeface="Microsoft Yahei"/>
              </a:rPr>
              <a:t>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689593" y="1595455"/>
            <a:ext cx="6734175" cy="771853"/>
          </a:xfrm>
          <a:prstGeom prst="rect">
            <a:avLst/>
          </a:prstGeom>
          <a:ln/>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部分进站闸机故障</a:t>
            </a:r>
          </a:p>
        </p:txBody>
      </p:sp>
      <p:sp>
        <p:nvSpPr>
          <p:cNvPr id="3" name="TextBox 3"/>
          <p:cNvSpPr txBox="1"/>
          <p:nvPr/>
        </p:nvSpPr>
        <p:spPr>
          <a:xfrm>
            <a:off x="689593" y="2246047"/>
            <a:ext cx="6810375" cy="1323975"/>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值班站长视客流情况，可下令减缓或减少售票窗口，如有需要，可适当关闭站内自动售票设备及售票窗口，以减小车站进站压力。</a:t>
            </a:r>
          </a:p>
        </p:txBody>
      </p:sp>
      <p:sp>
        <p:nvSpPr>
          <p:cNvPr id="4" name="TextBox 4"/>
          <p:cNvSpPr txBox="1"/>
          <p:nvPr/>
        </p:nvSpPr>
        <p:spPr>
          <a:xfrm>
            <a:off x="689593" y="4139505"/>
            <a:ext cx="6734175" cy="759000"/>
          </a:xfrm>
          <a:prstGeom prst="rect">
            <a:avLst/>
          </a:prstGeom>
          <a:ln/>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部分出站闸机故障</a:t>
            </a:r>
          </a:p>
        </p:txBody>
      </p:sp>
      <p:sp>
        <p:nvSpPr>
          <p:cNvPr id="5" name="TextBox 5"/>
          <p:cNvSpPr txBox="1"/>
          <p:nvPr/>
        </p:nvSpPr>
        <p:spPr>
          <a:xfrm>
            <a:off x="689593" y="4798345"/>
            <a:ext cx="6810375" cy="1323975"/>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在车站条件可允许的情况下，可打开故障闸机通道，组织持回收类车票乘客出站，人工回收车票，宣传引导持非回收类票卡乘客刷卡出站。</a:t>
            </a:r>
          </a:p>
        </p:txBody>
      </p:sp>
      <p:cxnSp>
        <p:nvCxnSpPr>
          <p:cNvPr id="6" name="Connector 6"/>
          <p:cNvCxnSpPr/>
          <p:nvPr/>
        </p:nvCxnSpPr>
        <p:spPr>
          <a:xfrm>
            <a:off x="756268" y="6181746"/>
            <a:ext cx="7784538" cy="0"/>
          </a:xfrm>
          <a:prstGeom prst="line">
            <a:avLst/>
          </a:prstGeom>
          <a:ln w="14288">
            <a:solidFill>
              <a:schemeClr val="accent1"/>
            </a:solidFill>
            <a:prstDash val="dash"/>
            <a:headEnd type="none"/>
            <a:tailEnd type="none"/>
          </a:ln>
        </p:spPr>
        <p:style>
          <a:lnRef idx="0">
            <a:schemeClr val="accent1"/>
          </a:lnRef>
          <a:fillRef idx="1">
            <a:schemeClr val="accent1"/>
          </a:fillRef>
          <a:effectRef idx="0">
            <a:schemeClr val="accent1"/>
          </a:effectRef>
          <a:fontRef idx="minor">
            <a:schemeClr val="lt1"/>
          </a:fontRef>
        </p:style>
      </p:cxnSp>
      <p:pic>
        <p:nvPicPr>
          <p:cNvPr id="7" name="Picture 7"/>
          <p:cNvPicPr>
            <a:picLocks noChangeAspect="1"/>
          </p:cNvPicPr>
          <p:nvPr/>
        </p:nvPicPr>
        <p:blipFill>
          <a:blip r:embed="rId3">
            <a:alphaModFix/>
          </a:blip>
          <a:srcRect l="24562" r="24562"/>
          <a:stretch>
            <a:fillRect/>
          </a:stretch>
        </p:blipFill>
        <p:spPr>
          <a:xfrm>
            <a:off x="7803289" y="1299241"/>
            <a:ext cx="3679824" cy="4906431"/>
          </a:xfrm>
          <a:prstGeom prst="rect">
            <a:avLst/>
          </a:prstGeom>
        </p:spPr>
      </p:pic>
      <p:cxnSp>
        <p:nvCxnSpPr>
          <p:cNvPr id="8" name="Connector 8"/>
          <p:cNvCxnSpPr/>
          <p:nvPr/>
        </p:nvCxnSpPr>
        <p:spPr>
          <a:xfrm>
            <a:off x="756268" y="3856089"/>
            <a:ext cx="7083417" cy="0"/>
          </a:xfrm>
          <a:prstGeom prst="line">
            <a:avLst/>
          </a:prstGeom>
          <a:ln w="14288">
            <a:solidFill>
              <a:schemeClr val="accent1"/>
            </a:solidFill>
            <a:prstDash val="dash"/>
            <a:headEnd type="none"/>
            <a:tailEnd type="none"/>
          </a:ln>
        </p:spPr>
        <p:style>
          <a:lnRef idx="0">
            <a:schemeClr val="accent1"/>
          </a:lnRef>
          <a:fillRef idx="1">
            <a:schemeClr val="accent1"/>
          </a:fillRef>
          <a:effectRef idx="0">
            <a:schemeClr val="accent1"/>
          </a:effectRef>
          <a:fontRef idx="minor">
            <a:schemeClr val="lt1"/>
          </a:fontRef>
        </p:style>
      </p:cxnSp>
      <p:sp>
        <p:nvSpPr>
          <p:cNvPr id="9" name="TextBox 9"/>
          <p:cNvSpPr txBox="1"/>
          <p:nvPr/>
        </p:nvSpPr>
        <p:spPr>
          <a:xfrm>
            <a:off x="476023" y="265328"/>
            <a:ext cx="11239500" cy="914400"/>
          </a:xfrm>
          <a:prstGeom prst="rect">
            <a:avLst/>
          </a:prstGeom>
          <a:ln/>
        </p:spPr>
        <p:txBody>
          <a:bodyPr vert="horz" wrap="square" lIns="123825" tIns="123825" rIns="57150" bIns="123825" rtlCol="0" anchor="t" anchorCtr="0">
            <a:spAutoFit/>
          </a:bodyPr>
          <a:lstStyle/>
          <a:p>
            <a:pPr>
              <a:lnSpc>
                <a:spcPct val="140000"/>
              </a:lnSpc>
            </a:pPr>
            <a:r>
              <a:rPr lang="en-US" sz="3000" b="1">
                <a:solidFill>
                  <a:schemeClr val="dk2">
                    <a:alpha val="100000"/>
                  </a:schemeClr>
                </a:solidFill>
                <a:latin typeface="Microsoft Yahei"/>
                <a:ea typeface="Microsoft Yahei"/>
                <a:cs typeface="Microsoft Yahei"/>
              </a:rPr>
              <a:t>部分检票类设备故障时的票务处理</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3">
            <a:alphaModFix/>
          </a:blip>
          <a:srcRect/>
          <a:stretch>
            <a:fillRect/>
          </a:stretch>
        </p:blipFill>
        <p:spPr>
          <a:xfrm>
            <a:off x="640619" y="1239230"/>
            <a:ext cx="3783578" cy="5044771"/>
          </a:xfrm>
          <a:prstGeom prst="rect">
            <a:avLst/>
          </a:prstGeom>
        </p:spPr>
      </p:pic>
      <p:sp>
        <p:nvSpPr>
          <p:cNvPr id="3" name="TextBox 3"/>
          <p:cNvSpPr txBox="1"/>
          <p:nvPr/>
        </p:nvSpPr>
        <p:spPr>
          <a:xfrm>
            <a:off x="476023" y="265328"/>
            <a:ext cx="11239500" cy="914400"/>
          </a:xfrm>
          <a:prstGeom prst="rect">
            <a:avLst/>
          </a:prstGeom>
          <a:ln/>
        </p:spPr>
        <p:txBody>
          <a:bodyPr vert="horz" wrap="square" lIns="123825" tIns="123825" rIns="57150" bIns="123825" rtlCol="0" anchor="t" anchorCtr="0">
            <a:spAutoFit/>
          </a:bodyPr>
          <a:lstStyle/>
          <a:p>
            <a:pPr>
              <a:lnSpc>
                <a:spcPct val="140000"/>
              </a:lnSpc>
            </a:pPr>
            <a:r>
              <a:rPr lang="en-US" sz="3000" b="1">
                <a:solidFill>
                  <a:schemeClr val="dk2">
                    <a:alpha val="100000"/>
                  </a:schemeClr>
                </a:solidFill>
                <a:latin typeface="Microsoft Yahei"/>
                <a:ea typeface="Microsoft Yahei"/>
                <a:cs typeface="Microsoft Yahei"/>
              </a:rPr>
              <a:t>全部检票类设备故障</a:t>
            </a:r>
          </a:p>
        </p:txBody>
      </p:sp>
      <p:sp>
        <p:nvSpPr>
          <p:cNvPr id="4" name="AutoShape 4"/>
          <p:cNvSpPr/>
          <p:nvPr/>
        </p:nvSpPr>
        <p:spPr>
          <a:xfrm>
            <a:off x="4195024" y="4787018"/>
            <a:ext cx="701468" cy="550104"/>
          </a:xfrm>
          <a:prstGeom prst="rect">
            <a:avLst/>
          </a:prstGeom>
          <a:solidFill>
            <a:schemeClr val="accent1">
              <a:alpha val="100000"/>
            </a:schemeClr>
          </a:solidFill>
          <a:ln/>
        </p:spPr>
      </p:sp>
      <p:sp>
        <p:nvSpPr>
          <p:cNvPr id="5" name="AutoShape 5"/>
          <p:cNvSpPr/>
          <p:nvPr/>
        </p:nvSpPr>
        <p:spPr>
          <a:xfrm>
            <a:off x="4195024" y="3018088"/>
            <a:ext cx="701468" cy="550104"/>
          </a:xfrm>
          <a:prstGeom prst="rect">
            <a:avLst/>
          </a:prstGeom>
          <a:solidFill>
            <a:schemeClr val="accent1">
              <a:alpha val="100000"/>
            </a:schemeClr>
          </a:solidFill>
          <a:ln/>
        </p:spPr>
      </p:sp>
      <p:sp>
        <p:nvSpPr>
          <p:cNvPr id="6" name="AutoShape 6"/>
          <p:cNvSpPr/>
          <p:nvPr/>
        </p:nvSpPr>
        <p:spPr>
          <a:xfrm>
            <a:off x="4195024" y="1237957"/>
            <a:ext cx="701468" cy="550104"/>
          </a:xfrm>
          <a:prstGeom prst="rect">
            <a:avLst/>
          </a:prstGeom>
          <a:solidFill>
            <a:schemeClr val="accent1">
              <a:alpha val="100000"/>
            </a:schemeClr>
          </a:solidFill>
          <a:ln/>
        </p:spPr>
      </p:sp>
      <p:sp>
        <p:nvSpPr>
          <p:cNvPr id="7" name="TextBox 7"/>
          <p:cNvSpPr txBox="1"/>
          <p:nvPr/>
        </p:nvSpPr>
        <p:spPr>
          <a:xfrm>
            <a:off x="5259845" y="2945478"/>
            <a:ext cx="6286500" cy="695325"/>
          </a:xfrm>
          <a:prstGeom prst="rect">
            <a:avLst/>
          </a:prstGeom>
          <a:ln/>
        </p:spPr>
        <p:txBody>
          <a:bodyPr vert="horz" wrap="square" lIns="123825" tIns="123825" rIns="57150" bIns="123825" rtlCol="0" anchor="ctr" anchorCtr="0">
            <a:noAutofit/>
          </a:bodyPr>
          <a:lstStyle/>
          <a:p>
            <a:pPr>
              <a:lnSpc>
                <a:spcPct val="140000"/>
              </a:lnSpc>
            </a:pPr>
            <a:r>
              <a:rPr lang="en-US" sz="2400" b="1">
                <a:solidFill>
                  <a:schemeClr val="accent1">
                    <a:alpha val="100000"/>
                  </a:schemeClr>
                </a:solidFill>
                <a:latin typeface="Microsoft Yahei"/>
                <a:ea typeface="Microsoft Yahei"/>
                <a:cs typeface="Microsoft Yahei"/>
              </a:rPr>
              <a:t>受到影响的车站</a:t>
            </a:r>
          </a:p>
        </p:txBody>
      </p:sp>
      <p:sp>
        <p:nvSpPr>
          <p:cNvPr id="8" name="TextBox 8"/>
          <p:cNvSpPr txBox="1"/>
          <p:nvPr/>
        </p:nvSpPr>
        <p:spPr>
          <a:xfrm>
            <a:off x="5259845" y="3472246"/>
            <a:ext cx="6124575" cy="1247775"/>
          </a:xfrm>
          <a:prstGeom prst="rect">
            <a:avLst/>
          </a:prstGeom>
          <a:ln/>
        </p:spPr>
        <p:txBody>
          <a:bodyPr vert="horz" wrap="square" lIns="123825" tIns="123825" rIns="57150" bIns="123825" rtlCol="0" anchor="t" anchorCtr="0">
            <a:normAutofit/>
          </a:bodyPr>
          <a:lstStyle/>
          <a:p>
            <a:pPr>
              <a:lnSpc>
                <a:spcPct val="140000"/>
              </a:lnSpc>
            </a:pPr>
            <a:r>
              <a:rPr lang="en-US" sz="1500">
                <a:solidFill>
                  <a:schemeClr val="dk1">
                    <a:alpha val="100000"/>
                  </a:schemeClr>
                </a:solidFill>
                <a:latin typeface="Microsoft Yahei"/>
                <a:ea typeface="Microsoft Yahei"/>
                <a:cs typeface="Microsoft Yahei"/>
              </a:rPr>
              <a:t>接到行车调度员通知后，客服员负责为乘客更新车票，确保乘客能够顺利出站；这是确保乘客出行顺畅和车站运营有序的重要环节，需及时有效处理。</a:t>
            </a:r>
          </a:p>
        </p:txBody>
      </p:sp>
      <p:sp>
        <p:nvSpPr>
          <p:cNvPr id="9" name="TextBox 9"/>
          <p:cNvSpPr txBox="1"/>
          <p:nvPr/>
        </p:nvSpPr>
        <p:spPr>
          <a:xfrm>
            <a:off x="5272199" y="4714408"/>
            <a:ext cx="6286500" cy="695325"/>
          </a:xfrm>
          <a:prstGeom prst="rect">
            <a:avLst/>
          </a:prstGeom>
          <a:ln/>
        </p:spPr>
        <p:txBody>
          <a:bodyPr vert="horz" wrap="square" lIns="123825" tIns="123825" rIns="57150" bIns="123825" rtlCol="0" anchor="ctr" anchorCtr="0">
            <a:noAutofit/>
          </a:bodyPr>
          <a:lstStyle/>
          <a:p>
            <a:pPr>
              <a:lnSpc>
                <a:spcPct val="140000"/>
              </a:lnSpc>
            </a:pPr>
            <a:r>
              <a:rPr lang="en-US" sz="2400" b="1">
                <a:solidFill>
                  <a:schemeClr val="accent1">
                    <a:alpha val="100000"/>
                  </a:schemeClr>
                </a:solidFill>
                <a:latin typeface="Microsoft Yahei"/>
                <a:ea typeface="Microsoft Yahei"/>
                <a:cs typeface="Microsoft Yahei"/>
              </a:rPr>
              <a:t>全部出站闸机故障</a:t>
            </a:r>
          </a:p>
        </p:txBody>
      </p:sp>
      <p:sp>
        <p:nvSpPr>
          <p:cNvPr id="10" name="TextBox 10"/>
          <p:cNvSpPr txBox="1"/>
          <p:nvPr/>
        </p:nvSpPr>
        <p:spPr>
          <a:xfrm>
            <a:off x="5272199" y="5252378"/>
            <a:ext cx="6124575" cy="1247775"/>
          </a:xfrm>
          <a:prstGeom prst="rect">
            <a:avLst/>
          </a:prstGeom>
          <a:ln/>
        </p:spPr>
        <p:txBody>
          <a:bodyPr vert="horz" wrap="square" lIns="123825" tIns="123825" rIns="57150" bIns="123825" rtlCol="0" anchor="t" anchorCtr="0">
            <a:normAutofit/>
          </a:bodyPr>
          <a:lstStyle/>
          <a:p>
            <a:pPr>
              <a:lnSpc>
                <a:spcPct val="140000"/>
              </a:lnSpc>
            </a:pPr>
            <a:r>
              <a:rPr lang="en-US" sz="1500">
                <a:solidFill>
                  <a:schemeClr val="dk1">
                    <a:alpha val="100000"/>
                  </a:schemeClr>
                </a:solidFill>
                <a:latin typeface="Microsoft Yahei"/>
                <a:ea typeface="Microsoft Yahei"/>
                <a:cs typeface="Microsoft Yahei"/>
              </a:rPr>
              <a:t>值班站长及时报控制中心行车调度员，通知客服员及厅巡岗引导乘客从边门出站，对持单程票的乘客，回收其单程票并记入当天站存；设备恢复或客流缓解后，车站恢复正常运作。</a:t>
            </a:r>
          </a:p>
        </p:txBody>
      </p:sp>
      <p:sp>
        <p:nvSpPr>
          <p:cNvPr id="11" name="TextBox 11"/>
          <p:cNvSpPr txBox="1"/>
          <p:nvPr/>
        </p:nvSpPr>
        <p:spPr>
          <a:xfrm>
            <a:off x="5272221" y="1165346"/>
            <a:ext cx="6286500" cy="695325"/>
          </a:xfrm>
          <a:prstGeom prst="rect">
            <a:avLst/>
          </a:prstGeom>
          <a:ln/>
        </p:spPr>
        <p:txBody>
          <a:bodyPr vert="horz" wrap="square" lIns="123825" tIns="123825" rIns="57150" bIns="123825" rtlCol="0" anchor="ctr" anchorCtr="0">
            <a:noAutofit/>
          </a:bodyPr>
          <a:lstStyle/>
          <a:p>
            <a:pPr>
              <a:lnSpc>
                <a:spcPct val="140000"/>
              </a:lnSpc>
            </a:pPr>
            <a:r>
              <a:rPr lang="en-US" sz="2400" b="1">
                <a:solidFill>
                  <a:schemeClr val="accent1">
                    <a:alpha val="100000"/>
                  </a:schemeClr>
                </a:solidFill>
                <a:latin typeface="Microsoft Yahei"/>
                <a:ea typeface="Microsoft Yahei"/>
                <a:cs typeface="Microsoft Yahei"/>
              </a:rPr>
              <a:t>全部进站闸机故障</a:t>
            </a:r>
          </a:p>
        </p:txBody>
      </p:sp>
      <p:sp>
        <p:nvSpPr>
          <p:cNvPr id="12" name="TextBox 12"/>
          <p:cNvSpPr txBox="1"/>
          <p:nvPr/>
        </p:nvSpPr>
        <p:spPr>
          <a:xfrm>
            <a:off x="5272221" y="1692114"/>
            <a:ext cx="6124575" cy="1247775"/>
          </a:xfrm>
          <a:prstGeom prst="rect">
            <a:avLst/>
          </a:prstGeom>
          <a:ln/>
        </p:spPr>
        <p:txBody>
          <a:bodyPr vert="horz" wrap="square" lIns="123825" tIns="123825" rIns="57150" bIns="123825" rtlCol="0" anchor="t" anchorCtr="0">
            <a:normAutofit/>
          </a:bodyPr>
          <a:lstStyle/>
          <a:p>
            <a:pPr>
              <a:lnSpc>
                <a:spcPct val="140000"/>
              </a:lnSpc>
            </a:pPr>
            <a:r>
              <a:rPr lang="en-US" sz="1500">
                <a:solidFill>
                  <a:schemeClr val="dk1">
                    <a:alpha val="100000"/>
                  </a:schemeClr>
                </a:solidFill>
                <a:latin typeface="Microsoft Yahei"/>
                <a:ea typeface="Microsoft Yahei"/>
                <a:cs typeface="Microsoft Yahei"/>
              </a:rPr>
              <a:t>故障发生的本站时，安排人员引导持票的乘客通过边门进站，并报控制中心行车调度员，通知其他车站准备车票更新；在设备恢复或客流缓解后，车站恢复正常运作，并上报控制中心。</a:t>
            </a:r>
          </a:p>
        </p:txBody>
      </p:sp>
      <p:sp>
        <p:nvSpPr>
          <p:cNvPr id="13" name="AutoShape 13"/>
          <p:cNvSpPr/>
          <p:nvPr/>
        </p:nvSpPr>
        <p:spPr>
          <a:xfrm>
            <a:off x="4629608" y="4787018"/>
            <a:ext cx="550104" cy="550104"/>
          </a:xfrm>
          <a:prstGeom prst="ellipse">
            <a:avLst/>
          </a:prstGeom>
          <a:solidFill>
            <a:schemeClr val="accent1">
              <a:alpha val="100000"/>
            </a:schemeClr>
          </a:solidFill>
          <a:ln/>
        </p:spPr>
      </p:sp>
      <p:sp>
        <p:nvSpPr>
          <p:cNvPr id="14" name="AutoShape 14"/>
          <p:cNvSpPr/>
          <p:nvPr/>
        </p:nvSpPr>
        <p:spPr>
          <a:xfrm>
            <a:off x="3911804" y="4787018"/>
            <a:ext cx="550104" cy="550104"/>
          </a:xfrm>
          <a:prstGeom prst="ellipse">
            <a:avLst/>
          </a:prstGeom>
          <a:solidFill>
            <a:schemeClr val="accent1">
              <a:alpha val="100000"/>
            </a:schemeClr>
          </a:solidFill>
          <a:ln/>
        </p:spPr>
      </p:sp>
      <p:sp>
        <p:nvSpPr>
          <p:cNvPr id="15" name="AutoShape 15"/>
          <p:cNvSpPr/>
          <p:nvPr/>
        </p:nvSpPr>
        <p:spPr>
          <a:xfrm>
            <a:off x="4629608" y="3018088"/>
            <a:ext cx="550104" cy="550104"/>
          </a:xfrm>
          <a:prstGeom prst="ellipse">
            <a:avLst/>
          </a:prstGeom>
          <a:solidFill>
            <a:schemeClr val="accent1">
              <a:alpha val="100000"/>
            </a:schemeClr>
          </a:solidFill>
          <a:ln/>
        </p:spPr>
      </p:sp>
      <p:sp>
        <p:nvSpPr>
          <p:cNvPr id="16" name="AutoShape 16"/>
          <p:cNvSpPr/>
          <p:nvPr/>
        </p:nvSpPr>
        <p:spPr>
          <a:xfrm>
            <a:off x="3911804" y="3018088"/>
            <a:ext cx="550104" cy="550104"/>
          </a:xfrm>
          <a:prstGeom prst="ellipse">
            <a:avLst/>
          </a:prstGeom>
          <a:solidFill>
            <a:schemeClr val="accent1">
              <a:alpha val="100000"/>
            </a:schemeClr>
          </a:solidFill>
          <a:ln/>
        </p:spPr>
      </p:sp>
      <p:sp>
        <p:nvSpPr>
          <p:cNvPr id="17" name="AutoShape 17"/>
          <p:cNvSpPr/>
          <p:nvPr/>
        </p:nvSpPr>
        <p:spPr>
          <a:xfrm>
            <a:off x="4629608" y="1237957"/>
            <a:ext cx="550104" cy="550104"/>
          </a:xfrm>
          <a:prstGeom prst="ellipse">
            <a:avLst/>
          </a:prstGeom>
          <a:solidFill>
            <a:schemeClr val="accent1">
              <a:alpha val="100000"/>
            </a:schemeClr>
          </a:solidFill>
          <a:ln/>
        </p:spPr>
      </p:sp>
      <p:sp>
        <p:nvSpPr>
          <p:cNvPr id="18" name="AutoShape 18"/>
          <p:cNvSpPr/>
          <p:nvPr/>
        </p:nvSpPr>
        <p:spPr>
          <a:xfrm>
            <a:off x="3911804" y="1237957"/>
            <a:ext cx="550104" cy="550104"/>
          </a:xfrm>
          <a:prstGeom prst="ellipse">
            <a:avLst/>
          </a:prstGeom>
          <a:solidFill>
            <a:schemeClr val="accent1">
              <a:alpha val="100000"/>
            </a:schemeClr>
          </a:solidFill>
          <a:ln/>
        </p:spPr>
      </p:sp>
      <p:sp>
        <p:nvSpPr>
          <p:cNvPr id="19" name="TextBox 19"/>
          <p:cNvSpPr txBox="1"/>
          <p:nvPr/>
        </p:nvSpPr>
        <p:spPr>
          <a:xfrm>
            <a:off x="4162763" y="4825850"/>
            <a:ext cx="765990" cy="472440"/>
          </a:xfrm>
          <a:prstGeom prst="rect">
            <a:avLst/>
          </a:prstGeom>
          <a:ln/>
        </p:spPr>
        <p:txBody>
          <a:bodyPr vert="horz" wrap="square" lIns="91440" tIns="45720" rIns="91440" bIns="45720" rtlCol="0" anchor="ctr" anchorCtr="0">
            <a:noAutofit/>
          </a:bodyPr>
          <a:lstStyle/>
          <a:p>
            <a:pPr algn="ctr">
              <a:lnSpc>
                <a:spcPct val="100000"/>
              </a:lnSpc>
              <a:spcBef>
                <a:spcPts val="375"/>
              </a:spcBef>
            </a:pPr>
            <a:r>
              <a:rPr lang="en-US" sz="2325" b="1">
                <a:solidFill>
                  <a:srgbClr val="FFFFFF">
                    <a:alpha val="100000"/>
                  </a:srgbClr>
                </a:solidFill>
                <a:latin typeface="Microsoft Yahei"/>
                <a:ea typeface="Microsoft Yahei"/>
                <a:cs typeface="Microsoft Yahei"/>
              </a:rPr>
              <a:t>03</a:t>
            </a:r>
          </a:p>
        </p:txBody>
      </p:sp>
      <p:sp>
        <p:nvSpPr>
          <p:cNvPr id="20" name="TextBox 20"/>
          <p:cNvSpPr txBox="1"/>
          <p:nvPr/>
        </p:nvSpPr>
        <p:spPr>
          <a:xfrm>
            <a:off x="4162763" y="3056920"/>
            <a:ext cx="765990" cy="472440"/>
          </a:xfrm>
          <a:prstGeom prst="rect">
            <a:avLst/>
          </a:prstGeom>
          <a:ln/>
        </p:spPr>
        <p:txBody>
          <a:bodyPr vert="horz" wrap="square" lIns="91440" tIns="45720" rIns="91440" bIns="45720" rtlCol="0" anchor="ctr" anchorCtr="0">
            <a:noAutofit/>
          </a:bodyPr>
          <a:lstStyle/>
          <a:p>
            <a:pPr algn="ctr">
              <a:lnSpc>
                <a:spcPct val="100000"/>
              </a:lnSpc>
              <a:spcBef>
                <a:spcPts val="375"/>
              </a:spcBef>
            </a:pPr>
            <a:r>
              <a:rPr lang="en-US" sz="2325" b="1">
                <a:solidFill>
                  <a:srgbClr val="FFFFFF">
                    <a:alpha val="100000"/>
                  </a:srgbClr>
                </a:solidFill>
                <a:latin typeface="Microsoft Yahei"/>
                <a:ea typeface="Microsoft Yahei"/>
                <a:cs typeface="Microsoft Yahei"/>
              </a:rPr>
              <a:t>02</a:t>
            </a:r>
          </a:p>
        </p:txBody>
      </p:sp>
      <p:sp>
        <p:nvSpPr>
          <p:cNvPr id="21" name="TextBox 21"/>
          <p:cNvSpPr txBox="1"/>
          <p:nvPr/>
        </p:nvSpPr>
        <p:spPr>
          <a:xfrm>
            <a:off x="4162763" y="1276789"/>
            <a:ext cx="765990" cy="472440"/>
          </a:xfrm>
          <a:prstGeom prst="rect">
            <a:avLst/>
          </a:prstGeom>
          <a:ln/>
        </p:spPr>
        <p:txBody>
          <a:bodyPr vert="horz" wrap="square" lIns="91440" tIns="45720" rIns="91440" bIns="45720" rtlCol="0" anchor="ctr" anchorCtr="0">
            <a:noAutofit/>
          </a:bodyPr>
          <a:lstStyle/>
          <a:p>
            <a:pPr algn="ctr">
              <a:lnSpc>
                <a:spcPct val="100000"/>
              </a:lnSpc>
              <a:spcBef>
                <a:spcPts val="375"/>
              </a:spcBef>
            </a:pPr>
            <a:r>
              <a:rPr lang="en-US" sz="2325" b="1">
                <a:solidFill>
                  <a:srgbClr val="FFFFFF">
                    <a:alpha val="100000"/>
                  </a:srgbClr>
                </a:solidFill>
                <a:latin typeface="Microsoft Yahei"/>
                <a:ea typeface="Microsoft Yahei"/>
                <a:cs typeface="Microsoft Yahei"/>
              </a:rPr>
              <a:t>01</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AutoShape 2"/>
          <p:cNvSpPr/>
          <p:nvPr/>
        </p:nvSpPr>
        <p:spPr>
          <a:xfrm>
            <a:off x="6396896" y="1606305"/>
            <a:ext cx="4991100" cy="2000250"/>
          </a:xfrm>
          <a:prstGeom prst="roundRect">
            <a:avLst>
              <a:gd name="adj" fmla="val 12963"/>
            </a:avLst>
          </a:prstGeom>
          <a:solidFill>
            <a:schemeClr val="lt2">
              <a:alpha val="80000"/>
            </a:schemeClr>
          </a:solidFill>
          <a:ln/>
        </p:spPr>
      </p:sp>
      <p:sp>
        <p:nvSpPr>
          <p:cNvPr id="3" name="AutoShape 3"/>
          <p:cNvSpPr/>
          <p:nvPr/>
        </p:nvSpPr>
        <p:spPr>
          <a:xfrm>
            <a:off x="6396896" y="4021307"/>
            <a:ext cx="4991100" cy="2000250"/>
          </a:xfrm>
          <a:prstGeom prst="roundRect">
            <a:avLst>
              <a:gd name="adj" fmla="val 12963"/>
            </a:avLst>
          </a:prstGeom>
          <a:solidFill>
            <a:schemeClr val="lt2">
              <a:alpha val="80000"/>
            </a:schemeClr>
          </a:solidFill>
          <a:ln/>
        </p:spPr>
      </p:sp>
      <p:sp>
        <p:nvSpPr>
          <p:cNvPr id="4" name="AutoShape 4"/>
          <p:cNvSpPr/>
          <p:nvPr/>
        </p:nvSpPr>
        <p:spPr>
          <a:xfrm>
            <a:off x="842410" y="1606305"/>
            <a:ext cx="4991100" cy="2000250"/>
          </a:xfrm>
          <a:prstGeom prst="roundRect">
            <a:avLst>
              <a:gd name="adj" fmla="val 12963"/>
            </a:avLst>
          </a:prstGeom>
          <a:solidFill>
            <a:schemeClr val="lt2">
              <a:alpha val="80000"/>
            </a:schemeClr>
          </a:solidFill>
          <a:ln/>
        </p:spPr>
      </p:sp>
      <p:sp>
        <p:nvSpPr>
          <p:cNvPr id="5" name="AutoShape 5"/>
          <p:cNvSpPr/>
          <p:nvPr/>
        </p:nvSpPr>
        <p:spPr>
          <a:xfrm>
            <a:off x="842410" y="4021307"/>
            <a:ext cx="4991100" cy="2000250"/>
          </a:xfrm>
          <a:prstGeom prst="roundRect">
            <a:avLst>
              <a:gd name="adj" fmla="val 12963"/>
            </a:avLst>
          </a:prstGeom>
          <a:solidFill>
            <a:schemeClr val="lt2">
              <a:alpha val="80000"/>
            </a:schemeClr>
          </a:solidFill>
          <a:ln/>
        </p:spPr>
      </p:sp>
      <p:sp>
        <p:nvSpPr>
          <p:cNvPr id="6" name="TextBox 6"/>
          <p:cNvSpPr txBox="1"/>
          <p:nvPr/>
        </p:nvSpPr>
        <p:spPr>
          <a:xfrm>
            <a:off x="1268693" y="1938732"/>
            <a:ext cx="4142405" cy="1388082"/>
          </a:xfrm>
          <a:prstGeom prst="rect">
            <a:avLst/>
          </a:prstGeom>
          <a:ln/>
        </p:spPr>
        <p:txBody>
          <a:bodyPr vert="horz" wrap="square" lIns="66008" tIns="33052" rIns="66008" bIns="33052" rtlCol="0" anchor="t" anchorCtr="0">
            <a:noAutofit/>
          </a:bodyPr>
          <a:lstStyle/>
          <a:p>
            <a:pPr algn="l">
              <a:lnSpc>
                <a:spcPct val="140000"/>
              </a:lnSpc>
            </a:pPr>
            <a:r>
              <a:rPr lang="en-US" sz="1500">
                <a:solidFill>
                  <a:schemeClr val="dk1">
                    <a:alpha val="100000"/>
                  </a:schemeClr>
                </a:solidFill>
                <a:latin typeface="Microsoft Yahei"/>
                <a:ea typeface="Microsoft Yahei"/>
                <a:cs typeface="Microsoft Yahei"/>
              </a:rPr>
              <a:t>设备概述：PCA用于车站或稽查人员检查乘客车票，能读取市域铁路专用车票及温州市民卡，可在不同车站与区域移动操作，减小运营损失及应对大客流，方便对乘客检验票。</a:t>
            </a:r>
          </a:p>
        </p:txBody>
      </p:sp>
      <p:sp>
        <p:nvSpPr>
          <p:cNvPr id="7" name="TextBox 7"/>
          <p:cNvSpPr txBox="1"/>
          <p:nvPr/>
        </p:nvSpPr>
        <p:spPr>
          <a:xfrm>
            <a:off x="6821244" y="1859555"/>
            <a:ext cx="4142405" cy="1493750"/>
          </a:xfrm>
          <a:prstGeom prst="rect">
            <a:avLst/>
          </a:prstGeom>
          <a:ln/>
        </p:spPr>
        <p:txBody>
          <a:bodyPr vert="horz" wrap="square" lIns="66008" tIns="33052" rIns="66008" bIns="33052" rtlCol="0" anchor="t" anchorCtr="0">
            <a:noAutofit/>
          </a:bodyPr>
          <a:lstStyle/>
          <a:p>
            <a:pPr algn="l">
              <a:lnSpc>
                <a:spcPct val="140000"/>
              </a:lnSpc>
            </a:pPr>
            <a:r>
              <a:rPr lang="en-US" sz="1500">
                <a:solidFill>
                  <a:schemeClr val="dk1">
                    <a:alpha val="100000"/>
                  </a:schemeClr>
                </a:solidFill>
                <a:latin typeface="Microsoft Yahei"/>
                <a:ea typeface="Microsoft Yahei"/>
                <a:cs typeface="Microsoft Yahei"/>
              </a:rPr>
              <a:t>功能：PCA具备软件功能，能显示检票验票结果和车票交易信息，并根据计费规则处理车票；同时，设备强调安全性，操作员需登录认证才能进入主功能界面进行车票处理或维护。</a:t>
            </a:r>
          </a:p>
        </p:txBody>
      </p:sp>
      <p:sp>
        <p:nvSpPr>
          <p:cNvPr id="8" name="TextBox 8"/>
          <p:cNvSpPr txBox="1"/>
          <p:nvPr/>
        </p:nvSpPr>
        <p:spPr>
          <a:xfrm>
            <a:off x="6821244" y="4274557"/>
            <a:ext cx="4142405" cy="1493750"/>
          </a:xfrm>
          <a:prstGeom prst="rect">
            <a:avLst/>
          </a:prstGeom>
          <a:ln/>
        </p:spPr>
        <p:txBody>
          <a:bodyPr vert="horz" wrap="square" lIns="66008" tIns="33052" rIns="66008" bIns="33052" rtlCol="0" anchor="t" anchorCtr="0">
            <a:noAutofit/>
          </a:bodyPr>
          <a:lstStyle/>
          <a:p>
            <a:pPr algn="l">
              <a:lnSpc>
                <a:spcPct val="140000"/>
              </a:lnSpc>
            </a:pPr>
            <a:r>
              <a:rPr lang="en-US" sz="1500">
                <a:solidFill>
                  <a:schemeClr val="dk1">
                    <a:alpha val="100000"/>
                  </a:schemeClr>
                </a:solidFill>
                <a:latin typeface="Microsoft Yahei"/>
                <a:ea typeface="Microsoft Yahei"/>
                <a:cs typeface="Microsoft Yahei"/>
              </a:rPr>
              <a:t>设备使用：设备使用涵盖开机、关机、登录和主功能菜单操作，这些功能是设备运行的基础，同时主功能菜单通常包含多个选项，支持不同的车票处理和维护任务。</a:t>
            </a:r>
          </a:p>
        </p:txBody>
      </p:sp>
      <p:sp>
        <p:nvSpPr>
          <p:cNvPr id="9" name="TextBox 9"/>
          <p:cNvSpPr txBox="1"/>
          <p:nvPr/>
        </p:nvSpPr>
        <p:spPr>
          <a:xfrm>
            <a:off x="1266758" y="4274557"/>
            <a:ext cx="4142405" cy="1493750"/>
          </a:xfrm>
          <a:prstGeom prst="rect">
            <a:avLst/>
          </a:prstGeom>
          <a:ln/>
        </p:spPr>
        <p:txBody>
          <a:bodyPr vert="horz" wrap="square" lIns="66008" tIns="33052" rIns="66008" bIns="33052" rtlCol="0" anchor="t" anchorCtr="0">
            <a:noAutofit/>
          </a:bodyPr>
          <a:lstStyle/>
          <a:p>
            <a:pPr algn="l">
              <a:lnSpc>
                <a:spcPct val="140000"/>
              </a:lnSpc>
            </a:pPr>
            <a:r>
              <a:rPr lang="en-US" sz="1500">
                <a:solidFill>
                  <a:schemeClr val="dk1">
                    <a:alpha val="100000"/>
                  </a:schemeClr>
                </a:solidFill>
                <a:latin typeface="Microsoft Yahei"/>
                <a:ea typeface="Microsoft Yahei"/>
                <a:cs typeface="Microsoft Yahei"/>
              </a:rPr>
              <a:t>PCA的车票处理功能：验票仅对票卡进行读操作，不具有信息写入功能，可用于车站付费区与非付费区查询；而检票流程需遵循一系列步骤，确保车票的有效性和合法性。</a:t>
            </a:r>
          </a:p>
        </p:txBody>
      </p:sp>
      <p:sp>
        <p:nvSpPr>
          <p:cNvPr id="10" name="TextBox 10"/>
          <p:cNvSpPr txBox="1"/>
          <p:nvPr/>
        </p:nvSpPr>
        <p:spPr>
          <a:xfrm>
            <a:off x="476023" y="265328"/>
            <a:ext cx="11239500" cy="914400"/>
          </a:xfrm>
          <a:prstGeom prst="rect">
            <a:avLst/>
          </a:prstGeom>
          <a:ln/>
        </p:spPr>
        <p:txBody>
          <a:bodyPr vert="horz" wrap="square" lIns="123825" tIns="123825" rIns="57150" bIns="123825" rtlCol="0" anchor="ctr" anchorCtr="0">
            <a:noAutofit/>
          </a:bodyPr>
          <a:lstStyle/>
          <a:p>
            <a:pPr>
              <a:lnSpc>
                <a:spcPct val="140000"/>
              </a:lnSpc>
            </a:pPr>
            <a:r>
              <a:rPr lang="en-US" sz="3000" b="1">
                <a:solidFill>
                  <a:schemeClr val="dk2">
                    <a:alpha val="100000"/>
                  </a:schemeClr>
                </a:solidFill>
                <a:latin typeface="Microsoft Yahei"/>
                <a:ea typeface="Microsoft Yahei"/>
                <a:cs typeface="Microsoft Yahei"/>
              </a:rPr>
              <a:t>便携式检验票设备的使用</a:t>
            </a:r>
          </a:p>
        </p:txBody>
      </p:sp>
      <p:sp>
        <p:nvSpPr>
          <p:cNvPr id="11" name="AutoShape 11"/>
          <p:cNvSpPr/>
          <p:nvPr/>
        </p:nvSpPr>
        <p:spPr>
          <a:xfrm>
            <a:off x="842410" y="1606305"/>
            <a:ext cx="359272" cy="359272"/>
          </a:xfrm>
          <a:prstGeom prst="homePlate">
            <a:avLst>
              <a:gd name="adj" fmla="val 50000"/>
            </a:avLst>
          </a:prstGeom>
          <a:solidFill>
            <a:schemeClr val="accent1">
              <a:alpha val="100000"/>
            </a:schemeClr>
          </a:solidFill>
          <a:ln/>
        </p:spPr>
      </p:sp>
      <p:sp>
        <p:nvSpPr>
          <p:cNvPr id="12" name="AutoShape 12"/>
          <p:cNvSpPr/>
          <p:nvPr/>
        </p:nvSpPr>
        <p:spPr>
          <a:xfrm>
            <a:off x="6396896" y="1606305"/>
            <a:ext cx="359272" cy="359272"/>
          </a:xfrm>
          <a:prstGeom prst="homePlate">
            <a:avLst>
              <a:gd name="adj" fmla="val 50000"/>
            </a:avLst>
          </a:prstGeom>
          <a:solidFill>
            <a:schemeClr val="accent1">
              <a:alpha val="100000"/>
            </a:schemeClr>
          </a:solidFill>
          <a:ln/>
        </p:spPr>
      </p:sp>
      <p:sp>
        <p:nvSpPr>
          <p:cNvPr id="13" name="AutoShape 13"/>
          <p:cNvSpPr/>
          <p:nvPr/>
        </p:nvSpPr>
        <p:spPr>
          <a:xfrm>
            <a:off x="842410" y="4005123"/>
            <a:ext cx="359272" cy="359272"/>
          </a:xfrm>
          <a:prstGeom prst="homePlate">
            <a:avLst>
              <a:gd name="adj" fmla="val 50000"/>
            </a:avLst>
          </a:prstGeom>
          <a:solidFill>
            <a:schemeClr val="accent1">
              <a:alpha val="100000"/>
            </a:schemeClr>
          </a:solidFill>
          <a:ln/>
        </p:spPr>
      </p:sp>
      <p:sp>
        <p:nvSpPr>
          <p:cNvPr id="14" name="AutoShape 14"/>
          <p:cNvSpPr/>
          <p:nvPr/>
        </p:nvSpPr>
        <p:spPr>
          <a:xfrm>
            <a:off x="6396896" y="4005123"/>
            <a:ext cx="359272" cy="359272"/>
          </a:xfrm>
          <a:prstGeom prst="homePlate">
            <a:avLst>
              <a:gd name="adj" fmla="val 50000"/>
            </a:avLst>
          </a:prstGeom>
          <a:solidFill>
            <a:schemeClr val="accent1">
              <a:alpha val="100000"/>
            </a:schemeClr>
          </a:solidFill>
          <a:ln/>
        </p:spPr>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3105150" y="874173"/>
            <a:ext cx="5981700" cy="1371600"/>
          </a:xfrm>
          <a:prstGeom prst="rect">
            <a:avLst/>
          </a:prstGeom>
          <a:ln/>
        </p:spPr>
        <p:txBody>
          <a:bodyPr vert="horz" wrap="square" lIns="114300" tIns="57150" rIns="114300" bIns="57150" rtlCol="0" anchor="t" anchorCtr="0">
            <a:spAutoFit/>
          </a:bodyPr>
          <a:lstStyle/>
          <a:p>
            <a:pPr algn="ctr">
              <a:lnSpc>
                <a:spcPct val="120000"/>
              </a:lnSpc>
            </a:pPr>
            <a:r>
              <a:rPr lang="en-US" sz="6600" b="1">
                <a:solidFill>
                  <a:schemeClr val="lt1">
                    <a:alpha val="100000"/>
                  </a:schemeClr>
                </a:solidFill>
                <a:latin typeface="Microsoft Yahei"/>
                <a:ea typeface="Microsoft Yahei"/>
                <a:cs typeface="Microsoft Yahei"/>
              </a:rPr>
              <a:t>03</a:t>
            </a:r>
          </a:p>
        </p:txBody>
      </p:sp>
      <p:sp>
        <p:nvSpPr>
          <p:cNvPr id="3" name="TextBox 3"/>
          <p:cNvSpPr txBox="1"/>
          <p:nvPr/>
        </p:nvSpPr>
        <p:spPr>
          <a:xfrm>
            <a:off x="5129868" y="201587"/>
            <a:ext cx="1932265" cy="1009086"/>
          </a:xfrm>
          <a:prstGeom prst="rect">
            <a:avLst/>
          </a:prstGeom>
          <a:ln/>
        </p:spPr>
        <p:txBody>
          <a:bodyPr vert="horz" wrap="square" lIns="114300" tIns="57150" rIns="114300" bIns="57150" rtlCol="0" anchor="ctr" anchorCtr="0">
            <a:normAutofit/>
          </a:bodyPr>
          <a:lstStyle/>
          <a:p>
            <a:pPr algn="ctr">
              <a:lnSpc>
                <a:spcPct val="120000"/>
              </a:lnSpc>
              <a:spcBef>
                <a:spcPts val="450"/>
              </a:spcBef>
            </a:pPr>
            <a:r>
              <a:rPr lang="en-US" sz="3600">
                <a:solidFill>
                  <a:srgbClr val="FFFFFF">
                    <a:alpha val="30980"/>
                    <a:alpha val="31000"/>
                  </a:srgbClr>
                </a:solidFill>
                <a:latin typeface="Microsoft Yahei"/>
                <a:ea typeface="Microsoft Yahei"/>
                <a:cs typeface="Microsoft Yahei"/>
              </a:rPr>
              <a:t>PART</a:t>
            </a:r>
          </a:p>
        </p:txBody>
      </p:sp>
      <p:sp>
        <p:nvSpPr>
          <p:cNvPr id="4" name="TextBox 4"/>
          <p:cNvSpPr txBox="1"/>
          <p:nvPr/>
        </p:nvSpPr>
        <p:spPr>
          <a:xfrm>
            <a:off x="853596" y="2976755"/>
            <a:ext cx="10484808" cy="1798058"/>
          </a:xfrm>
          <a:prstGeom prst="rect">
            <a:avLst/>
          </a:prstGeom>
          <a:ln/>
        </p:spPr>
        <p:txBody>
          <a:bodyPr vert="horz" wrap="square" lIns="114300" tIns="57150" rIns="114300" bIns="57150" rtlCol="0" anchor="ctr" anchorCtr="0">
            <a:normAutofit/>
          </a:bodyPr>
          <a:lstStyle/>
          <a:p>
            <a:pPr algn="ctr">
              <a:lnSpc>
                <a:spcPct val="120000"/>
              </a:lnSpc>
            </a:pPr>
            <a:r>
              <a:rPr lang="en-US" sz="4500" b="1">
                <a:solidFill>
                  <a:srgbClr val="208BD9">
                    <a:alpha val="100000"/>
                  </a:srgbClr>
                </a:solidFill>
                <a:latin typeface="Microsoft Yahei"/>
                <a:ea typeface="Microsoft Yahei"/>
                <a:cs typeface="Microsoft Yahei"/>
              </a:rPr>
              <a:t>巩固提高</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1685901" y="1362476"/>
            <a:ext cx="8946338" cy="555784"/>
          </a:xfrm>
          <a:prstGeom prst="rect">
            <a:avLst/>
          </a:prstGeom>
          <a:ln/>
        </p:spPr>
        <p:txBody>
          <a:bodyPr vert="horz" wrap="square" lIns="0" tIns="0" rIns="0" bIns="0"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自动售票机故障处理</a:t>
            </a:r>
          </a:p>
        </p:txBody>
      </p:sp>
      <p:sp>
        <p:nvSpPr>
          <p:cNvPr id="3" name="TextBox 3"/>
          <p:cNvSpPr txBox="1"/>
          <p:nvPr/>
        </p:nvSpPr>
        <p:spPr>
          <a:xfrm>
            <a:off x="1685901" y="2024509"/>
            <a:ext cx="8972550" cy="763780"/>
          </a:xfrm>
          <a:prstGeom prst="rect">
            <a:avLst/>
          </a:prstGeom>
          <a:ln/>
        </p:spPr>
        <p:txBody>
          <a:bodyPr vert="horz" wrap="square" lIns="0" tIns="0" rIns="0" bIns="0"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若为职责范围内的故障情况，客运值班员或客运综控员应进行简单故障处理，若非职责范围内或无法处理的设备故障，应及时向相关部门保修，并做好保修记录。</a:t>
            </a:r>
          </a:p>
        </p:txBody>
      </p:sp>
      <p:sp>
        <p:nvSpPr>
          <p:cNvPr id="4" name="TextBox 4"/>
          <p:cNvSpPr txBox="1"/>
          <p:nvPr/>
        </p:nvSpPr>
        <p:spPr>
          <a:xfrm>
            <a:off x="476023" y="265328"/>
            <a:ext cx="11239500" cy="914400"/>
          </a:xfrm>
          <a:prstGeom prst="rect">
            <a:avLst/>
          </a:prstGeom>
          <a:ln/>
        </p:spPr>
        <p:txBody>
          <a:bodyPr vert="horz" wrap="square" lIns="123825" tIns="123825" rIns="57150" bIns="123825" rtlCol="0" anchor="ctr" anchorCtr="0">
            <a:noAutofit/>
          </a:bodyPr>
          <a:lstStyle/>
          <a:p>
            <a:pPr>
              <a:lnSpc>
                <a:spcPct val="140000"/>
              </a:lnSpc>
            </a:pPr>
            <a:r>
              <a:rPr lang="en-US" sz="3000" b="1">
                <a:solidFill>
                  <a:schemeClr val="dk2">
                    <a:alpha val="100000"/>
                  </a:schemeClr>
                </a:solidFill>
                <a:latin typeface="Microsoft Yahei"/>
                <a:ea typeface="Microsoft Yahei"/>
                <a:cs typeface="Microsoft Yahei"/>
              </a:rPr>
              <a:t>判断题</a:t>
            </a:r>
          </a:p>
        </p:txBody>
      </p:sp>
      <p:grpSp>
        <p:nvGrpSpPr>
          <p:cNvPr id="5" name="Group 5"/>
          <p:cNvGrpSpPr/>
          <p:nvPr/>
        </p:nvGrpSpPr>
        <p:grpSpPr>
          <a:xfrm>
            <a:off x="838598" y="1564792"/>
            <a:ext cx="353467" cy="353467"/>
            <a:chOff x="838598" y="1564792"/>
            <a:chExt cx="353467" cy="353467"/>
          </a:xfrm>
        </p:grpSpPr>
        <p:sp>
          <p:nvSpPr>
            <p:cNvPr id="6" name="AutoShape 6"/>
            <p:cNvSpPr/>
            <p:nvPr/>
          </p:nvSpPr>
          <p:spPr>
            <a:xfrm>
              <a:off x="920082" y="1646276"/>
              <a:ext cx="190500" cy="190500"/>
            </a:xfrm>
            <a:prstGeom prst="ellipse">
              <a:avLst/>
            </a:prstGeom>
            <a:solidFill>
              <a:schemeClr val="accent1">
                <a:alpha val="100000"/>
              </a:schemeClr>
            </a:solidFill>
            <a:ln/>
          </p:spPr>
        </p:sp>
        <p:sp>
          <p:nvSpPr>
            <p:cNvPr id="7" name="AutoShape 7"/>
            <p:cNvSpPr/>
            <p:nvPr/>
          </p:nvSpPr>
          <p:spPr>
            <a:xfrm>
              <a:off x="838598" y="1564792"/>
              <a:ext cx="353467" cy="353467"/>
            </a:xfrm>
            <a:prstGeom prst="ellipse">
              <a:avLst/>
            </a:prstGeom>
            <a:solidFill>
              <a:schemeClr val="accent1">
                <a:alpha val="16000"/>
              </a:schemeClr>
            </a:solidFill>
            <a:ln/>
          </p:spPr>
        </p:sp>
      </p:grpSp>
      <p:sp>
        <p:nvSpPr>
          <p:cNvPr id="8" name="TextBox 8"/>
          <p:cNvSpPr txBox="1"/>
          <p:nvPr/>
        </p:nvSpPr>
        <p:spPr>
          <a:xfrm>
            <a:off x="1685901" y="3189254"/>
            <a:ext cx="8946338" cy="555784"/>
          </a:xfrm>
          <a:prstGeom prst="rect">
            <a:avLst/>
          </a:prstGeom>
          <a:ln/>
        </p:spPr>
        <p:txBody>
          <a:bodyPr vert="horz" wrap="square" lIns="0" tIns="0" rIns="0" bIns="0"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半自动售票机故障处理</a:t>
            </a:r>
          </a:p>
        </p:txBody>
      </p:sp>
      <p:sp>
        <p:nvSpPr>
          <p:cNvPr id="9" name="TextBox 9"/>
          <p:cNvSpPr txBox="1"/>
          <p:nvPr/>
        </p:nvSpPr>
        <p:spPr>
          <a:xfrm>
            <a:off x="1685901" y="3851288"/>
            <a:ext cx="8972550" cy="763780"/>
          </a:xfrm>
          <a:prstGeom prst="rect">
            <a:avLst/>
          </a:prstGeom>
          <a:ln/>
        </p:spPr>
        <p:txBody>
          <a:bodyPr vert="horz" wrap="square" lIns="0" tIns="0" rIns="0" bIns="0"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部分半自动售票机故障时，客服员通知客运值班人员进行故障处理，在售票窗口摆设“设备故障，暂停服务”提示牌，确保乘客和设备的安全。</a:t>
            </a:r>
          </a:p>
        </p:txBody>
      </p:sp>
      <p:grpSp>
        <p:nvGrpSpPr>
          <p:cNvPr id="10" name="Group 10"/>
          <p:cNvGrpSpPr/>
          <p:nvPr/>
        </p:nvGrpSpPr>
        <p:grpSpPr>
          <a:xfrm>
            <a:off x="838598" y="3391571"/>
            <a:ext cx="353467" cy="353467"/>
            <a:chOff x="838598" y="3391571"/>
            <a:chExt cx="353467" cy="353467"/>
          </a:xfrm>
        </p:grpSpPr>
        <p:sp>
          <p:nvSpPr>
            <p:cNvPr id="11" name="AutoShape 11"/>
            <p:cNvSpPr/>
            <p:nvPr/>
          </p:nvSpPr>
          <p:spPr>
            <a:xfrm>
              <a:off x="920082" y="3473055"/>
              <a:ext cx="190500" cy="190500"/>
            </a:xfrm>
            <a:prstGeom prst="ellipse">
              <a:avLst/>
            </a:prstGeom>
            <a:solidFill>
              <a:schemeClr val="accent1">
                <a:alpha val="100000"/>
              </a:schemeClr>
            </a:solidFill>
            <a:ln/>
          </p:spPr>
        </p:sp>
        <p:sp>
          <p:nvSpPr>
            <p:cNvPr id="12" name="AutoShape 12"/>
            <p:cNvSpPr/>
            <p:nvPr/>
          </p:nvSpPr>
          <p:spPr>
            <a:xfrm>
              <a:off x="838598" y="3391571"/>
              <a:ext cx="353467" cy="353467"/>
            </a:xfrm>
            <a:prstGeom prst="ellipse">
              <a:avLst/>
            </a:prstGeom>
            <a:solidFill>
              <a:schemeClr val="accent1">
                <a:alpha val="16000"/>
              </a:schemeClr>
            </a:solidFill>
            <a:ln/>
          </p:spPr>
        </p:sp>
      </p:grpSp>
      <p:sp>
        <p:nvSpPr>
          <p:cNvPr id="13" name="TextBox 13"/>
          <p:cNvSpPr txBox="1"/>
          <p:nvPr/>
        </p:nvSpPr>
        <p:spPr>
          <a:xfrm>
            <a:off x="1685901" y="4975292"/>
            <a:ext cx="8946338" cy="555784"/>
          </a:xfrm>
          <a:prstGeom prst="rect">
            <a:avLst/>
          </a:prstGeom>
          <a:ln/>
        </p:spPr>
        <p:txBody>
          <a:bodyPr vert="horz" wrap="square" lIns="0" tIns="0" rIns="0" bIns="0"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售票机全部故障处理</a:t>
            </a:r>
          </a:p>
        </p:txBody>
      </p:sp>
      <p:sp>
        <p:nvSpPr>
          <p:cNvPr id="14" name="TextBox 14"/>
          <p:cNvSpPr txBox="1"/>
          <p:nvPr/>
        </p:nvSpPr>
        <p:spPr>
          <a:xfrm>
            <a:off x="1685901" y="5637325"/>
            <a:ext cx="8972550" cy="763780"/>
          </a:xfrm>
          <a:prstGeom prst="rect">
            <a:avLst/>
          </a:prstGeom>
          <a:ln/>
        </p:spPr>
        <p:txBody>
          <a:bodyPr vert="horz" wrap="square" lIns="0" tIns="0" rIns="0" bIns="0"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当车站发生自动售票机和半自动售票机全部故障时，将无法出售单程票，乘客所持车票也不能在半自动售票机上进行分析、处理操作，需通过其他方式处理。</a:t>
            </a:r>
          </a:p>
        </p:txBody>
      </p:sp>
      <p:grpSp>
        <p:nvGrpSpPr>
          <p:cNvPr id="15" name="Group 15"/>
          <p:cNvGrpSpPr/>
          <p:nvPr/>
        </p:nvGrpSpPr>
        <p:grpSpPr>
          <a:xfrm>
            <a:off x="838598" y="5177608"/>
            <a:ext cx="353467" cy="353467"/>
            <a:chOff x="838598" y="5177608"/>
            <a:chExt cx="353467" cy="353467"/>
          </a:xfrm>
        </p:grpSpPr>
        <p:sp>
          <p:nvSpPr>
            <p:cNvPr id="16" name="AutoShape 16"/>
            <p:cNvSpPr/>
            <p:nvPr/>
          </p:nvSpPr>
          <p:spPr>
            <a:xfrm>
              <a:off x="920082" y="5259092"/>
              <a:ext cx="190500" cy="190500"/>
            </a:xfrm>
            <a:prstGeom prst="ellipse">
              <a:avLst/>
            </a:prstGeom>
            <a:solidFill>
              <a:schemeClr val="accent1">
                <a:alpha val="100000"/>
              </a:schemeClr>
            </a:solidFill>
            <a:ln/>
          </p:spPr>
        </p:sp>
        <p:sp>
          <p:nvSpPr>
            <p:cNvPr id="17" name="AutoShape 17"/>
            <p:cNvSpPr/>
            <p:nvPr/>
          </p:nvSpPr>
          <p:spPr>
            <a:xfrm>
              <a:off x="838598" y="5177608"/>
              <a:ext cx="353467" cy="353467"/>
            </a:xfrm>
            <a:prstGeom prst="ellipse">
              <a:avLst/>
            </a:prstGeom>
            <a:solidFill>
              <a:schemeClr val="accent1">
                <a:alpha val="16000"/>
              </a:schemeClr>
            </a:solidFill>
            <a:ln/>
          </p:spPr>
        </p:sp>
      </p:grpSp>
      <p:cxnSp>
        <p:nvCxnSpPr>
          <p:cNvPr id="18" name="Connector 18"/>
          <p:cNvCxnSpPr/>
          <p:nvPr/>
        </p:nvCxnSpPr>
        <p:spPr>
          <a:xfrm>
            <a:off x="1015332" y="1728028"/>
            <a:ext cx="0" cy="5214957"/>
          </a:xfrm>
          <a:prstGeom prst="line">
            <a:avLst/>
          </a:prstGeom>
          <a:ln w="19050">
            <a:solidFill>
              <a:schemeClr val="accent1"/>
            </a:solidFill>
            <a:prstDash val="dash"/>
            <a:headEnd type="none"/>
            <a:tailEnd type="triangle"/>
          </a:ln>
        </p:spPr>
        <p:style>
          <a:lnRef idx="0">
            <a:schemeClr val="accent1"/>
          </a:lnRef>
          <a:fillRef idx="1">
            <a:schemeClr val="accent1"/>
          </a:fillRef>
          <a:effectRef idx="0">
            <a:schemeClr val="accent1"/>
          </a:effectRef>
          <a:fontRef idx="minor">
            <a:schemeClr val="lt1"/>
          </a:fontRef>
        </p:style>
      </p:cxn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3">
            <a:alphaModFix/>
          </a:blip>
          <a:srcRect l="19875" r="19875"/>
          <a:stretch>
            <a:fillRect/>
          </a:stretch>
        </p:blipFill>
        <p:spPr>
          <a:xfrm>
            <a:off x="615557" y="1293101"/>
            <a:ext cx="3938035" cy="5250714"/>
          </a:xfrm>
          <a:prstGeom prst="rect">
            <a:avLst/>
          </a:prstGeom>
        </p:spPr>
      </p:pic>
      <p:sp>
        <p:nvSpPr>
          <p:cNvPr id="3" name="AutoShape 3"/>
          <p:cNvSpPr/>
          <p:nvPr/>
        </p:nvSpPr>
        <p:spPr>
          <a:xfrm>
            <a:off x="4232060" y="1718638"/>
            <a:ext cx="7211308" cy="4522346"/>
          </a:xfrm>
          <a:prstGeom prst="roundRect">
            <a:avLst>
              <a:gd name="adj" fmla="val 4504"/>
            </a:avLst>
          </a:prstGeom>
          <a:solidFill>
            <a:srgbClr val="FFFFFF">
              <a:alpha val="100000"/>
            </a:srgbClr>
          </a:solidFill>
          <a:ln/>
          <a:effectLst>
            <a:outerShdw blurRad="381000">
              <a:srgbClr val="000000">
                <a:alpha val="7000"/>
              </a:srgbClr>
            </a:outerShdw>
          </a:effectLst>
        </p:spPr>
      </p:sp>
      <p:sp>
        <p:nvSpPr>
          <p:cNvPr id="4" name="TextBox 4"/>
          <p:cNvSpPr txBox="1"/>
          <p:nvPr/>
        </p:nvSpPr>
        <p:spPr>
          <a:xfrm>
            <a:off x="4599214" y="2711090"/>
            <a:ext cx="6477000" cy="1257743"/>
          </a:xfrm>
          <a:prstGeom prst="rect">
            <a:avLst/>
          </a:prstGeom>
          <a:ln/>
        </p:spPr>
        <p:txBody>
          <a:bodyPr vert="horz" wrap="square" lIns="123825" tIns="123825" rIns="57150" bIns="123825" rtlCol="0" anchor="t" anchorCtr="0">
            <a:noAutofit/>
          </a:bodyPr>
          <a:lstStyle/>
          <a:p>
            <a:pPr>
              <a:lnSpc>
                <a:spcPct val="140000"/>
              </a:lnSpc>
            </a:pPr>
            <a:r>
              <a:rPr lang="en-US" sz="1500">
                <a:solidFill>
                  <a:srgbClr val="000000">
                    <a:alpha val="100000"/>
                  </a:srgbClr>
                </a:solidFill>
                <a:latin typeface="Microsoft Yahei"/>
                <a:ea typeface="Microsoft Yahei"/>
                <a:cs typeface="Microsoft Yahei"/>
              </a:rPr>
              <a:t>部分进站闸机故障时，值班站长可视客流情况，下令减缓或减少售票窗口；如有需要，可适当关闭站内自动售票设备及售票窗口，以减小车站进站压力。</a:t>
            </a:r>
          </a:p>
        </p:txBody>
      </p:sp>
      <p:sp>
        <p:nvSpPr>
          <p:cNvPr id="5" name="TextBox 5"/>
          <p:cNvSpPr txBox="1"/>
          <p:nvPr/>
        </p:nvSpPr>
        <p:spPr>
          <a:xfrm>
            <a:off x="4599214" y="2143575"/>
            <a:ext cx="6477000" cy="645267"/>
          </a:xfrm>
          <a:prstGeom prst="rect">
            <a:avLst/>
          </a:prstGeom>
          <a:ln/>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进站闸机故障处理</a:t>
            </a:r>
          </a:p>
        </p:txBody>
      </p:sp>
      <p:sp>
        <p:nvSpPr>
          <p:cNvPr id="6" name="TextBox 6"/>
          <p:cNvSpPr txBox="1"/>
          <p:nvPr/>
        </p:nvSpPr>
        <p:spPr>
          <a:xfrm>
            <a:off x="4599214" y="4589063"/>
            <a:ext cx="6477000" cy="1271524"/>
          </a:xfrm>
          <a:prstGeom prst="rect">
            <a:avLst/>
          </a:prstGeom>
          <a:ln/>
        </p:spPr>
        <p:txBody>
          <a:bodyPr vert="horz" wrap="square" lIns="123825" tIns="123825" rIns="57150" bIns="123825" rtlCol="0" anchor="t" anchorCtr="0">
            <a:noAutofit/>
          </a:bodyPr>
          <a:lstStyle/>
          <a:p>
            <a:pPr>
              <a:lnSpc>
                <a:spcPct val="140000"/>
              </a:lnSpc>
            </a:pPr>
            <a:r>
              <a:rPr lang="en-US" sz="1500">
                <a:solidFill>
                  <a:srgbClr val="000000">
                    <a:alpha val="100000"/>
                  </a:srgbClr>
                </a:solidFill>
                <a:latin typeface="Microsoft Yahei"/>
                <a:ea typeface="Microsoft Yahei"/>
                <a:cs typeface="Microsoft Yahei"/>
              </a:rPr>
              <a:t>PCA（便携式检验票设备）是用于车站工作人员或稽查人员对乘客使用车票进行检查的设备，能够读取市域铁路专用车票及温州市民卡的设备，可在不同车站与区域移动操作。</a:t>
            </a:r>
          </a:p>
        </p:txBody>
      </p:sp>
      <p:sp>
        <p:nvSpPr>
          <p:cNvPr id="7" name="TextBox 7"/>
          <p:cNvSpPr txBox="1"/>
          <p:nvPr/>
        </p:nvSpPr>
        <p:spPr>
          <a:xfrm>
            <a:off x="4599214" y="4153214"/>
            <a:ext cx="6477000" cy="645267"/>
          </a:xfrm>
          <a:prstGeom prst="rect">
            <a:avLst/>
          </a:prstGeom>
          <a:ln/>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PCA设备介绍</a:t>
            </a:r>
          </a:p>
        </p:txBody>
      </p:sp>
      <p:sp>
        <p:nvSpPr>
          <p:cNvPr id="8" name="TextBox 8"/>
          <p:cNvSpPr txBox="1"/>
          <p:nvPr/>
        </p:nvSpPr>
        <p:spPr>
          <a:xfrm>
            <a:off x="476023" y="265328"/>
            <a:ext cx="11239500" cy="914400"/>
          </a:xfrm>
          <a:prstGeom prst="rect">
            <a:avLst/>
          </a:prstGeom>
          <a:ln/>
        </p:spPr>
        <p:txBody>
          <a:bodyPr vert="horz" wrap="square" lIns="123825" tIns="123825" rIns="57150" bIns="123825" rtlCol="0" anchor="t" anchorCtr="0">
            <a:spAutoFit/>
          </a:bodyPr>
          <a:lstStyle/>
          <a:p>
            <a:pPr>
              <a:lnSpc>
                <a:spcPct val="140000"/>
              </a:lnSpc>
            </a:pPr>
            <a:r>
              <a:rPr lang="en-US" sz="3000" b="1">
                <a:solidFill>
                  <a:schemeClr val="dk2">
                    <a:alpha val="100000"/>
                  </a:schemeClr>
                </a:solidFill>
                <a:latin typeface="Microsoft Yahei"/>
                <a:ea typeface="Microsoft Yahei"/>
                <a:cs typeface="Microsoft Yahei"/>
              </a:rPr>
              <a:t>判断题</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3560913" y="1312852"/>
            <a:ext cx="7804501" cy="762000"/>
          </a:xfrm>
          <a:prstGeom prst="rect">
            <a:avLst/>
          </a:prstGeom>
          <a:ln/>
        </p:spPr>
        <p:txBody>
          <a:bodyPr vert="horz" wrap="square" lIns="123825" tIns="123825" rIns="57150" bIns="123825" rtlCol="0" anchor="t" anchorCtr="0">
            <a:noAutofit/>
          </a:bodyPr>
          <a:lstStyle/>
          <a:p>
            <a:pPr>
              <a:lnSpc>
                <a:spcPct val="120000"/>
              </a:lnSpc>
            </a:pPr>
            <a:r>
              <a:rPr lang="en-US" sz="2400" b="1">
                <a:solidFill>
                  <a:schemeClr val="accent1">
                    <a:alpha val="100000"/>
                  </a:schemeClr>
                </a:solidFill>
                <a:latin typeface="Microsoft Yahei"/>
                <a:ea typeface="Microsoft Yahei"/>
                <a:cs typeface="Microsoft Yahei"/>
              </a:rPr>
              <a:t>部分检票类故障处理方法</a:t>
            </a:r>
          </a:p>
        </p:txBody>
      </p:sp>
      <p:cxnSp>
        <p:nvCxnSpPr>
          <p:cNvPr id="3" name="Connector 3"/>
          <p:cNvCxnSpPr/>
          <p:nvPr/>
        </p:nvCxnSpPr>
        <p:spPr>
          <a:xfrm>
            <a:off x="1197254" y="5988003"/>
            <a:ext cx="10998321" cy="0"/>
          </a:xfrm>
          <a:prstGeom prst="line">
            <a:avLst/>
          </a:prstGeom>
          <a:ln w="14288">
            <a:solidFill>
              <a:schemeClr val="accent1"/>
            </a:solidFill>
            <a:prstDash val="dash"/>
            <a:headEnd type="none"/>
            <a:tailEnd type="none"/>
          </a:ln>
        </p:spPr>
        <p:style>
          <a:lnRef idx="0">
            <a:schemeClr val="accent1"/>
          </a:lnRef>
          <a:fillRef idx="1">
            <a:schemeClr val="accent1"/>
          </a:fillRef>
          <a:effectRef idx="0">
            <a:schemeClr val="accent1"/>
          </a:effectRef>
          <a:fontRef idx="minor">
            <a:schemeClr val="lt1"/>
          </a:fontRef>
        </p:style>
      </p:cxnSp>
      <p:sp>
        <p:nvSpPr>
          <p:cNvPr id="4" name="TextBox 4"/>
          <p:cNvSpPr txBox="1"/>
          <p:nvPr/>
        </p:nvSpPr>
        <p:spPr>
          <a:xfrm>
            <a:off x="3560913" y="1927072"/>
            <a:ext cx="7804501" cy="1203960"/>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在部分检票类设备出现故障时，值班站长需根据客流情况灵活调整售票窗口和自动售票设备，必要时关闭部分设备以减轻车站压力，确保乘客进站秩序。</a:t>
            </a:r>
          </a:p>
        </p:txBody>
      </p:sp>
      <p:sp>
        <p:nvSpPr>
          <p:cNvPr id="5" name="TextBox 5"/>
          <p:cNvSpPr txBox="1"/>
          <p:nvPr/>
        </p:nvSpPr>
        <p:spPr>
          <a:xfrm>
            <a:off x="1183473" y="3943665"/>
            <a:ext cx="7806355" cy="762000"/>
          </a:xfrm>
          <a:prstGeom prst="rect">
            <a:avLst/>
          </a:prstGeom>
          <a:ln/>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全部检票类故障处理方法</a:t>
            </a:r>
          </a:p>
        </p:txBody>
      </p:sp>
      <p:sp>
        <p:nvSpPr>
          <p:cNvPr id="6" name="TextBox 6"/>
          <p:cNvSpPr txBox="1"/>
          <p:nvPr/>
        </p:nvSpPr>
        <p:spPr>
          <a:xfrm>
            <a:off x="1183473" y="4571667"/>
            <a:ext cx="7806355" cy="1203960"/>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在全部检票类设备出现故障时，车站需迅速启动应急预案，包括但不限于上报控制中心、引导乘客使用边门、处理车票和客流疏导，确保乘客安全有序出行。</a:t>
            </a:r>
          </a:p>
        </p:txBody>
      </p:sp>
      <p:cxnSp>
        <p:nvCxnSpPr>
          <p:cNvPr id="7" name="Connector 7"/>
          <p:cNvCxnSpPr/>
          <p:nvPr/>
        </p:nvCxnSpPr>
        <p:spPr>
          <a:xfrm>
            <a:off x="3574694" y="3297546"/>
            <a:ext cx="8614217" cy="0"/>
          </a:xfrm>
          <a:prstGeom prst="line">
            <a:avLst/>
          </a:prstGeom>
          <a:ln w="14288">
            <a:solidFill>
              <a:schemeClr val="accent1"/>
            </a:solidFill>
            <a:prstDash val="dash"/>
            <a:headEnd type="none"/>
            <a:tailEnd type="none"/>
          </a:ln>
        </p:spPr>
        <p:style>
          <a:lnRef idx="0">
            <a:schemeClr val="accent1"/>
          </a:lnRef>
          <a:fillRef idx="1">
            <a:schemeClr val="accent1"/>
          </a:fillRef>
          <a:effectRef idx="0">
            <a:schemeClr val="accent1"/>
          </a:effectRef>
          <a:fontRef idx="minor">
            <a:schemeClr val="lt1"/>
          </a:fontRef>
        </p:style>
      </p:cxnSp>
      <p:sp>
        <p:nvSpPr>
          <p:cNvPr id="8" name="TextBox 8"/>
          <p:cNvSpPr txBox="1"/>
          <p:nvPr/>
        </p:nvSpPr>
        <p:spPr>
          <a:xfrm>
            <a:off x="476023" y="265328"/>
            <a:ext cx="11239500" cy="914400"/>
          </a:xfrm>
          <a:prstGeom prst="rect">
            <a:avLst/>
          </a:prstGeom>
          <a:ln/>
        </p:spPr>
        <p:txBody>
          <a:bodyPr vert="horz" wrap="square" lIns="123825" tIns="123825" rIns="57150" bIns="123825" rtlCol="0" anchor="ctr" anchorCtr="0">
            <a:noAutofit/>
          </a:bodyPr>
          <a:lstStyle/>
          <a:p>
            <a:pPr>
              <a:lnSpc>
                <a:spcPct val="140000"/>
              </a:lnSpc>
            </a:pPr>
            <a:r>
              <a:rPr lang="en-US" sz="3000" b="1">
                <a:solidFill>
                  <a:schemeClr val="dk2">
                    <a:alpha val="100000"/>
                  </a:schemeClr>
                </a:solidFill>
                <a:latin typeface="Microsoft Yahei"/>
                <a:ea typeface="Microsoft Yahei"/>
                <a:cs typeface="Microsoft Yahei"/>
              </a:rPr>
              <a:t>简答题</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1204589" y="1394597"/>
            <a:ext cx="7924800" cy="1876425"/>
          </a:xfrm>
          <a:prstGeom prst="rect">
            <a:avLst/>
          </a:prstGeom>
          <a:ln/>
        </p:spPr>
        <p:txBody>
          <a:bodyPr vert="horz" wrap="square" lIns="114300" tIns="57150" rIns="114300" bIns="57150" rtlCol="0" anchor="t" anchorCtr="0">
            <a:spAutoFit/>
          </a:bodyPr>
          <a:lstStyle/>
          <a:p>
            <a:pPr>
              <a:lnSpc>
                <a:spcPct val="120000"/>
              </a:lnSpc>
            </a:pPr>
            <a:r>
              <a:rPr lang="en-US" sz="9225" b="1">
                <a:solidFill>
                  <a:srgbClr val="208BD9">
                    <a:alpha val="100000"/>
                  </a:srgbClr>
                </a:solidFill>
                <a:latin typeface="Microsoft Yahei"/>
                <a:ea typeface="Microsoft Yahei"/>
                <a:cs typeface="Microsoft Yahei"/>
              </a:rPr>
              <a:t>THANKS</a:t>
            </a:r>
          </a:p>
        </p:txBody>
      </p:sp>
      <p:sp>
        <p:nvSpPr>
          <p:cNvPr id="3" name="TextBox 3"/>
          <p:cNvSpPr txBox="1"/>
          <p:nvPr/>
        </p:nvSpPr>
        <p:spPr>
          <a:xfrm>
            <a:off x="1237599" y="3103344"/>
            <a:ext cx="4943475" cy="495300"/>
          </a:xfrm>
          <a:prstGeom prst="rect">
            <a:avLst/>
          </a:prstGeom>
          <a:ln/>
        </p:spPr>
        <p:txBody>
          <a:bodyPr vert="horz" wrap="square" lIns="114300" tIns="57150" rIns="114300" bIns="57150" rtlCol="0" anchor="t" anchorCtr="0">
            <a:spAutoFit/>
          </a:bodyPr>
          <a:lstStyle/>
          <a:p>
            <a:pPr>
              <a:lnSpc>
                <a:spcPct val="120000"/>
              </a:lnSpc>
            </a:pPr>
            <a:r>
              <a:rPr lang="en-US" sz="2000">
                <a:solidFill>
                  <a:srgbClr val="232323">
                    <a:alpha val="100000"/>
                  </a:srgbClr>
                </a:solidFill>
                <a:latin typeface="Microsoft Yahei"/>
                <a:ea typeface="Microsoft Yahei"/>
                <a:cs typeface="Microsoft Yahei"/>
              </a:rPr>
              <a:t>感谢观看</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3105150" y="874173"/>
            <a:ext cx="5981700" cy="1371600"/>
          </a:xfrm>
          <a:prstGeom prst="rect">
            <a:avLst/>
          </a:prstGeom>
          <a:ln/>
        </p:spPr>
        <p:txBody>
          <a:bodyPr vert="horz" wrap="square" lIns="114300" tIns="57150" rIns="114300" bIns="57150" rtlCol="0" anchor="t" anchorCtr="0">
            <a:spAutoFit/>
          </a:bodyPr>
          <a:lstStyle/>
          <a:p>
            <a:pPr algn="ctr">
              <a:lnSpc>
                <a:spcPct val="120000"/>
              </a:lnSpc>
            </a:pPr>
            <a:r>
              <a:rPr lang="en-US" sz="6600" b="1">
                <a:solidFill>
                  <a:schemeClr val="lt1">
                    <a:alpha val="100000"/>
                  </a:schemeClr>
                </a:solidFill>
                <a:latin typeface="Microsoft Yahei"/>
                <a:ea typeface="Microsoft Yahei"/>
                <a:cs typeface="Microsoft Yahei"/>
              </a:rPr>
              <a:t>01</a:t>
            </a:r>
          </a:p>
        </p:txBody>
      </p:sp>
      <p:sp>
        <p:nvSpPr>
          <p:cNvPr id="3" name="TextBox 3"/>
          <p:cNvSpPr txBox="1"/>
          <p:nvPr/>
        </p:nvSpPr>
        <p:spPr>
          <a:xfrm>
            <a:off x="5129868" y="201587"/>
            <a:ext cx="1932265" cy="1009086"/>
          </a:xfrm>
          <a:prstGeom prst="rect">
            <a:avLst/>
          </a:prstGeom>
          <a:ln/>
        </p:spPr>
        <p:txBody>
          <a:bodyPr vert="horz" wrap="square" lIns="114300" tIns="57150" rIns="114300" bIns="57150" rtlCol="0" anchor="ctr" anchorCtr="0">
            <a:normAutofit/>
          </a:bodyPr>
          <a:lstStyle/>
          <a:p>
            <a:pPr algn="ctr">
              <a:lnSpc>
                <a:spcPct val="120000"/>
              </a:lnSpc>
              <a:spcBef>
                <a:spcPts val="450"/>
              </a:spcBef>
            </a:pPr>
            <a:r>
              <a:rPr lang="en-US" sz="3600">
                <a:solidFill>
                  <a:srgbClr val="FFFFFF">
                    <a:alpha val="30980"/>
                    <a:alpha val="31000"/>
                  </a:srgbClr>
                </a:solidFill>
                <a:latin typeface="Microsoft Yahei"/>
                <a:ea typeface="Microsoft Yahei"/>
                <a:cs typeface="Microsoft Yahei"/>
              </a:rPr>
              <a:t>PART</a:t>
            </a:r>
          </a:p>
        </p:txBody>
      </p:sp>
      <p:sp>
        <p:nvSpPr>
          <p:cNvPr id="4" name="TextBox 4"/>
          <p:cNvSpPr txBox="1"/>
          <p:nvPr/>
        </p:nvSpPr>
        <p:spPr>
          <a:xfrm>
            <a:off x="853596" y="2976755"/>
            <a:ext cx="10484808" cy="1798058"/>
          </a:xfrm>
          <a:prstGeom prst="rect">
            <a:avLst/>
          </a:prstGeom>
          <a:ln/>
        </p:spPr>
        <p:txBody>
          <a:bodyPr vert="horz" wrap="square" lIns="114300" tIns="57150" rIns="114300" bIns="57150" rtlCol="0" anchor="ctr" anchorCtr="0">
            <a:normAutofit/>
          </a:bodyPr>
          <a:lstStyle/>
          <a:p>
            <a:pPr algn="ctr">
              <a:lnSpc>
                <a:spcPct val="120000"/>
              </a:lnSpc>
            </a:pPr>
            <a:r>
              <a:rPr lang="en-US" sz="4500" b="1">
                <a:solidFill>
                  <a:srgbClr val="208BD9">
                    <a:alpha val="100000"/>
                  </a:srgbClr>
                </a:solidFill>
                <a:latin typeface="Microsoft Yahei"/>
                <a:ea typeface="Microsoft Yahei"/>
                <a:cs typeface="Microsoft Yahei"/>
              </a:rPr>
              <a:t>学习目标</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3"/>
          <a:srcRect t="8789" b="8789"/>
          <a:stretch>
            <a:fillRect/>
          </a:stretch>
        </p:blipFill>
        <p:spPr>
          <a:xfrm>
            <a:off x="623312" y="1743101"/>
            <a:ext cx="3394942" cy="1865457"/>
          </a:xfrm>
          <a:prstGeom prst="rect">
            <a:avLst/>
          </a:prstGeom>
        </p:spPr>
      </p:pic>
      <p:sp>
        <p:nvSpPr>
          <p:cNvPr id="3" name="AutoShape 3"/>
          <p:cNvSpPr/>
          <p:nvPr/>
        </p:nvSpPr>
        <p:spPr>
          <a:xfrm>
            <a:off x="623312" y="3209213"/>
            <a:ext cx="3394942" cy="2857500"/>
          </a:xfrm>
          <a:prstGeom prst="roundRect">
            <a:avLst>
              <a:gd name="adj" fmla="val 7195"/>
            </a:avLst>
          </a:prstGeom>
          <a:solidFill>
            <a:srgbClr val="FFFFFF">
              <a:alpha val="100000"/>
            </a:srgbClr>
          </a:solidFill>
          <a:ln/>
          <a:effectLst>
            <a:outerShdw blurRad="342900">
              <a:srgbClr val="000000">
                <a:alpha val="5000"/>
              </a:srgbClr>
            </a:outerShdw>
          </a:effectLst>
        </p:spPr>
      </p:sp>
      <p:pic>
        <p:nvPicPr>
          <p:cNvPr id="4" name="Picture 4"/>
          <p:cNvPicPr>
            <a:picLocks noChangeAspect="1"/>
          </p:cNvPicPr>
          <p:nvPr/>
        </p:nvPicPr>
        <p:blipFill>
          <a:blip r:embed="rId4"/>
          <a:srcRect/>
          <a:stretch>
            <a:fillRect/>
          </a:stretch>
        </p:blipFill>
        <p:spPr>
          <a:xfrm>
            <a:off x="8189230" y="1775853"/>
            <a:ext cx="3394942" cy="1865457"/>
          </a:xfrm>
          <a:prstGeom prst="rect">
            <a:avLst/>
          </a:prstGeom>
        </p:spPr>
      </p:pic>
      <p:sp>
        <p:nvSpPr>
          <p:cNvPr id="5" name="AutoShape 5"/>
          <p:cNvSpPr/>
          <p:nvPr/>
        </p:nvSpPr>
        <p:spPr>
          <a:xfrm>
            <a:off x="8189230" y="3209213"/>
            <a:ext cx="3394942" cy="2857500"/>
          </a:xfrm>
          <a:prstGeom prst="roundRect">
            <a:avLst>
              <a:gd name="adj" fmla="val 7195"/>
            </a:avLst>
          </a:prstGeom>
          <a:solidFill>
            <a:srgbClr val="FFFFFF">
              <a:alpha val="100000"/>
            </a:srgbClr>
          </a:solidFill>
          <a:ln/>
          <a:effectLst>
            <a:outerShdw blurRad="342900">
              <a:srgbClr val="000000">
                <a:alpha val="5000"/>
              </a:srgbClr>
            </a:outerShdw>
          </a:effectLst>
        </p:spPr>
      </p:sp>
      <p:sp>
        <p:nvSpPr>
          <p:cNvPr id="6" name="TextBox 6"/>
          <p:cNvSpPr txBox="1"/>
          <p:nvPr/>
        </p:nvSpPr>
        <p:spPr>
          <a:xfrm>
            <a:off x="476023" y="265328"/>
            <a:ext cx="11239500" cy="914400"/>
          </a:xfrm>
          <a:prstGeom prst="rect">
            <a:avLst/>
          </a:prstGeom>
          <a:ln/>
        </p:spPr>
        <p:txBody>
          <a:bodyPr vert="horz" wrap="square" lIns="123825" tIns="123825" rIns="57150" bIns="123825" rtlCol="0" anchor="t" anchorCtr="0">
            <a:spAutoFit/>
          </a:bodyPr>
          <a:lstStyle/>
          <a:p>
            <a:pPr>
              <a:lnSpc>
                <a:spcPct val="140000"/>
              </a:lnSpc>
            </a:pPr>
            <a:r>
              <a:rPr lang="en-US" sz="3000" b="1">
                <a:solidFill>
                  <a:schemeClr val="dk2">
                    <a:alpha val="100000"/>
                  </a:schemeClr>
                </a:solidFill>
                <a:latin typeface="Microsoft Yahei"/>
                <a:ea typeface="Microsoft Yahei"/>
                <a:cs typeface="Microsoft Yahei"/>
              </a:rPr>
              <a:t>知识目标</a:t>
            </a:r>
          </a:p>
        </p:txBody>
      </p:sp>
      <p:sp>
        <p:nvSpPr>
          <p:cNvPr id="7" name="TextBox 7"/>
          <p:cNvSpPr txBox="1"/>
          <p:nvPr/>
        </p:nvSpPr>
        <p:spPr>
          <a:xfrm>
            <a:off x="729057" y="3453550"/>
            <a:ext cx="3183452" cy="559238"/>
          </a:xfrm>
          <a:prstGeom prst="rect">
            <a:avLst/>
          </a:prstGeom>
          <a:ln/>
        </p:spPr>
        <p:txBody>
          <a:bodyPr vert="horz" wrap="square" lIns="66008" tIns="33052" rIns="66008" bIns="33052" rtlCol="0" anchor="ctr" anchorCtr="0">
            <a:noAutofit/>
          </a:bodyPr>
          <a:lstStyle/>
          <a:p>
            <a:pPr algn="ctr">
              <a:lnSpc>
                <a:spcPct val="150000"/>
              </a:lnSpc>
            </a:pPr>
            <a:r>
              <a:rPr lang="en-US" sz="2400" b="1">
                <a:solidFill>
                  <a:srgbClr val="000000">
                    <a:alpha val="100000"/>
                  </a:srgbClr>
                </a:solidFill>
                <a:latin typeface="Microsoft Yahei"/>
                <a:ea typeface="Microsoft Yahei"/>
                <a:cs typeface="Microsoft Yahei"/>
              </a:rPr>
              <a:t>TVM故障处理方法</a:t>
            </a:r>
          </a:p>
        </p:txBody>
      </p:sp>
      <p:sp>
        <p:nvSpPr>
          <p:cNvPr id="8" name="TextBox 8"/>
          <p:cNvSpPr txBox="1"/>
          <p:nvPr/>
        </p:nvSpPr>
        <p:spPr>
          <a:xfrm>
            <a:off x="811743" y="4164695"/>
            <a:ext cx="3018080" cy="1613061"/>
          </a:xfrm>
          <a:prstGeom prst="rect">
            <a:avLst/>
          </a:prstGeom>
          <a:ln/>
        </p:spPr>
        <p:txBody>
          <a:bodyPr vert="horz" wrap="square" lIns="66008" tIns="33052" rIns="66008" bIns="33052" rtlCol="0" anchor="t" anchorCtr="0">
            <a:normAutofit/>
          </a:bodyPr>
          <a:lstStyle/>
          <a:p>
            <a:pPr algn="l">
              <a:lnSpc>
                <a:spcPct val="150000"/>
              </a:lnSpc>
            </a:pPr>
            <a:r>
              <a:rPr lang="en-US" sz="1500">
                <a:solidFill>
                  <a:srgbClr val="000000">
                    <a:alpha val="69804"/>
                    <a:alpha val="70000"/>
                  </a:srgbClr>
                </a:solidFill>
                <a:latin typeface="Microsoft Yahei"/>
                <a:ea typeface="Microsoft Yahei"/>
                <a:cs typeface="Microsoft Yahei"/>
              </a:rPr>
              <a:t>了解自动售票机故障的票务处理办法，包括职责范围内的简单故障处理和非职责范围内的设备故障报修流程。</a:t>
            </a:r>
          </a:p>
        </p:txBody>
      </p:sp>
      <p:pic>
        <p:nvPicPr>
          <p:cNvPr id="9" name="Picture 9"/>
          <p:cNvPicPr>
            <a:picLocks noChangeAspect="1"/>
          </p:cNvPicPr>
          <p:nvPr/>
        </p:nvPicPr>
        <p:blipFill>
          <a:blip r:embed="rId5"/>
          <a:srcRect t="22526" b="22526"/>
          <a:stretch>
            <a:fillRect/>
          </a:stretch>
        </p:blipFill>
        <p:spPr>
          <a:xfrm>
            <a:off x="4405937" y="1779195"/>
            <a:ext cx="3394942" cy="1865457"/>
          </a:xfrm>
          <a:prstGeom prst="rect">
            <a:avLst/>
          </a:prstGeom>
        </p:spPr>
      </p:pic>
      <p:sp>
        <p:nvSpPr>
          <p:cNvPr id="10" name="AutoShape 10"/>
          <p:cNvSpPr/>
          <p:nvPr/>
        </p:nvSpPr>
        <p:spPr>
          <a:xfrm>
            <a:off x="4405937" y="3209213"/>
            <a:ext cx="3394942" cy="2857500"/>
          </a:xfrm>
          <a:prstGeom prst="roundRect">
            <a:avLst>
              <a:gd name="adj" fmla="val 7195"/>
            </a:avLst>
          </a:prstGeom>
          <a:solidFill>
            <a:srgbClr val="FFFFFF">
              <a:alpha val="100000"/>
            </a:srgbClr>
          </a:solidFill>
          <a:ln/>
          <a:effectLst>
            <a:outerShdw blurRad="342900">
              <a:srgbClr val="000000">
                <a:alpha val="5000"/>
              </a:srgbClr>
            </a:outerShdw>
          </a:effectLst>
        </p:spPr>
      </p:sp>
      <p:sp>
        <p:nvSpPr>
          <p:cNvPr id="11" name="TextBox 11"/>
          <p:cNvSpPr txBox="1"/>
          <p:nvPr/>
        </p:nvSpPr>
        <p:spPr>
          <a:xfrm>
            <a:off x="4511682" y="3453550"/>
            <a:ext cx="3183452" cy="559238"/>
          </a:xfrm>
          <a:prstGeom prst="rect">
            <a:avLst/>
          </a:prstGeom>
          <a:ln/>
        </p:spPr>
        <p:txBody>
          <a:bodyPr vert="horz" wrap="square" lIns="66008" tIns="33052" rIns="66008" bIns="33052" rtlCol="0" anchor="ctr" anchorCtr="0">
            <a:noAutofit/>
          </a:bodyPr>
          <a:lstStyle/>
          <a:p>
            <a:pPr algn="ctr">
              <a:lnSpc>
                <a:spcPct val="150000"/>
              </a:lnSpc>
            </a:pPr>
            <a:r>
              <a:rPr lang="en-US" sz="2400" b="1">
                <a:solidFill>
                  <a:srgbClr val="000000">
                    <a:alpha val="100000"/>
                  </a:srgbClr>
                </a:solidFill>
                <a:latin typeface="Microsoft Yahei"/>
                <a:ea typeface="Microsoft Yahei"/>
                <a:cs typeface="Microsoft Yahei"/>
              </a:rPr>
              <a:t>BOM故障处理方法</a:t>
            </a:r>
          </a:p>
        </p:txBody>
      </p:sp>
      <p:sp>
        <p:nvSpPr>
          <p:cNvPr id="12" name="TextBox 12"/>
          <p:cNvSpPr txBox="1"/>
          <p:nvPr/>
        </p:nvSpPr>
        <p:spPr>
          <a:xfrm>
            <a:off x="8294976" y="3453550"/>
            <a:ext cx="3183452" cy="559238"/>
          </a:xfrm>
          <a:prstGeom prst="rect">
            <a:avLst/>
          </a:prstGeom>
          <a:ln/>
        </p:spPr>
        <p:txBody>
          <a:bodyPr vert="horz" wrap="square" lIns="66008" tIns="33052" rIns="66008" bIns="33052" rtlCol="0" anchor="ctr" anchorCtr="0">
            <a:noAutofit/>
          </a:bodyPr>
          <a:lstStyle/>
          <a:p>
            <a:pPr algn="ctr">
              <a:lnSpc>
                <a:spcPct val="150000"/>
              </a:lnSpc>
            </a:pPr>
            <a:r>
              <a:rPr lang="en-US" sz="2400" b="1">
                <a:solidFill>
                  <a:srgbClr val="000000">
                    <a:alpha val="100000"/>
                  </a:srgbClr>
                </a:solidFill>
                <a:latin typeface="Microsoft Yahei"/>
                <a:ea typeface="Microsoft Yahei"/>
                <a:cs typeface="Microsoft Yahei"/>
              </a:rPr>
              <a:t>售票设备故障处理</a:t>
            </a:r>
          </a:p>
        </p:txBody>
      </p:sp>
      <p:sp>
        <p:nvSpPr>
          <p:cNvPr id="13" name="TextBox 13"/>
          <p:cNvSpPr txBox="1"/>
          <p:nvPr/>
        </p:nvSpPr>
        <p:spPr>
          <a:xfrm>
            <a:off x="4594368" y="4164695"/>
            <a:ext cx="3018080" cy="1613061"/>
          </a:xfrm>
          <a:prstGeom prst="rect">
            <a:avLst/>
          </a:prstGeom>
          <a:ln/>
        </p:spPr>
        <p:txBody>
          <a:bodyPr vert="horz" wrap="square" lIns="66008" tIns="33052" rIns="66008" bIns="33052" rtlCol="0" anchor="t" anchorCtr="0">
            <a:normAutofit/>
          </a:bodyPr>
          <a:lstStyle/>
          <a:p>
            <a:pPr algn="l">
              <a:lnSpc>
                <a:spcPct val="150000"/>
              </a:lnSpc>
            </a:pPr>
            <a:r>
              <a:rPr lang="en-US" sz="1500">
                <a:solidFill>
                  <a:srgbClr val="000000">
                    <a:alpha val="69804"/>
                    <a:alpha val="70000"/>
                  </a:srgbClr>
                </a:solidFill>
                <a:latin typeface="Microsoft Yahei"/>
                <a:ea typeface="Microsoft Yahei"/>
                <a:cs typeface="Microsoft Yahei"/>
              </a:rPr>
              <a:t>掌握半自动售票设备故障的票务处理办法，在职责范围内进行简单故障处理，并适时报修和记录。</a:t>
            </a:r>
          </a:p>
        </p:txBody>
      </p:sp>
      <p:sp>
        <p:nvSpPr>
          <p:cNvPr id="14" name="TextBox 14"/>
          <p:cNvSpPr txBox="1"/>
          <p:nvPr/>
        </p:nvSpPr>
        <p:spPr>
          <a:xfrm>
            <a:off x="8377661" y="4164695"/>
            <a:ext cx="3018080" cy="1613061"/>
          </a:xfrm>
          <a:prstGeom prst="rect">
            <a:avLst/>
          </a:prstGeom>
          <a:ln/>
        </p:spPr>
        <p:txBody>
          <a:bodyPr vert="horz" wrap="square" lIns="66008" tIns="33052" rIns="66008" bIns="33052" rtlCol="0" anchor="t" anchorCtr="0">
            <a:normAutofit/>
          </a:bodyPr>
          <a:lstStyle/>
          <a:p>
            <a:pPr algn="l">
              <a:lnSpc>
                <a:spcPct val="150000"/>
              </a:lnSpc>
            </a:pPr>
            <a:r>
              <a:rPr lang="en-US" sz="1500">
                <a:solidFill>
                  <a:srgbClr val="000000">
                    <a:alpha val="69804"/>
                    <a:alpha val="70000"/>
                  </a:srgbClr>
                </a:solidFill>
                <a:latin typeface="Microsoft Yahei"/>
                <a:ea typeface="Microsoft Yahei"/>
                <a:cs typeface="Microsoft Yahei"/>
              </a:rPr>
              <a:t>掌握全部售票类设备故障时的票务处理，包括加开半自动售票机、安排客服员出售单程票等应急措施。</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AutoShape 2"/>
          <p:cNvSpPr/>
          <p:nvPr/>
        </p:nvSpPr>
        <p:spPr>
          <a:xfrm>
            <a:off x="751642" y="4006380"/>
            <a:ext cx="7813795" cy="1827334"/>
          </a:xfrm>
          <a:prstGeom prst="roundRect">
            <a:avLst>
              <a:gd name="adj" fmla="val 16667"/>
            </a:avLst>
          </a:prstGeom>
          <a:solidFill>
            <a:schemeClr val="lt2">
              <a:alpha val="80000"/>
            </a:schemeClr>
          </a:solidFill>
          <a:ln/>
        </p:spPr>
      </p:sp>
      <p:sp>
        <p:nvSpPr>
          <p:cNvPr id="3" name="AutoShape 3"/>
          <p:cNvSpPr/>
          <p:nvPr/>
        </p:nvSpPr>
        <p:spPr>
          <a:xfrm>
            <a:off x="751642" y="1920540"/>
            <a:ext cx="7813795" cy="1827334"/>
          </a:xfrm>
          <a:prstGeom prst="roundRect">
            <a:avLst>
              <a:gd name="adj" fmla="val 16667"/>
            </a:avLst>
          </a:prstGeom>
          <a:solidFill>
            <a:schemeClr val="lt2">
              <a:alpha val="80000"/>
            </a:schemeClr>
          </a:solidFill>
          <a:ln/>
        </p:spPr>
      </p:sp>
      <p:pic>
        <p:nvPicPr>
          <p:cNvPr id="4" name="Picture 4"/>
          <p:cNvPicPr>
            <a:picLocks noChangeAspect="1"/>
          </p:cNvPicPr>
          <p:nvPr/>
        </p:nvPicPr>
        <p:blipFill>
          <a:blip r:embed="rId3">
            <a:alphaModFix/>
          </a:blip>
          <a:srcRect/>
          <a:stretch>
            <a:fillRect/>
          </a:stretch>
        </p:blipFill>
        <p:spPr>
          <a:xfrm>
            <a:off x="7804006" y="1329783"/>
            <a:ext cx="3831201" cy="5108268"/>
          </a:xfrm>
          <a:prstGeom prst="rect">
            <a:avLst/>
          </a:prstGeom>
        </p:spPr>
      </p:pic>
      <p:sp>
        <p:nvSpPr>
          <p:cNvPr id="5" name="TextBox 5"/>
          <p:cNvSpPr txBox="1"/>
          <p:nvPr/>
        </p:nvSpPr>
        <p:spPr>
          <a:xfrm>
            <a:off x="1030579" y="2089154"/>
            <a:ext cx="6238875" cy="637972"/>
          </a:xfrm>
          <a:prstGeom prst="rect">
            <a:avLst/>
          </a:prstGeom>
          <a:ln/>
        </p:spPr>
        <p:txBody>
          <a:bodyPr vert="horz" wrap="square" lIns="123825" tIns="123825" rIns="57150" bIns="123825" rtlCol="0" anchor="ctr" anchorCtr="0">
            <a:noAutofit/>
          </a:bodyPr>
          <a:lstStyle/>
          <a:p>
            <a:pPr>
              <a:lnSpc>
                <a:spcPct val="120000"/>
              </a:lnSpc>
            </a:pPr>
            <a:r>
              <a:rPr lang="en-US" sz="2400" b="1">
                <a:solidFill>
                  <a:schemeClr val="accent1">
                    <a:alpha val="100000"/>
                  </a:schemeClr>
                </a:solidFill>
                <a:latin typeface="Microsoft Yahei"/>
                <a:ea typeface="Microsoft Yahei"/>
                <a:cs typeface="Microsoft Yahei"/>
              </a:rPr>
              <a:t>部分检票故障处理</a:t>
            </a:r>
          </a:p>
        </p:txBody>
      </p:sp>
      <p:sp>
        <p:nvSpPr>
          <p:cNvPr id="6" name="TextBox 6"/>
          <p:cNvSpPr txBox="1"/>
          <p:nvPr/>
        </p:nvSpPr>
        <p:spPr>
          <a:xfrm>
            <a:off x="1030579" y="2610429"/>
            <a:ext cx="6238875" cy="950067"/>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能够在部分检票类设备故障时进行票务处理，确保乘客进出站顺畅，及时调整检票策略，提供必要的引导和帮助。</a:t>
            </a:r>
          </a:p>
        </p:txBody>
      </p:sp>
      <p:sp>
        <p:nvSpPr>
          <p:cNvPr id="7" name="TextBox 7"/>
          <p:cNvSpPr txBox="1"/>
          <p:nvPr/>
        </p:nvSpPr>
        <p:spPr>
          <a:xfrm>
            <a:off x="1030579" y="4183053"/>
            <a:ext cx="6238875" cy="637972"/>
          </a:xfrm>
          <a:prstGeom prst="rect">
            <a:avLst/>
          </a:prstGeom>
          <a:ln/>
        </p:spPr>
        <p:txBody>
          <a:bodyPr vert="horz" wrap="square" lIns="123825" tIns="123825" rIns="57150" bIns="123825" rtlCol="0" anchor="ctr" anchorCtr="0">
            <a:noAutofit/>
          </a:bodyPr>
          <a:lstStyle/>
          <a:p>
            <a:pPr>
              <a:lnSpc>
                <a:spcPct val="120000"/>
              </a:lnSpc>
            </a:pPr>
            <a:r>
              <a:rPr lang="en-US" sz="2400" b="1">
                <a:solidFill>
                  <a:schemeClr val="accent1">
                    <a:alpha val="100000"/>
                  </a:schemeClr>
                </a:solidFill>
                <a:latin typeface="Microsoft Yahei"/>
                <a:ea typeface="Microsoft Yahei"/>
                <a:cs typeface="Microsoft Yahei"/>
              </a:rPr>
              <a:t>全部检票故障处理</a:t>
            </a:r>
          </a:p>
        </p:txBody>
      </p:sp>
      <p:sp>
        <p:nvSpPr>
          <p:cNvPr id="8" name="TextBox 8"/>
          <p:cNvSpPr txBox="1"/>
          <p:nvPr/>
        </p:nvSpPr>
        <p:spPr>
          <a:xfrm>
            <a:off x="1030579" y="4712439"/>
            <a:ext cx="6238875" cy="936429"/>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能够在全部检票类设备故障时进行票务处理，迅速启动应急预案，如手动检票、引导乘客走边门等，确保乘客顺畅进出站。</a:t>
            </a:r>
          </a:p>
        </p:txBody>
      </p:sp>
      <p:sp>
        <p:nvSpPr>
          <p:cNvPr id="9" name="TextBox 9"/>
          <p:cNvSpPr txBox="1"/>
          <p:nvPr/>
        </p:nvSpPr>
        <p:spPr>
          <a:xfrm>
            <a:off x="476023" y="265328"/>
            <a:ext cx="11239500" cy="914400"/>
          </a:xfrm>
          <a:prstGeom prst="rect">
            <a:avLst/>
          </a:prstGeom>
          <a:ln/>
        </p:spPr>
        <p:txBody>
          <a:bodyPr vert="horz" wrap="square" lIns="123825" tIns="123825" rIns="57150" bIns="123825" rtlCol="0" anchor="t" anchorCtr="0">
            <a:spAutoFit/>
          </a:bodyPr>
          <a:lstStyle/>
          <a:p>
            <a:pPr>
              <a:lnSpc>
                <a:spcPct val="140000"/>
              </a:lnSpc>
            </a:pPr>
            <a:r>
              <a:rPr lang="en-US" sz="3000" b="1">
                <a:solidFill>
                  <a:schemeClr val="dk2">
                    <a:alpha val="100000"/>
                  </a:schemeClr>
                </a:solidFill>
                <a:latin typeface="Microsoft Yahei"/>
                <a:ea typeface="Microsoft Yahei"/>
                <a:cs typeface="Microsoft Yahei"/>
              </a:rPr>
              <a:t>能力目标</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AutoShape 2"/>
          <p:cNvSpPr/>
          <p:nvPr/>
        </p:nvSpPr>
        <p:spPr>
          <a:xfrm>
            <a:off x="6234986" y="2896583"/>
            <a:ext cx="5052139" cy="3467154"/>
          </a:xfrm>
          <a:prstGeom prst="roundRect">
            <a:avLst>
              <a:gd name="adj" fmla="val 5952"/>
            </a:avLst>
          </a:prstGeom>
          <a:solidFill>
            <a:schemeClr val="lt2">
              <a:alpha val="80000"/>
            </a:schemeClr>
          </a:solidFill>
          <a:ln/>
        </p:spPr>
      </p:sp>
      <p:sp>
        <p:nvSpPr>
          <p:cNvPr id="3" name="AutoShape 3"/>
          <p:cNvSpPr/>
          <p:nvPr/>
        </p:nvSpPr>
        <p:spPr>
          <a:xfrm>
            <a:off x="879670" y="2896583"/>
            <a:ext cx="5052139" cy="3467154"/>
          </a:xfrm>
          <a:prstGeom prst="roundRect">
            <a:avLst>
              <a:gd name="adj" fmla="val 5952"/>
            </a:avLst>
          </a:prstGeom>
          <a:solidFill>
            <a:schemeClr val="lt2">
              <a:alpha val="80000"/>
            </a:schemeClr>
          </a:solidFill>
          <a:ln/>
        </p:spPr>
      </p:sp>
      <p:pic>
        <p:nvPicPr>
          <p:cNvPr id="4" name="Picture 4"/>
          <p:cNvPicPr>
            <a:picLocks noChangeAspect="1"/>
          </p:cNvPicPr>
          <p:nvPr/>
        </p:nvPicPr>
        <p:blipFill>
          <a:blip r:embed="rId3"/>
          <a:srcRect t="6431" b="6431"/>
          <a:stretch>
            <a:fillRect/>
          </a:stretch>
        </p:blipFill>
        <p:spPr>
          <a:xfrm>
            <a:off x="891140" y="1371600"/>
            <a:ext cx="5029200" cy="3162577"/>
          </a:xfrm>
          <a:prstGeom prst="rect">
            <a:avLst/>
          </a:prstGeom>
        </p:spPr>
      </p:pic>
      <p:sp>
        <p:nvSpPr>
          <p:cNvPr id="5" name="TextBox 5"/>
          <p:cNvSpPr txBox="1"/>
          <p:nvPr/>
        </p:nvSpPr>
        <p:spPr>
          <a:xfrm>
            <a:off x="1380405" y="4752068"/>
            <a:ext cx="4050670" cy="490334"/>
          </a:xfrm>
          <a:prstGeom prst="rect">
            <a:avLst/>
          </a:prstGeom>
          <a:ln/>
        </p:spPr>
        <p:txBody>
          <a:bodyPr vert="horz" wrap="square" lIns="66008" tIns="33052" rIns="66008" bIns="33052" rtlCol="0" anchor="ctr" anchorCtr="0">
            <a:noAutofit/>
          </a:bodyPr>
          <a:lstStyle/>
          <a:p>
            <a:pPr algn="ctr">
              <a:lnSpc>
                <a:spcPct val="120000"/>
              </a:lnSpc>
            </a:pPr>
            <a:r>
              <a:rPr lang="en-US" sz="2400" b="1">
                <a:solidFill>
                  <a:schemeClr val="accent1">
                    <a:alpha val="100000"/>
                  </a:schemeClr>
                </a:solidFill>
                <a:latin typeface="Microsoft Yahei"/>
                <a:ea typeface="Microsoft Yahei"/>
                <a:cs typeface="Microsoft Yahei"/>
              </a:rPr>
              <a:t>安全意识养成</a:t>
            </a:r>
          </a:p>
        </p:txBody>
      </p:sp>
      <p:sp>
        <p:nvSpPr>
          <p:cNvPr id="6" name="TextBox 6"/>
          <p:cNvSpPr txBox="1"/>
          <p:nvPr/>
        </p:nvSpPr>
        <p:spPr>
          <a:xfrm>
            <a:off x="1380405" y="5384645"/>
            <a:ext cx="4050670" cy="824485"/>
          </a:xfrm>
          <a:prstGeom prst="rect">
            <a:avLst/>
          </a:prstGeom>
          <a:ln/>
        </p:spPr>
        <p:txBody>
          <a:bodyPr vert="horz" wrap="square" lIns="66008" tIns="33052" rIns="66008" bIns="33052" rtlCol="0" anchor="t" anchorCtr="0">
            <a:noAutofit/>
          </a:bodyPr>
          <a:lstStyle/>
          <a:p>
            <a:pPr algn="ctr">
              <a:lnSpc>
                <a:spcPct val="140000"/>
              </a:lnSpc>
            </a:pPr>
            <a:r>
              <a:rPr lang="en-US" sz="1500">
                <a:solidFill>
                  <a:schemeClr val="dk1">
                    <a:alpha val="100000"/>
                  </a:schemeClr>
                </a:solidFill>
                <a:latin typeface="Microsoft Yahei"/>
                <a:ea typeface="Microsoft Yahei"/>
                <a:cs typeface="Microsoft Yahei"/>
              </a:rPr>
              <a:t>强调安全操作规程，培养员工的安全意识，确保工作过程中的安全。</a:t>
            </a:r>
          </a:p>
        </p:txBody>
      </p:sp>
      <p:pic>
        <p:nvPicPr>
          <p:cNvPr id="7" name="Picture 7"/>
          <p:cNvPicPr>
            <a:picLocks noChangeAspect="1"/>
          </p:cNvPicPr>
          <p:nvPr/>
        </p:nvPicPr>
        <p:blipFill>
          <a:blip r:embed="rId4"/>
          <a:srcRect/>
          <a:stretch>
            <a:fillRect/>
          </a:stretch>
        </p:blipFill>
        <p:spPr>
          <a:xfrm>
            <a:off x="6246455" y="1371600"/>
            <a:ext cx="5029200" cy="3162577"/>
          </a:xfrm>
          <a:prstGeom prst="rect">
            <a:avLst/>
          </a:prstGeom>
        </p:spPr>
      </p:pic>
      <p:sp>
        <p:nvSpPr>
          <p:cNvPr id="8" name="TextBox 8"/>
          <p:cNvSpPr txBox="1"/>
          <p:nvPr/>
        </p:nvSpPr>
        <p:spPr>
          <a:xfrm>
            <a:off x="6735721" y="4759543"/>
            <a:ext cx="4050670" cy="490334"/>
          </a:xfrm>
          <a:prstGeom prst="rect">
            <a:avLst/>
          </a:prstGeom>
          <a:ln/>
        </p:spPr>
        <p:txBody>
          <a:bodyPr vert="horz" wrap="square" lIns="66008" tIns="33052" rIns="66008" bIns="33052" rtlCol="0" anchor="ctr" anchorCtr="0">
            <a:noAutofit/>
          </a:bodyPr>
          <a:lstStyle/>
          <a:p>
            <a:pPr algn="ctr">
              <a:lnSpc>
                <a:spcPct val="120000"/>
              </a:lnSpc>
            </a:pPr>
            <a:r>
              <a:rPr lang="en-US" sz="2400" b="1">
                <a:solidFill>
                  <a:schemeClr val="accent1">
                    <a:alpha val="100000"/>
                  </a:schemeClr>
                </a:solidFill>
                <a:latin typeface="Microsoft Yahei"/>
                <a:ea typeface="Microsoft Yahei"/>
                <a:cs typeface="Microsoft Yahei"/>
              </a:rPr>
              <a:t>职业素养提升</a:t>
            </a:r>
          </a:p>
        </p:txBody>
      </p:sp>
      <p:sp>
        <p:nvSpPr>
          <p:cNvPr id="9" name="TextBox 9"/>
          <p:cNvSpPr txBox="1"/>
          <p:nvPr/>
        </p:nvSpPr>
        <p:spPr>
          <a:xfrm>
            <a:off x="6735721" y="5392119"/>
            <a:ext cx="4050670" cy="824485"/>
          </a:xfrm>
          <a:prstGeom prst="rect">
            <a:avLst/>
          </a:prstGeom>
          <a:ln/>
        </p:spPr>
        <p:txBody>
          <a:bodyPr vert="horz" wrap="square" lIns="66008" tIns="33052" rIns="66008" bIns="33052" rtlCol="0" anchor="t" anchorCtr="0">
            <a:noAutofit/>
          </a:bodyPr>
          <a:lstStyle/>
          <a:p>
            <a:pPr algn="ctr">
              <a:lnSpc>
                <a:spcPct val="140000"/>
              </a:lnSpc>
            </a:pPr>
            <a:r>
              <a:rPr lang="en-US" sz="1500">
                <a:solidFill>
                  <a:schemeClr val="dk1">
                    <a:alpha val="100000"/>
                  </a:schemeClr>
                </a:solidFill>
                <a:latin typeface="Microsoft Yahei"/>
                <a:ea typeface="Microsoft Yahei"/>
                <a:cs typeface="Microsoft Yahei"/>
              </a:rPr>
              <a:t>注重礼仪礼貌和服务态度，提升员工的职业素养，为乘客提供优质服务。</a:t>
            </a:r>
          </a:p>
        </p:txBody>
      </p:sp>
      <p:sp>
        <p:nvSpPr>
          <p:cNvPr id="10" name="TextBox 10"/>
          <p:cNvSpPr txBox="1"/>
          <p:nvPr/>
        </p:nvSpPr>
        <p:spPr>
          <a:xfrm>
            <a:off x="476023" y="265328"/>
            <a:ext cx="11239500" cy="914400"/>
          </a:xfrm>
          <a:prstGeom prst="rect">
            <a:avLst/>
          </a:prstGeom>
          <a:ln/>
        </p:spPr>
        <p:txBody>
          <a:bodyPr vert="horz" wrap="square" lIns="123825" tIns="123825" rIns="57150" bIns="123825" rtlCol="0" anchor="t" anchorCtr="0">
            <a:spAutoFit/>
          </a:bodyPr>
          <a:lstStyle/>
          <a:p>
            <a:pPr>
              <a:lnSpc>
                <a:spcPct val="140000"/>
              </a:lnSpc>
            </a:pPr>
            <a:r>
              <a:rPr lang="en-US" sz="3000" b="1">
                <a:solidFill>
                  <a:schemeClr val="dk2">
                    <a:alpha val="100000"/>
                  </a:schemeClr>
                </a:solidFill>
                <a:latin typeface="Microsoft Yahei"/>
                <a:ea typeface="Microsoft Yahei"/>
                <a:cs typeface="Microsoft Yahei"/>
              </a:rPr>
              <a:t>素养目标</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3105150" y="874173"/>
            <a:ext cx="5981700" cy="1371600"/>
          </a:xfrm>
          <a:prstGeom prst="rect">
            <a:avLst/>
          </a:prstGeom>
          <a:ln/>
        </p:spPr>
        <p:txBody>
          <a:bodyPr vert="horz" wrap="square" lIns="114300" tIns="57150" rIns="114300" bIns="57150" rtlCol="0" anchor="t" anchorCtr="0">
            <a:spAutoFit/>
          </a:bodyPr>
          <a:lstStyle/>
          <a:p>
            <a:pPr algn="ctr">
              <a:lnSpc>
                <a:spcPct val="120000"/>
              </a:lnSpc>
            </a:pPr>
            <a:r>
              <a:rPr lang="en-US" sz="6600" b="1">
                <a:solidFill>
                  <a:schemeClr val="lt1">
                    <a:alpha val="100000"/>
                  </a:schemeClr>
                </a:solidFill>
                <a:latin typeface="Microsoft Yahei"/>
                <a:ea typeface="Microsoft Yahei"/>
                <a:cs typeface="Microsoft Yahei"/>
              </a:rPr>
              <a:t>02</a:t>
            </a:r>
          </a:p>
        </p:txBody>
      </p:sp>
      <p:sp>
        <p:nvSpPr>
          <p:cNvPr id="3" name="TextBox 3"/>
          <p:cNvSpPr txBox="1"/>
          <p:nvPr/>
        </p:nvSpPr>
        <p:spPr>
          <a:xfrm>
            <a:off x="5129868" y="201587"/>
            <a:ext cx="1932265" cy="1009086"/>
          </a:xfrm>
          <a:prstGeom prst="rect">
            <a:avLst/>
          </a:prstGeom>
          <a:ln/>
        </p:spPr>
        <p:txBody>
          <a:bodyPr vert="horz" wrap="square" lIns="114300" tIns="57150" rIns="114300" bIns="57150" rtlCol="0" anchor="ctr" anchorCtr="0">
            <a:normAutofit/>
          </a:bodyPr>
          <a:lstStyle/>
          <a:p>
            <a:pPr algn="ctr">
              <a:lnSpc>
                <a:spcPct val="120000"/>
              </a:lnSpc>
              <a:spcBef>
                <a:spcPts val="450"/>
              </a:spcBef>
            </a:pPr>
            <a:r>
              <a:rPr lang="en-US" sz="3600">
                <a:solidFill>
                  <a:srgbClr val="FFFFFF">
                    <a:alpha val="30980"/>
                    <a:alpha val="31000"/>
                  </a:srgbClr>
                </a:solidFill>
                <a:latin typeface="Microsoft Yahei"/>
                <a:ea typeface="Microsoft Yahei"/>
                <a:cs typeface="Microsoft Yahei"/>
              </a:rPr>
              <a:t>PART</a:t>
            </a:r>
          </a:p>
        </p:txBody>
      </p:sp>
      <p:sp>
        <p:nvSpPr>
          <p:cNvPr id="4" name="TextBox 4"/>
          <p:cNvSpPr txBox="1"/>
          <p:nvPr/>
        </p:nvSpPr>
        <p:spPr>
          <a:xfrm>
            <a:off x="853596" y="2976755"/>
            <a:ext cx="10484808" cy="1798058"/>
          </a:xfrm>
          <a:prstGeom prst="rect">
            <a:avLst/>
          </a:prstGeom>
          <a:ln/>
        </p:spPr>
        <p:txBody>
          <a:bodyPr vert="horz" wrap="square" lIns="114300" tIns="57150" rIns="114300" bIns="57150" rtlCol="0" anchor="ctr" anchorCtr="0">
            <a:normAutofit/>
          </a:bodyPr>
          <a:lstStyle/>
          <a:p>
            <a:pPr algn="ctr">
              <a:lnSpc>
                <a:spcPct val="120000"/>
              </a:lnSpc>
            </a:pPr>
            <a:r>
              <a:rPr lang="en-US" sz="4500" b="1">
                <a:solidFill>
                  <a:srgbClr val="208BD9">
                    <a:alpha val="100000"/>
                  </a:srgbClr>
                </a:solidFill>
                <a:latin typeface="Microsoft Yahei"/>
                <a:ea typeface="Microsoft Yahei"/>
                <a:cs typeface="Microsoft Yahei"/>
              </a:rPr>
              <a:t>知识学习</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3">
            <a:alphaModFix/>
          </a:blip>
          <a:srcRect l="25000" r="25000"/>
          <a:stretch>
            <a:fillRect/>
          </a:stretch>
        </p:blipFill>
        <p:spPr>
          <a:xfrm>
            <a:off x="615557" y="1293101"/>
            <a:ext cx="3938035" cy="5250714"/>
          </a:xfrm>
          <a:prstGeom prst="rect">
            <a:avLst/>
          </a:prstGeom>
        </p:spPr>
      </p:pic>
      <p:sp>
        <p:nvSpPr>
          <p:cNvPr id="3" name="AutoShape 3"/>
          <p:cNvSpPr/>
          <p:nvPr/>
        </p:nvSpPr>
        <p:spPr>
          <a:xfrm>
            <a:off x="4232060" y="1718638"/>
            <a:ext cx="7211308" cy="4522346"/>
          </a:xfrm>
          <a:prstGeom prst="roundRect">
            <a:avLst>
              <a:gd name="adj" fmla="val 4504"/>
            </a:avLst>
          </a:prstGeom>
          <a:solidFill>
            <a:srgbClr val="FFFFFF">
              <a:alpha val="100000"/>
            </a:srgbClr>
          </a:solidFill>
          <a:ln/>
          <a:effectLst>
            <a:outerShdw blurRad="381000">
              <a:srgbClr val="000000">
                <a:alpha val="7000"/>
              </a:srgbClr>
            </a:outerShdw>
          </a:effectLst>
        </p:spPr>
      </p:sp>
      <p:sp>
        <p:nvSpPr>
          <p:cNvPr id="4" name="TextBox 4"/>
          <p:cNvSpPr txBox="1"/>
          <p:nvPr/>
        </p:nvSpPr>
        <p:spPr>
          <a:xfrm>
            <a:off x="4599214" y="2711090"/>
            <a:ext cx="6477000" cy="1257743"/>
          </a:xfrm>
          <a:prstGeom prst="rect">
            <a:avLst/>
          </a:prstGeom>
          <a:ln/>
        </p:spPr>
        <p:txBody>
          <a:bodyPr vert="horz" wrap="square" lIns="123825" tIns="123825" rIns="57150" bIns="123825" rtlCol="0" anchor="t" anchorCtr="0">
            <a:noAutofit/>
          </a:bodyPr>
          <a:lstStyle/>
          <a:p>
            <a:pPr>
              <a:lnSpc>
                <a:spcPct val="140000"/>
              </a:lnSpc>
            </a:pPr>
            <a:r>
              <a:rPr lang="en-US" sz="1500">
                <a:solidFill>
                  <a:srgbClr val="000000">
                    <a:alpha val="100000"/>
                  </a:srgbClr>
                </a:solidFill>
                <a:latin typeface="Microsoft Yahei"/>
                <a:ea typeface="Microsoft Yahei"/>
                <a:cs typeface="Microsoft Yahei"/>
              </a:rPr>
              <a:t>客运值班员或综控员简处故障，非职责范围内或无法处理时，应向相关部门保修，站务人员引导乘客，值班站长视客流加开半自动售票机BOM，客服员售票，增强售票能力。</a:t>
            </a:r>
          </a:p>
        </p:txBody>
      </p:sp>
      <p:sp>
        <p:nvSpPr>
          <p:cNvPr id="5" name="TextBox 5"/>
          <p:cNvSpPr txBox="1"/>
          <p:nvPr/>
        </p:nvSpPr>
        <p:spPr>
          <a:xfrm>
            <a:off x="4599214" y="2143575"/>
            <a:ext cx="6477000" cy="645267"/>
          </a:xfrm>
          <a:prstGeom prst="rect">
            <a:avLst/>
          </a:prstGeom>
          <a:ln/>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全部TVM故障处理</a:t>
            </a:r>
          </a:p>
        </p:txBody>
      </p:sp>
      <p:sp>
        <p:nvSpPr>
          <p:cNvPr id="6" name="TextBox 6"/>
          <p:cNvSpPr txBox="1"/>
          <p:nvPr/>
        </p:nvSpPr>
        <p:spPr>
          <a:xfrm>
            <a:off x="4599214" y="4589063"/>
            <a:ext cx="6477000" cy="1271524"/>
          </a:xfrm>
          <a:prstGeom prst="rect">
            <a:avLst/>
          </a:prstGeom>
          <a:ln/>
        </p:spPr>
        <p:txBody>
          <a:bodyPr vert="horz" wrap="square" lIns="123825" tIns="123825" rIns="57150" bIns="123825" rtlCol="0" anchor="t" anchorCtr="0">
            <a:noAutofit/>
          </a:bodyPr>
          <a:lstStyle/>
          <a:p>
            <a:pPr>
              <a:lnSpc>
                <a:spcPct val="140000"/>
              </a:lnSpc>
            </a:pPr>
            <a:r>
              <a:rPr lang="en-US" sz="1500">
                <a:solidFill>
                  <a:srgbClr val="000000">
                    <a:alpha val="100000"/>
                  </a:srgbClr>
                </a:solidFill>
                <a:latin typeface="Microsoft Yahei"/>
                <a:ea typeface="Microsoft Yahei"/>
                <a:cs typeface="Microsoft Yahei"/>
              </a:rPr>
              <a:t>若为职责范围内的故障情况，客运值班员或综控员应进行简单故障处理，若无法处理，非职责范围内，应及时向相关部门保修，并做好报修记录，站务人员做好引导宣传工作。</a:t>
            </a:r>
          </a:p>
        </p:txBody>
      </p:sp>
      <p:sp>
        <p:nvSpPr>
          <p:cNvPr id="7" name="TextBox 7"/>
          <p:cNvSpPr txBox="1"/>
          <p:nvPr/>
        </p:nvSpPr>
        <p:spPr>
          <a:xfrm>
            <a:off x="4599214" y="4153214"/>
            <a:ext cx="6477000" cy="645267"/>
          </a:xfrm>
          <a:prstGeom prst="rect">
            <a:avLst/>
          </a:prstGeom>
          <a:ln/>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部分TVM故障处理</a:t>
            </a:r>
          </a:p>
        </p:txBody>
      </p:sp>
      <p:sp>
        <p:nvSpPr>
          <p:cNvPr id="8" name="TextBox 8"/>
          <p:cNvSpPr txBox="1"/>
          <p:nvPr/>
        </p:nvSpPr>
        <p:spPr>
          <a:xfrm>
            <a:off x="476023" y="265328"/>
            <a:ext cx="11239500" cy="914400"/>
          </a:xfrm>
          <a:prstGeom prst="rect">
            <a:avLst/>
          </a:prstGeom>
          <a:ln/>
        </p:spPr>
        <p:txBody>
          <a:bodyPr vert="horz" wrap="square" lIns="123825" tIns="123825" rIns="57150" bIns="123825" rtlCol="0" anchor="t" anchorCtr="0">
            <a:spAutoFit/>
          </a:bodyPr>
          <a:lstStyle/>
          <a:p>
            <a:pPr>
              <a:lnSpc>
                <a:spcPct val="140000"/>
              </a:lnSpc>
            </a:pPr>
            <a:r>
              <a:rPr lang="en-US" sz="3000" b="1">
                <a:solidFill>
                  <a:schemeClr val="dk2">
                    <a:alpha val="100000"/>
                  </a:schemeClr>
                </a:solidFill>
                <a:latin typeface="Microsoft Yahei"/>
                <a:ea typeface="Microsoft Yahei"/>
                <a:cs typeface="Microsoft Yahei"/>
              </a:rPr>
              <a:t>自动售票机故障的票务处理办法</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3560913" y="1312852"/>
            <a:ext cx="7804501" cy="762000"/>
          </a:xfrm>
          <a:prstGeom prst="rect">
            <a:avLst/>
          </a:prstGeom>
          <a:ln/>
        </p:spPr>
        <p:txBody>
          <a:bodyPr vert="horz" wrap="square" lIns="123825" tIns="123825" rIns="57150" bIns="123825" rtlCol="0" anchor="t" anchorCtr="0">
            <a:noAutofit/>
          </a:bodyPr>
          <a:lstStyle/>
          <a:p>
            <a:pPr>
              <a:lnSpc>
                <a:spcPct val="120000"/>
              </a:lnSpc>
            </a:pPr>
            <a:r>
              <a:rPr lang="en-US" sz="2400" b="1">
                <a:solidFill>
                  <a:schemeClr val="accent1">
                    <a:alpha val="100000"/>
                  </a:schemeClr>
                </a:solidFill>
                <a:latin typeface="Microsoft Yahei"/>
                <a:ea typeface="Microsoft Yahei"/>
                <a:cs typeface="Microsoft Yahei"/>
              </a:rPr>
              <a:t>部分半自动售票机故障</a:t>
            </a:r>
          </a:p>
        </p:txBody>
      </p:sp>
      <p:cxnSp>
        <p:nvCxnSpPr>
          <p:cNvPr id="3" name="Connector 3"/>
          <p:cNvCxnSpPr/>
          <p:nvPr/>
        </p:nvCxnSpPr>
        <p:spPr>
          <a:xfrm>
            <a:off x="1197254" y="5988003"/>
            <a:ext cx="10998321" cy="0"/>
          </a:xfrm>
          <a:prstGeom prst="line">
            <a:avLst/>
          </a:prstGeom>
          <a:ln w="14288">
            <a:solidFill>
              <a:schemeClr val="accent1"/>
            </a:solidFill>
            <a:prstDash val="dash"/>
            <a:headEnd type="none"/>
            <a:tailEnd type="none"/>
          </a:ln>
        </p:spPr>
        <p:style>
          <a:lnRef idx="0">
            <a:schemeClr val="accent1"/>
          </a:lnRef>
          <a:fillRef idx="1">
            <a:schemeClr val="accent1"/>
          </a:fillRef>
          <a:effectRef idx="0">
            <a:schemeClr val="accent1"/>
          </a:effectRef>
          <a:fontRef idx="minor">
            <a:schemeClr val="lt1"/>
          </a:fontRef>
        </p:style>
      </p:cxnSp>
      <p:sp>
        <p:nvSpPr>
          <p:cNvPr id="4" name="TextBox 4"/>
          <p:cNvSpPr txBox="1"/>
          <p:nvPr/>
        </p:nvSpPr>
        <p:spPr>
          <a:xfrm>
            <a:off x="3560913" y="1927072"/>
            <a:ext cx="7804501" cy="1203960"/>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客服员通知客运值班人员处理故障，设提示牌，引导乘客至TVM或问讯处，无法处理时通知维修部门，并利用空闲BOM继续票务作业。</a:t>
            </a:r>
          </a:p>
        </p:txBody>
      </p:sp>
      <p:sp>
        <p:nvSpPr>
          <p:cNvPr id="5" name="TextBox 5"/>
          <p:cNvSpPr txBox="1"/>
          <p:nvPr/>
        </p:nvSpPr>
        <p:spPr>
          <a:xfrm>
            <a:off x="1183473" y="3943665"/>
            <a:ext cx="7806355" cy="762000"/>
          </a:xfrm>
          <a:prstGeom prst="rect">
            <a:avLst/>
          </a:prstGeom>
          <a:ln/>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全部半自动售票机BOM故障</a:t>
            </a:r>
          </a:p>
        </p:txBody>
      </p:sp>
      <p:sp>
        <p:nvSpPr>
          <p:cNvPr id="6" name="TextBox 6"/>
          <p:cNvSpPr txBox="1"/>
          <p:nvPr/>
        </p:nvSpPr>
        <p:spPr>
          <a:xfrm>
            <a:off x="1183473" y="4571667"/>
            <a:ext cx="7806355" cy="1203960"/>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乘客在非付费区需充值，引导其进站，并在出站时处理车票；付费区内，回收单程票并引导出站，储值票则由站务员处理后刷卡出站。</a:t>
            </a:r>
          </a:p>
        </p:txBody>
      </p:sp>
      <p:cxnSp>
        <p:nvCxnSpPr>
          <p:cNvPr id="7" name="Connector 7"/>
          <p:cNvCxnSpPr/>
          <p:nvPr/>
        </p:nvCxnSpPr>
        <p:spPr>
          <a:xfrm>
            <a:off x="3574694" y="3297546"/>
            <a:ext cx="8614217" cy="0"/>
          </a:xfrm>
          <a:prstGeom prst="line">
            <a:avLst/>
          </a:prstGeom>
          <a:ln w="14288">
            <a:solidFill>
              <a:schemeClr val="accent1"/>
            </a:solidFill>
            <a:prstDash val="dash"/>
            <a:headEnd type="none"/>
            <a:tailEnd type="none"/>
          </a:ln>
        </p:spPr>
        <p:style>
          <a:lnRef idx="0">
            <a:schemeClr val="accent1"/>
          </a:lnRef>
          <a:fillRef idx="1">
            <a:schemeClr val="accent1"/>
          </a:fillRef>
          <a:effectRef idx="0">
            <a:schemeClr val="accent1"/>
          </a:effectRef>
          <a:fontRef idx="minor">
            <a:schemeClr val="lt1"/>
          </a:fontRef>
        </p:style>
      </p:cxnSp>
      <p:sp>
        <p:nvSpPr>
          <p:cNvPr id="8" name="TextBox 8"/>
          <p:cNvSpPr txBox="1"/>
          <p:nvPr/>
        </p:nvSpPr>
        <p:spPr>
          <a:xfrm>
            <a:off x="476023" y="265328"/>
            <a:ext cx="11239500" cy="914400"/>
          </a:xfrm>
          <a:prstGeom prst="rect">
            <a:avLst/>
          </a:prstGeom>
          <a:ln/>
        </p:spPr>
        <p:txBody>
          <a:bodyPr vert="horz" wrap="square" lIns="123825" tIns="123825" rIns="57150" bIns="123825" rtlCol="0" anchor="ctr" anchorCtr="0">
            <a:noAutofit/>
          </a:bodyPr>
          <a:lstStyle/>
          <a:p>
            <a:pPr>
              <a:lnSpc>
                <a:spcPct val="140000"/>
              </a:lnSpc>
            </a:pPr>
            <a:r>
              <a:rPr lang="en-US" sz="3000" b="1">
                <a:solidFill>
                  <a:schemeClr val="dk2">
                    <a:alpha val="100000"/>
                  </a:schemeClr>
                </a:solidFill>
                <a:latin typeface="Microsoft Yahei"/>
                <a:ea typeface="Microsoft Yahei"/>
                <a:cs typeface="Microsoft Yahei"/>
              </a:rPr>
              <a:t>半自动售票设备故障的票务处理办法</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3"/>
          <a:srcRect/>
          <a:stretch>
            <a:fillRect/>
          </a:stretch>
        </p:blipFill>
        <p:spPr>
          <a:xfrm>
            <a:off x="7007707" y="1744635"/>
            <a:ext cx="4750584" cy="4285329"/>
          </a:xfrm>
          <a:prstGeom prst="rect">
            <a:avLst/>
          </a:prstGeom>
        </p:spPr>
      </p:pic>
      <p:sp>
        <p:nvSpPr>
          <p:cNvPr id="3" name="TextBox 3"/>
          <p:cNvSpPr txBox="1"/>
          <p:nvPr/>
        </p:nvSpPr>
        <p:spPr>
          <a:xfrm>
            <a:off x="476023" y="265328"/>
            <a:ext cx="11239500" cy="914400"/>
          </a:xfrm>
          <a:prstGeom prst="rect">
            <a:avLst/>
          </a:prstGeom>
          <a:ln/>
        </p:spPr>
        <p:txBody>
          <a:bodyPr vert="horz" wrap="square" lIns="123825" tIns="123825" rIns="57150" bIns="123825" rtlCol="0" anchor="t" anchorCtr="0">
            <a:spAutoFit/>
          </a:bodyPr>
          <a:lstStyle/>
          <a:p>
            <a:pPr>
              <a:lnSpc>
                <a:spcPct val="140000"/>
              </a:lnSpc>
            </a:pPr>
            <a:r>
              <a:rPr lang="en-US" sz="3000" b="1">
                <a:solidFill>
                  <a:schemeClr val="dk2">
                    <a:alpha val="100000"/>
                  </a:schemeClr>
                </a:solidFill>
                <a:latin typeface="Microsoft Yahei"/>
                <a:ea typeface="Microsoft Yahei"/>
                <a:cs typeface="Microsoft Yahei"/>
              </a:rPr>
              <a:t>全部售票类设备故障时的票务处理</a:t>
            </a:r>
          </a:p>
        </p:txBody>
      </p:sp>
      <p:sp>
        <p:nvSpPr>
          <p:cNvPr id="4" name="AutoShape 4"/>
          <p:cNvSpPr/>
          <p:nvPr/>
        </p:nvSpPr>
        <p:spPr>
          <a:xfrm>
            <a:off x="3729746" y="1769675"/>
            <a:ext cx="3031629" cy="4285329"/>
          </a:xfrm>
          <a:prstGeom prst="roundRect">
            <a:avLst>
              <a:gd name="adj" fmla="val 0"/>
            </a:avLst>
          </a:prstGeom>
          <a:solidFill>
            <a:schemeClr val="lt2">
              <a:alpha val="80000"/>
            </a:schemeClr>
          </a:solidFill>
          <a:ln/>
        </p:spPr>
      </p:sp>
      <p:sp>
        <p:nvSpPr>
          <p:cNvPr id="5" name="TextBox 5"/>
          <p:cNvSpPr txBox="1"/>
          <p:nvPr/>
        </p:nvSpPr>
        <p:spPr>
          <a:xfrm>
            <a:off x="3923235" y="2035795"/>
            <a:ext cx="2644651" cy="649939"/>
          </a:xfrm>
          <a:prstGeom prst="rect">
            <a:avLst/>
          </a:prstGeom>
          <a:ln/>
        </p:spPr>
        <p:txBody>
          <a:bodyPr vert="horz" wrap="square" lIns="66008" tIns="33052" rIns="66008" bIns="33052" rtlCol="0" anchor="ctr" anchorCtr="0">
            <a:noAutofit/>
          </a:bodyPr>
          <a:lstStyle/>
          <a:p>
            <a:pPr algn="ctr">
              <a:lnSpc>
                <a:spcPct val="120000"/>
              </a:lnSpc>
            </a:pPr>
            <a:r>
              <a:rPr lang="en-US" sz="2400" b="1">
                <a:solidFill>
                  <a:schemeClr val="dk1">
                    <a:alpha val="100000"/>
                  </a:schemeClr>
                </a:solidFill>
                <a:latin typeface="Microsoft Yahei"/>
                <a:ea typeface="Microsoft Yahei"/>
                <a:cs typeface="Microsoft Yahei"/>
              </a:rPr>
              <a:t>预制票应对</a:t>
            </a:r>
          </a:p>
        </p:txBody>
      </p:sp>
      <p:sp>
        <p:nvSpPr>
          <p:cNvPr id="6" name="TextBox 6"/>
          <p:cNvSpPr txBox="1"/>
          <p:nvPr/>
        </p:nvSpPr>
        <p:spPr>
          <a:xfrm>
            <a:off x="3923235" y="2757859"/>
            <a:ext cx="2644651" cy="2924764"/>
          </a:xfrm>
          <a:prstGeom prst="rect">
            <a:avLst/>
          </a:prstGeom>
          <a:ln/>
        </p:spPr>
        <p:txBody>
          <a:bodyPr vert="horz" wrap="square" lIns="66008" tIns="33052" rIns="66008" bIns="33052" rtlCol="0" anchor="t" anchorCtr="0">
            <a:noAutofit/>
          </a:bodyPr>
          <a:lstStyle/>
          <a:p>
            <a:pPr algn="ctr">
              <a:lnSpc>
                <a:spcPct val="140000"/>
              </a:lnSpc>
            </a:pPr>
            <a:r>
              <a:rPr lang="en-US" sz="1575">
                <a:solidFill>
                  <a:schemeClr val="dk1">
                    <a:alpha val="100000"/>
                  </a:schemeClr>
                </a:solidFill>
                <a:latin typeface="Microsoft Yahei"/>
                <a:ea typeface="Microsoft Yahei"/>
                <a:cs typeface="Microsoft Yahei"/>
              </a:rPr>
              <a:t>值班站长上报中心站站长，逐级上报公司，根据客流情况下令发售预制票，确保车站运营不受影响，及时为乘客提供有效车票。</a:t>
            </a:r>
          </a:p>
        </p:txBody>
      </p:sp>
      <p:sp>
        <p:nvSpPr>
          <p:cNvPr id="7" name="AutoShape 7"/>
          <p:cNvSpPr/>
          <p:nvPr/>
        </p:nvSpPr>
        <p:spPr>
          <a:xfrm>
            <a:off x="556553" y="1764765"/>
            <a:ext cx="3031629" cy="4285329"/>
          </a:xfrm>
          <a:prstGeom prst="roundRect">
            <a:avLst>
              <a:gd name="adj" fmla="val 0"/>
            </a:avLst>
          </a:prstGeom>
          <a:solidFill>
            <a:schemeClr val="lt2">
              <a:alpha val="80000"/>
            </a:schemeClr>
          </a:solidFill>
          <a:ln/>
        </p:spPr>
      </p:sp>
      <p:sp>
        <p:nvSpPr>
          <p:cNvPr id="8" name="TextBox 8"/>
          <p:cNvSpPr txBox="1"/>
          <p:nvPr/>
        </p:nvSpPr>
        <p:spPr>
          <a:xfrm>
            <a:off x="750042" y="2035795"/>
            <a:ext cx="2644651" cy="649939"/>
          </a:xfrm>
          <a:prstGeom prst="rect">
            <a:avLst/>
          </a:prstGeom>
          <a:ln/>
        </p:spPr>
        <p:txBody>
          <a:bodyPr vert="horz" wrap="square" lIns="66008" tIns="33052" rIns="66008" bIns="33052" rtlCol="0" anchor="ctr" anchorCtr="0">
            <a:noAutofit/>
          </a:bodyPr>
          <a:lstStyle/>
          <a:p>
            <a:pPr algn="ctr">
              <a:lnSpc>
                <a:spcPct val="120000"/>
              </a:lnSpc>
            </a:pPr>
            <a:r>
              <a:rPr lang="en-US" sz="2400" b="1">
                <a:solidFill>
                  <a:schemeClr val="dk1">
                    <a:alpha val="100000"/>
                  </a:schemeClr>
                </a:solidFill>
                <a:latin typeface="Microsoft Yahei"/>
                <a:ea typeface="Microsoft Yahei"/>
                <a:cs typeface="Microsoft Yahei"/>
              </a:rPr>
              <a:t>上报与处置</a:t>
            </a:r>
          </a:p>
        </p:txBody>
      </p:sp>
      <p:sp>
        <p:nvSpPr>
          <p:cNvPr id="9" name="TextBox 9"/>
          <p:cNvSpPr txBox="1"/>
          <p:nvPr/>
        </p:nvSpPr>
        <p:spPr>
          <a:xfrm>
            <a:off x="750042" y="2752949"/>
            <a:ext cx="2644651" cy="2924764"/>
          </a:xfrm>
          <a:prstGeom prst="rect">
            <a:avLst/>
          </a:prstGeom>
          <a:ln/>
        </p:spPr>
        <p:txBody>
          <a:bodyPr vert="horz" wrap="square" lIns="66008" tIns="33052" rIns="66008" bIns="33052" rtlCol="0" anchor="t" anchorCtr="0">
            <a:noAutofit/>
          </a:bodyPr>
          <a:lstStyle/>
          <a:p>
            <a:pPr algn="ctr">
              <a:lnSpc>
                <a:spcPct val="140000"/>
              </a:lnSpc>
            </a:pPr>
            <a:r>
              <a:rPr lang="en-US" sz="1575">
                <a:solidFill>
                  <a:schemeClr val="dk1">
                    <a:alpha val="100000"/>
                  </a:schemeClr>
                </a:solidFill>
                <a:latin typeface="Microsoft Yahei"/>
                <a:ea typeface="Microsoft Yahei"/>
                <a:cs typeface="Microsoft Yahei"/>
              </a:rPr>
              <a:t>车站发生自动售票机和半自动售票机全部故障时，将无法出售单程票，乘客所持车票也不能在半自动售票机上进行分析、处理操作。</a:t>
            </a:r>
          </a:p>
        </p:txBody>
      </p:sp>
    </p:spTree>
  </p:cSld>
  <p:clrMapOvr>
    <a:masterClrMapping/>
  </p:clrMapOvr>
</p:sld>
</file>

<file path=ppt/theme/theme1.xml><?xml version="1.0" encoding="utf-8"?>
<a:theme xmlns:a="http://schemas.openxmlformats.org/drawingml/2006/main" name="Office Theme">
  <a:themeElements>
    <a:clrScheme name="Office">
      <a:dk1>
        <a:srgbClr val="222222"/>
      </a:dk1>
      <a:lt1>
        <a:srgbClr val="FFFFFF"/>
      </a:lt1>
      <a:dk2>
        <a:srgbClr val="222222"/>
      </a:dk2>
      <a:lt2>
        <a:srgbClr val="E7E7E7"/>
      </a:lt2>
      <a:accent1>
        <a:srgbClr val="208BD9"/>
      </a:accent1>
      <a:accent2>
        <a:srgbClr val="208BD9"/>
      </a:accent2>
      <a:accent3>
        <a:srgbClr val="1B96DB"/>
      </a:accent3>
      <a:accent4>
        <a:srgbClr val="1B96DB"/>
      </a:accent4>
      <a:accent5>
        <a:srgbClr val="0688D0"/>
      </a:accent5>
      <a:accent6>
        <a:srgbClr val="15B9FF"/>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369</Words>
  <Application>Microsoft Office PowerPoint</Application>
  <PresentationFormat>宽屏</PresentationFormat>
  <Paragraphs>82</Paragraphs>
  <Slides>17</Slides>
  <Notes>0</Notes>
  <HiddenSlides>0</HiddenSlides>
  <MMClips>0</MMClips>
  <ScaleCrop>false</ScaleCrop>
  <HeadingPairs>
    <vt:vector size="6" baseType="variant">
      <vt:variant>
        <vt:lpstr>已用的字体</vt:lpstr>
      </vt:variant>
      <vt:variant>
        <vt:i4>3</vt:i4>
      </vt:variant>
      <vt:variant>
        <vt:lpstr>主题</vt:lpstr>
      </vt:variant>
      <vt:variant>
        <vt:i4>1</vt:i4>
      </vt:variant>
      <vt:variant>
        <vt:lpstr>幻灯片标题</vt:lpstr>
      </vt:variant>
      <vt:variant>
        <vt:i4>17</vt:i4>
      </vt:variant>
    </vt:vector>
  </HeadingPairs>
  <TitlesOfParts>
    <vt:vector size="21" baseType="lpstr">
      <vt:lpstr>Microsoft Yahei</vt:lpstr>
      <vt:lpstr>Arial</vt:lpstr>
      <vt:lpstr>Calibri</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xing zhang</cp:lastModifiedBy>
  <cp:revision>2</cp:revision>
  <dcterms:created xsi:type="dcterms:W3CDTF">2006-08-16T00:00:00Z</dcterms:created>
  <dcterms:modified xsi:type="dcterms:W3CDTF">2024-10-19T02:14:48Z</dcterms:modified>
</cp:coreProperties>
</file>