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085975"/>
          </a:xfrm>
          <a:prstGeom prst="rect">
            <a:avLst/>
          </a:prstGeom>
          <a:ln/>
        </p:spPr>
        <p:txBody>
          <a:bodyPr vert="horz" wrap="square" lIns="114300" tIns="57150" rIns="114300" bIns="57150" rtlCol="0" anchor="ctr" anchorCtr="0">
            <a:normAutofit/>
          </a:bodyPr>
          <a:lstStyle/>
          <a:p>
            <a:pPr algn="ctr">
              <a:lnSpc>
                <a:spcPct val="114999"/>
              </a:lnSpc>
            </a:pPr>
            <a:r>
              <a:rPr lang="en-US" sz="5400" b="1" dirty="0" err="1">
                <a:solidFill>
                  <a:srgbClr val="208BD9">
                    <a:alpha val="100000"/>
                  </a:srgbClr>
                </a:solidFill>
                <a:latin typeface="Microsoft Yahei"/>
                <a:ea typeface="Microsoft Yahei"/>
                <a:cs typeface="Microsoft Yahei"/>
              </a:rPr>
              <a:t>票务盘点作业</a:t>
            </a:r>
            <a:endParaRPr lang="en-US" sz="5400" b="1" dirty="0">
              <a:solidFill>
                <a:srgbClr val="208BD9">
                  <a:alpha val="100000"/>
                </a:srgbClr>
              </a:solidFill>
              <a:latin typeface="Microsoft Yahei"/>
              <a:ea typeface="Microsoft Yahei"/>
              <a:cs typeface="Microsoft Yahe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640619" y="1239230"/>
            <a:ext cx="3783578" cy="5044771"/>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车票盘点</a:t>
            </a:r>
          </a:p>
        </p:txBody>
      </p:sp>
      <p:sp>
        <p:nvSpPr>
          <p:cNvPr id="4" name="AutoShape 4"/>
          <p:cNvSpPr/>
          <p:nvPr/>
        </p:nvSpPr>
        <p:spPr>
          <a:xfrm>
            <a:off x="4195024" y="4787018"/>
            <a:ext cx="701468" cy="550104"/>
          </a:xfrm>
          <a:prstGeom prst="rect">
            <a:avLst/>
          </a:prstGeom>
          <a:solidFill>
            <a:schemeClr val="accent1">
              <a:alpha val="100000"/>
            </a:schemeClr>
          </a:solidFill>
          <a:ln/>
        </p:spPr>
      </p:sp>
      <p:sp>
        <p:nvSpPr>
          <p:cNvPr id="5" name="AutoShape 5"/>
          <p:cNvSpPr/>
          <p:nvPr/>
        </p:nvSpPr>
        <p:spPr>
          <a:xfrm>
            <a:off x="4195024" y="3018088"/>
            <a:ext cx="701468" cy="550104"/>
          </a:xfrm>
          <a:prstGeom prst="rect">
            <a:avLst/>
          </a:prstGeom>
          <a:solidFill>
            <a:schemeClr val="accent1">
              <a:alpha val="100000"/>
            </a:schemeClr>
          </a:solidFill>
          <a:ln/>
        </p:spPr>
      </p:sp>
      <p:sp>
        <p:nvSpPr>
          <p:cNvPr id="6" name="AutoShape 6"/>
          <p:cNvSpPr/>
          <p:nvPr/>
        </p:nvSpPr>
        <p:spPr>
          <a:xfrm>
            <a:off x="4195024" y="1237957"/>
            <a:ext cx="701468" cy="550104"/>
          </a:xfrm>
          <a:prstGeom prst="rect">
            <a:avLst/>
          </a:prstGeom>
          <a:solidFill>
            <a:schemeClr val="accent1">
              <a:alpha val="100000"/>
            </a:schemeClr>
          </a:solidFill>
          <a:ln/>
        </p:spPr>
      </p:sp>
      <p:sp>
        <p:nvSpPr>
          <p:cNvPr id="7" name="TextBox 7"/>
          <p:cNvSpPr txBox="1"/>
          <p:nvPr/>
        </p:nvSpPr>
        <p:spPr>
          <a:xfrm>
            <a:off x="5259845"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差异处理与调查</a:t>
            </a:r>
          </a:p>
        </p:txBody>
      </p:sp>
      <p:sp>
        <p:nvSpPr>
          <p:cNvPr id="8" name="TextBox 8"/>
          <p:cNvSpPr txBox="1"/>
          <p:nvPr/>
        </p:nvSpPr>
        <p:spPr>
          <a:xfrm>
            <a:off x="5259845" y="3472246"/>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盘点时发现数量不符，客运值班员需通知站长核查，并调查原因反馈至分管站助和站长，确保车票数量准确无误，维护票务系统的数据一致性和准确性。</a:t>
            </a:r>
          </a:p>
        </p:txBody>
      </p:sp>
      <p:sp>
        <p:nvSpPr>
          <p:cNvPr id="9" name="TextBox 9"/>
          <p:cNvSpPr txBox="1"/>
          <p:nvPr/>
        </p:nvSpPr>
        <p:spPr>
          <a:xfrm>
            <a:off x="5272199"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车票清点与录入</a:t>
            </a:r>
          </a:p>
        </p:txBody>
      </p:sp>
      <p:sp>
        <p:nvSpPr>
          <p:cNvPr id="10" name="TextBox 10"/>
          <p:cNvSpPr txBox="1"/>
          <p:nvPr/>
        </p:nvSpPr>
        <p:spPr>
          <a:xfrm>
            <a:off x="5272199" y="5252378"/>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清点回收的单程票和废票后录入《车站售存日报》，再清点票务室内所有票卡数量并填入盘点栏，如数据不一致需二次清点并备注原因，确保《车站售存日报》数据准确。</a:t>
            </a:r>
          </a:p>
        </p:txBody>
      </p:sp>
      <p:sp>
        <p:nvSpPr>
          <p:cNvPr id="11" name="TextBox 11"/>
          <p:cNvSpPr txBox="1"/>
          <p:nvPr/>
        </p:nvSpPr>
        <p:spPr>
          <a:xfrm>
            <a:off x="5272221"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全面盘点车票数量</a:t>
            </a:r>
          </a:p>
        </p:txBody>
      </p:sp>
      <p:sp>
        <p:nvSpPr>
          <p:cNvPr id="12" name="TextBox 12"/>
          <p:cNvSpPr txBox="1"/>
          <p:nvPr/>
        </p:nvSpPr>
        <p:spPr>
          <a:xfrm>
            <a:off x="5272221" y="1692114"/>
            <a:ext cx="6124575" cy="1247775"/>
          </a:xfrm>
          <a:prstGeom prst="rect">
            <a:avLst/>
          </a:prstGeom>
          <a:ln/>
        </p:spPr>
        <p:txBody>
          <a:bodyPr vert="horz" wrap="square" lIns="123825" tIns="123825" rIns="57150" bIns="123825" rtlCol="0" anchor="t" anchorCtr="0">
            <a:normAutofit/>
          </a:bodyPr>
          <a:lstStyle/>
          <a:p>
            <a:pPr>
              <a:lnSpc>
                <a:spcPct val="140000"/>
              </a:lnSpc>
            </a:pPr>
            <a:r>
              <a:rPr lang="en-US" sz="1500">
                <a:solidFill>
                  <a:schemeClr val="dk1">
                    <a:alpha val="100000"/>
                  </a:schemeClr>
                </a:solidFill>
                <a:latin typeface="Microsoft Yahei"/>
                <a:ea typeface="Microsoft Yahei"/>
                <a:cs typeface="Microsoft Yahei"/>
              </a:rPr>
              <a:t>每月最后一天运营结束后，车站须全面盘点所有车票，包括终端设备、票务室、回收箱及拾到的车票，按票种、票价分开放，已加封的车票无需拆封，共同清点加封数量。</a:t>
            </a:r>
          </a:p>
        </p:txBody>
      </p:sp>
      <p:sp>
        <p:nvSpPr>
          <p:cNvPr id="13" name="AutoShape 13"/>
          <p:cNvSpPr/>
          <p:nvPr/>
        </p:nvSpPr>
        <p:spPr>
          <a:xfrm>
            <a:off x="4629608" y="4787018"/>
            <a:ext cx="550104" cy="550104"/>
          </a:xfrm>
          <a:prstGeom prst="ellipse">
            <a:avLst/>
          </a:prstGeom>
          <a:solidFill>
            <a:schemeClr val="accent1">
              <a:alpha val="100000"/>
            </a:schemeClr>
          </a:solidFill>
          <a:ln/>
        </p:spPr>
      </p:sp>
      <p:sp>
        <p:nvSpPr>
          <p:cNvPr id="14" name="AutoShape 14"/>
          <p:cNvSpPr/>
          <p:nvPr/>
        </p:nvSpPr>
        <p:spPr>
          <a:xfrm>
            <a:off x="3911804" y="4787018"/>
            <a:ext cx="550104" cy="550104"/>
          </a:xfrm>
          <a:prstGeom prst="ellipse">
            <a:avLst/>
          </a:prstGeom>
          <a:solidFill>
            <a:schemeClr val="accent1">
              <a:alpha val="100000"/>
            </a:schemeClr>
          </a:solidFill>
          <a:ln/>
        </p:spPr>
      </p:sp>
      <p:sp>
        <p:nvSpPr>
          <p:cNvPr id="15" name="AutoShape 15"/>
          <p:cNvSpPr/>
          <p:nvPr/>
        </p:nvSpPr>
        <p:spPr>
          <a:xfrm>
            <a:off x="4629608" y="3018088"/>
            <a:ext cx="550104" cy="550104"/>
          </a:xfrm>
          <a:prstGeom prst="ellipse">
            <a:avLst/>
          </a:prstGeom>
          <a:solidFill>
            <a:schemeClr val="accent1">
              <a:alpha val="100000"/>
            </a:schemeClr>
          </a:solidFill>
          <a:ln/>
        </p:spPr>
      </p:sp>
      <p:sp>
        <p:nvSpPr>
          <p:cNvPr id="16" name="AutoShape 16"/>
          <p:cNvSpPr/>
          <p:nvPr/>
        </p:nvSpPr>
        <p:spPr>
          <a:xfrm>
            <a:off x="3911804" y="3018088"/>
            <a:ext cx="550104" cy="550104"/>
          </a:xfrm>
          <a:prstGeom prst="ellipse">
            <a:avLst/>
          </a:prstGeom>
          <a:solidFill>
            <a:schemeClr val="accent1">
              <a:alpha val="100000"/>
            </a:schemeClr>
          </a:solidFill>
          <a:ln/>
        </p:spPr>
      </p:sp>
      <p:sp>
        <p:nvSpPr>
          <p:cNvPr id="17" name="AutoShape 17"/>
          <p:cNvSpPr/>
          <p:nvPr/>
        </p:nvSpPr>
        <p:spPr>
          <a:xfrm>
            <a:off x="4629608" y="1237957"/>
            <a:ext cx="550104" cy="550104"/>
          </a:xfrm>
          <a:prstGeom prst="ellipse">
            <a:avLst/>
          </a:prstGeom>
          <a:solidFill>
            <a:schemeClr val="accent1">
              <a:alpha val="100000"/>
            </a:schemeClr>
          </a:solidFill>
          <a:ln/>
        </p:spPr>
      </p:sp>
      <p:sp>
        <p:nvSpPr>
          <p:cNvPr id="18" name="AutoShape 18"/>
          <p:cNvSpPr/>
          <p:nvPr/>
        </p:nvSpPr>
        <p:spPr>
          <a:xfrm>
            <a:off x="3911804" y="1237957"/>
            <a:ext cx="550104" cy="550104"/>
          </a:xfrm>
          <a:prstGeom prst="ellipse">
            <a:avLst/>
          </a:prstGeom>
          <a:solidFill>
            <a:schemeClr val="accent1">
              <a:alpha val="100000"/>
            </a:schemeClr>
          </a:solidFill>
          <a:ln/>
        </p:spPr>
      </p:sp>
      <p:sp>
        <p:nvSpPr>
          <p:cNvPr id="19" name="TextBox 19"/>
          <p:cNvSpPr txBox="1"/>
          <p:nvPr/>
        </p:nvSpPr>
        <p:spPr>
          <a:xfrm>
            <a:off x="4162763"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4162763"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4162763"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月末盘点与录入</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月末盘点时，车票回收箱车票需单独处理，清点数量后录入售存日报并加封，同时将数据录入增加栏内，确保系统本日结存数据与盘点数据一致，双人确认数据后录入工号确认。</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车票盘点</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废票处理与加封</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清理出的TVM、ITVM、AGM废票需统一加封，不得再用，废票、车票回收箱车票、纸票副劵需单独加封，并注明类型、张数、日期、车站及加封人，确保票务安全有序。</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车票上交与规定</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加封的车票次日白班需录入上交单，车票随报表上交票务部，遇周末和节假日，先和1号报表统一放置，工作日上交票务部，确保车票及时上交并妥善处理。</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2466092"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2833246"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发票盘点是根据应有数与实点数进行盘点，盘点的实点数需与应有的数量一致，发票使用盘点是根据本月的期初结存进行本月所有增配、使用的发票数量进行盘点。</a:t>
            </a:r>
          </a:p>
        </p:txBody>
      </p:sp>
      <p:sp>
        <p:nvSpPr>
          <p:cNvPr id="5" name="TextBox 5"/>
          <p:cNvSpPr txBox="1"/>
          <p:nvPr/>
        </p:nvSpPr>
        <p:spPr>
          <a:xfrm>
            <a:off x="2833246"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发票盘点与核对</a:t>
            </a:r>
          </a:p>
        </p:txBody>
      </p:sp>
      <p:sp>
        <p:nvSpPr>
          <p:cNvPr id="6" name="TextBox 6"/>
          <p:cNvSpPr txBox="1"/>
          <p:nvPr/>
        </p:nvSpPr>
        <p:spPr>
          <a:xfrm>
            <a:off x="2833246"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在盘点过程中，必须仔细核对纸质台账，确保台账上的数量与实际盘点的数量完全一致，这一步骤是确保盘点结果准确性的关键环节，也是保证财务管理工作顺利进行的基础。</a:t>
            </a:r>
          </a:p>
        </p:txBody>
      </p:sp>
      <p:sp>
        <p:nvSpPr>
          <p:cNvPr id="7" name="TextBox 7"/>
          <p:cNvSpPr txBox="1"/>
          <p:nvPr/>
        </p:nvSpPr>
        <p:spPr>
          <a:xfrm>
            <a:off x="2833246"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台账核对与正确性</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发票盘点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998" r="998"/>
          <a:stretch>
            <a:fillRect/>
          </a:stretch>
        </p:blipFill>
        <p:spPr>
          <a:xfrm>
            <a:off x="7007707" y="1744635"/>
            <a:ext cx="4750584" cy="4285329"/>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需上交车票及表格</a:t>
            </a: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a:ln/>
        </p:spPr>
      </p:sp>
      <p:sp>
        <p:nvSpPr>
          <p:cNvPr id="5" name="TextBox 5"/>
          <p:cNvSpPr txBox="1"/>
          <p:nvPr/>
        </p:nvSpPr>
        <p:spPr>
          <a:xfrm>
            <a:off x="3923235"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表格汇总与发送</a:t>
            </a:r>
          </a:p>
        </p:txBody>
      </p:sp>
      <p:sp>
        <p:nvSpPr>
          <p:cNvPr id="6" name="TextBox 6"/>
          <p:cNvSpPr txBox="1"/>
          <p:nvPr/>
        </p:nvSpPr>
        <p:spPr>
          <a:xfrm>
            <a:off x="3923235" y="275785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需完成的表格，《车站备用金使用情况登记表》、《车站发票使用情况登记表》、《车站发票盘点表》、《车站票务备品备件盘点表》，完成后统一发中心站站助汇总。</a:t>
            </a: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a:ln/>
        </p:spPr>
      </p:sp>
      <p:sp>
        <p:nvSpPr>
          <p:cNvPr id="8" name="TextBox 8"/>
          <p:cNvSpPr txBox="1"/>
          <p:nvPr/>
        </p:nvSpPr>
        <p:spPr>
          <a:xfrm>
            <a:off x="750042"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车票及副券上交</a:t>
            </a:r>
          </a:p>
        </p:txBody>
      </p:sp>
      <p:sp>
        <p:nvSpPr>
          <p:cNvPr id="9" name="TextBox 9"/>
          <p:cNvSpPr txBox="1"/>
          <p:nvPr/>
        </p:nvSpPr>
        <p:spPr>
          <a:xfrm>
            <a:off x="750042" y="275294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需上交的车票，统一随1号的报表上交票卡组，其中包括：车票回收箱车票、废票、纸票副券（本月回收的所有纸票副券，用信封将不同面值的副券单独加封，月底最后一天上交票卡组）。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pic>
        <p:nvPicPr>
          <p:cNvPr id="4" name="Picture 4"/>
          <p:cNvPicPr>
            <a:picLocks noChangeAspect="1"/>
          </p:cNvPicPr>
          <p:nvPr/>
        </p:nvPicPr>
        <p:blipFill>
          <a:blip r:embed="rId4"/>
          <a:srcRect t="12450" b="12450"/>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盘点注意事项</a:t>
            </a:r>
          </a:p>
        </p:txBody>
      </p:sp>
      <p:sp>
        <p:nvSpPr>
          <p:cNvPr id="7" name="TextBox 7"/>
          <p:cNvSpPr txBox="1"/>
          <p:nvPr/>
        </p:nvSpPr>
        <p:spPr>
          <a:xfrm>
            <a:off x="729057"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检查票务现金</a:t>
            </a:r>
          </a:p>
        </p:txBody>
      </p:sp>
      <p:sp>
        <p:nvSpPr>
          <p:cNvPr id="8" name="TextBox 8"/>
          <p:cNvSpPr txBox="1"/>
          <p:nvPr/>
        </p:nvSpPr>
        <p:spPr>
          <a:xfrm>
            <a:off x="811743"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月末盘点后，客值与值站需共查票务室、客服中心内所有文件柜、抽屉、保险柜下方、角落有无遗留车票及现金。</a:t>
            </a:r>
          </a:p>
        </p:txBody>
      </p:sp>
      <p:pic>
        <p:nvPicPr>
          <p:cNvPr id="9" name="Picture 9"/>
          <p:cNvPicPr>
            <a:picLocks noChangeAspect="1"/>
          </p:cNvPicPr>
          <p:nvPr/>
        </p:nvPicPr>
        <p:blipFill>
          <a:blip r:embed="rId5"/>
          <a:srcRect t="8789" b="8789"/>
          <a:stretch>
            <a:fillRect/>
          </a:stretch>
        </p:blipFill>
        <p:spPr>
          <a:xfrm>
            <a:off x="4405937" y="1779196"/>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11" name="TextBox 11"/>
          <p:cNvSpPr txBox="1"/>
          <p:nvPr/>
        </p:nvSpPr>
        <p:spPr>
          <a:xfrm>
            <a:off x="4511682"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备品备件盘点</a:t>
            </a:r>
          </a:p>
        </p:txBody>
      </p:sp>
      <p:sp>
        <p:nvSpPr>
          <p:cNvPr id="12" name="TextBox 12"/>
          <p:cNvSpPr txBox="1"/>
          <p:nvPr/>
        </p:nvSpPr>
        <p:spPr>
          <a:xfrm>
            <a:off x="8294976"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纸票副卷盘点</a:t>
            </a:r>
          </a:p>
        </p:txBody>
      </p:sp>
      <p:sp>
        <p:nvSpPr>
          <p:cNvPr id="13" name="TextBox 13"/>
          <p:cNvSpPr txBox="1"/>
          <p:nvPr/>
        </p:nvSpPr>
        <p:spPr>
          <a:xfrm>
            <a:off x="4594368"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备品备件及易耗品需分别记录，本月增减或借用需在批注处备注，盘点时需核对纸质台账，确保数量准确。</a:t>
            </a:r>
          </a:p>
        </p:txBody>
      </p:sp>
      <p:sp>
        <p:nvSpPr>
          <p:cNvPr id="14" name="TextBox 14"/>
          <p:cNvSpPr txBox="1"/>
          <p:nvPr/>
        </p:nvSpPr>
        <p:spPr>
          <a:xfrm>
            <a:off x="8377661"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盘点纸票副卷时，需将每种面额的副卷分开加封，并上交票卡组，以确保票卷安全和准确，便于后续管理。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录入车票数据</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月末夜班盘点时，需录入车票回收箱车票数据，否则1号录入车票上交单时无法生成，影响车站票务管理。</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录入售存日报</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售存日报需录入盘点栏，否则系统默认盘点数为0，影响第二天补币补票和售票员配票，导致系统显示无库存。</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计算差异原因</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录入售存日报后，需用公式计算实际盘点数，存在差异需查明原因并备注，以确保数据准确无误。</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盘点注意事项</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Freeform 2"/>
          <p:cNvSpPr/>
          <p:nvPr/>
        </p:nvSpPr>
        <p:spPr>
          <a:xfrm>
            <a:off x="970539" y="3470427"/>
            <a:ext cx="2379917" cy="742950"/>
          </a:xfrm>
          <a:custGeom>
            <a:avLst/>
            <a:gdLst/>
            <a:ahLst/>
            <a:cxnLst/>
            <a:rect l="l" t="t" r="r" b="b"/>
            <a:pathLst>
              <a:path w="120000" h="120000">
                <a:moveTo>
                  <a:pt x="21366" y="0"/>
                </a:moveTo>
                <a:lnTo>
                  <a:pt x="14583" y="27688"/>
                </a:lnTo>
                <a:lnTo>
                  <a:pt x="1694" y="27688"/>
                </a:lnTo>
                <a:cubicBezTo>
                  <a:pt x="755" y="27688"/>
                  <a:pt x="0" y="29755"/>
                  <a:pt x="0" y="32305"/>
                </a:cubicBezTo>
                <a:lnTo>
                  <a:pt x="0" y="115383"/>
                </a:lnTo>
                <a:cubicBezTo>
                  <a:pt x="0" y="117933"/>
                  <a:pt x="755" y="119994"/>
                  <a:pt x="1694" y="119994"/>
                </a:cubicBezTo>
                <a:lnTo>
                  <a:pt x="118300" y="119994"/>
                </a:lnTo>
                <a:cubicBezTo>
                  <a:pt x="119238" y="119994"/>
                  <a:pt x="119994" y="117933"/>
                  <a:pt x="119994" y="115383"/>
                </a:cubicBezTo>
                <a:lnTo>
                  <a:pt x="119994" y="32305"/>
                </a:lnTo>
                <a:cubicBezTo>
                  <a:pt x="120000" y="29755"/>
                  <a:pt x="119238" y="27688"/>
                  <a:pt x="118300" y="27688"/>
                </a:cubicBezTo>
                <a:lnTo>
                  <a:pt x="28155" y="27688"/>
                </a:lnTo>
                <a:lnTo>
                  <a:pt x="21366" y="0"/>
                </a:lnTo>
                <a:close/>
              </a:path>
            </a:pathLst>
          </a:custGeom>
          <a:solidFill>
            <a:schemeClr val="accent1">
              <a:alpha val="100000"/>
            </a:schemeClr>
          </a:solidFill>
          <a:ln/>
        </p:spPr>
        <p:txBody>
          <a:bodyPr vert="horz" wrap="square" rtlCol="0" anchor="ctr" anchorCtr="0">
            <a:noAutofit/>
          </a:bodyPr>
          <a:lstStyle/>
          <a:p>
            <a:pPr algn="ctr">
              <a:lnSpc>
                <a:spcPct val="100000"/>
              </a:lnSpc>
              <a:spcBef>
                <a:spcPts val="375"/>
              </a:spcBef>
              <a:defRPr/>
            </a:pPr>
            <a:endParaRPr lang="en-US" sz="1100"/>
          </a:p>
        </p:txBody>
      </p:sp>
      <p:sp>
        <p:nvSpPr>
          <p:cNvPr id="3" name="TextBox 3"/>
          <p:cNvSpPr txBox="1"/>
          <p:nvPr/>
        </p:nvSpPr>
        <p:spPr>
          <a:xfrm>
            <a:off x="1079675" y="3725628"/>
            <a:ext cx="2142593" cy="400454"/>
          </a:xfrm>
          <a:prstGeom prst="rect">
            <a:avLst/>
          </a:prstGeom>
          <a:ln/>
        </p:spPr>
        <p:txBody>
          <a:bodyPr vert="horz" wrap="square" lIns="0" tIns="33052" rIns="66008" bIns="33052" rtlCol="0" anchor="ctr" anchorCtr="0">
            <a:noAutofit/>
          </a:bodyPr>
          <a:lstStyle/>
          <a:p>
            <a:pPr algn="l">
              <a:lnSpc>
                <a:spcPct val="150000"/>
              </a:lnSpc>
            </a:pPr>
            <a:r>
              <a:rPr lang="en-US" sz="2000">
                <a:solidFill>
                  <a:srgbClr val="FFFFFF">
                    <a:alpha val="100000"/>
                  </a:srgbClr>
                </a:solidFill>
                <a:latin typeface="Microsoft Yahei"/>
                <a:ea typeface="Microsoft Yahei"/>
                <a:cs typeface="Microsoft Yahei"/>
              </a:rPr>
              <a:t>修改售存日报</a:t>
            </a:r>
          </a:p>
        </p:txBody>
      </p:sp>
      <p:sp>
        <p:nvSpPr>
          <p:cNvPr id="4" name="TextBox 4"/>
          <p:cNvSpPr txBox="1"/>
          <p:nvPr/>
        </p:nvSpPr>
        <p:spPr>
          <a:xfrm>
            <a:off x="970539" y="1898457"/>
            <a:ext cx="2931336" cy="1420778"/>
          </a:xfrm>
          <a:prstGeom prst="rect">
            <a:avLst/>
          </a:prstGeom>
          <a:ln/>
        </p:spPr>
        <p:txBody>
          <a:bodyPr vert="horz" wrap="square" lIns="0" tIns="33052" rIns="66008" bIns="33052" rtlCol="0" anchor="b" anchorCtr="0">
            <a:noAutofit/>
          </a:bodyPr>
          <a:lstStyle/>
          <a:p>
            <a:pPr algn="l">
              <a:lnSpc>
                <a:spcPct val="140000"/>
              </a:lnSpc>
            </a:pPr>
            <a:r>
              <a:rPr lang="en-US" sz="1500">
                <a:solidFill>
                  <a:schemeClr val="dk1">
                    <a:alpha val="100000"/>
                  </a:schemeClr>
                </a:solidFill>
                <a:latin typeface="Microsoft Yahei"/>
                <a:ea typeface="Microsoft Yahei"/>
                <a:cs typeface="Microsoft Yahei"/>
              </a:rPr>
              <a:t>盘点后若需修改车站售存日报，需在第二天未录入报表前进行，以免交接班数据出错，确保数据与实际相符。</a:t>
            </a:r>
          </a:p>
        </p:txBody>
      </p:sp>
      <p:sp>
        <p:nvSpPr>
          <p:cNvPr id="5" name="TextBox 5"/>
          <p:cNvSpPr txBox="1"/>
          <p:nvPr/>
        </p:nvSpPr>
        <p:spPr>
          <a:xfrm>
            <a:off x="6040982" y="1898457"/>
            <a:ext cx="2931336" cy="1420778"/>
          </a:xfrm>
          <a:prstGeom prst="rect">
            <a:avLst/>
          </a:prstGeom>
          <a:ln/>
        </p:spPr>
        <p:txBody>
          <a:bodyPr vert="horz" wrap="square" lIns="0" tIns="33052" rIns="66008" bIns="33052" rtlCol="0" anchor="b" anchorCtr="0">
            <a:noAutofit/>
          </a:bodyPr>
          <a:lstStyle/>
          <a:p>
            <a:pPr algn="l">
              <a:lnSpc>
                <a:spcPct val="140000"/>
              </a:lnSpc>
            </a:pPr>
            <a:r>
              <a:rPr lang="en-US" sz="1500">
                <a:solidFill>
                  <a:schemeClr val="dk1">
                    <a:alpha val="100000"/>
                  </a:schemeClr>
                </a:solidFill>
                <a:latin typeface="Microsoft Yahei"/>
                <a:ea typeface="Microsoft Yahei"/>
                <a:cs typeface="Microsoft Yahei"/>
              </a:rPr>
              <a:t>月底盘点车票时，以车站实点数为准录入，严禁照抄本日结存数，确保数据真实可靠，反映车站实际库存情况。</a:t>
            </a:r>
          </a:p>
        </p:txBody>
      </p:sp>
      <p:sp>
        <p:nvSpPr>
          <p:cNvPr id="6" name="TextBox 6"/>
          <p:cNvSpPr txBox="1"/>
          <p:nvPr/>
        </p:nvSpPr>
        <p:spPr>
          <a:xfrm>
            <a:off x="3494241" y="4509295"/>
            <a:ext cx="2931336" cy="1420778"/>
          </a:xfrm>
          <a:prstGeom prst="rect">
            <a:avLst/>
          </a:prstGeom>
          <a:ln/>
        </p:spPr>
        <p:txBody>
          <a:bodyPr vert="horz" wrap="square" lIns="0"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废票和车票回收箱车票需每月最后一天录入，夜班统一加封，次月1日白班填写上交单随报表上交，漏交将定为差错。</a:t>
            </a:r>
          </a:p>
        </p:txBody>
      </p:sp>
      <p:sp>
        <p:nvSpPr>
          <p:cNvPr id="7" name="TextBox 7"/>
          <p:cNvSpPr txBox="1"/>
          <p:nvPr/>
        </p:nvSpPr>
        <p:spPr>
          <a:xfrm>
            <a:off x="8564684" y="4509295"/>
            <a:ext cx="2931336" cy="1420778"/>
          </a:xfrm>
          <a:prstGeom prst="rect">
            <a:avLst/>
          </a:prstGeom>
          <a:ln/>
        </p:spPr>
        <p:txBody>
          <a:bodyPr vert="horz" wrap="square" lIns="0"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票务备品盘点涵盖整个车站的票务备品，包括票务室、客服中心、备品库、TVM、闸机等各个区域的备品。</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盘点注意事项</a:t>
            </a:r>
          </a:p>
        </p:txBody>
      </p:sp>
      <p:sp>
        <p:nvSpPr>
          <p:cNvPr id="9" name="Freeform 9"/>
          <p:cNvSpPr/>
          <p:nvPr/>
        </p:nvSpPr>
        <p:spPr>
          <a:xfrm>
            <a:off x="3518762" y="3644014"/>
            <a:ext cx="2380679" cy="742950"/>
          </a:xfrm>
          <a:custGeom>
            <a:avLst/>
            <a:gdLst/>
            <a:ahLst/>
            <a:cxnLst/>
            <a:rect l="l" t="t" r="r" b="b"/>
            <a:pathLst>
              <a:path w="120000" h="120000">
                <a:moveTo>
                  <a:pt x="1694" y="0"/>
                </a:moveTo>
                <a:cubicBezTo>
                  <a:pt x="755" y="0"/>
                  <a:pt x="0" y="2061"/>
                  <a:pt x="0" y="4611"/>
                </a:cubicBezTo>
                <a:lnTo>
                  <a:pt x="0" y="87688"/>
                </a:lnTo>
                <a:cubicBezTo>
                  <a:pt x="0" y="90238"/>
                  <a:pt x="755" y="92305"/>
                  <a:pt x="1694" y="92305"/>
                </a:cubicBezTo>
                <a:lnTo>
                  <a:pt x="14594" y="92305"/>
                </a:lnTo>
                <a:lnTo>
                  <a:pt x="21383" y="119994"/>
                </a:lnTo>
                <a:lnTo>
                  <a:pt x="28177" y="92305"/>
                </a:lnTo>
                <a:lnTo>
                  <a:pt x="118300" y="92305"/>
                </a:lnTo>
                <a:cubicBezTo>
                  <a:pt x="119238" y="92305"/>
                  <a:pt x="119994" y="90238"/>
                  <a:pt x="119994" y="87688"/>
                </a:cubicBezTo>
                <a:lnTo>
                  <a:pt x="119994" y="4611"/>
                </a:lnTo>
                <a:cubicBezTo>
                  <a:pt x="120000" y="2061"/>
                  <a:pt x="119238" y="0"/>
                  <a:pt x="118300" y="0"/>
                </a:cubicBezTo>
                <a:lnTo>
                  <a:pt x="1694" y="0"/>
                </a:lnTo>
                <a:close/>
              </a:path>
            </a:pathLst>
          </a:custGeom>
          <a:solidFill>
            <a:schemeClr val="accent1">
              <a:alpha val="100000"/>
            </a:schemeClr>
          </a:solidFill>
          <a:ln/>
        </p:spPr>
      </p:sp>
      <p:sp>
        <p:nvSpPr>
          <p:cNvPr id="10" name="Freeform 10"/>
          <p:cNvSpPr/>
          <p:nvPr/>
        </p:nvSpPr>
        <p:spPr>
          <a:xfrm>
            <a:off x="6040982" y="3470427"/>
            <a:ext cx="2379917" cy="742950"/>
          </a:xfrm>
          <a:custGeom>
            <a:avLst/>
            <a:gdLst/>
            <a:ahLst/>
            <a:cxnLst/>
            <a:rect l="l" t="t" r="r" b="b"/>
            <a:pathLst>
              <a:path w="120000" h="120000">
                <a:moveTo>
                  <a:pt x="21366" y="0"/>
                </a:moveTo>
                <a:lnTo>
                  <a:pt x="14583" y="27688"/>
                </a:lnTo>
                <a:lnTo>
                  <a:pt x="1694" y="27688"/>
                </a:lnTo>
                <a:cubicBezTo>
                  <a:pt x="755" y="27688"/>
                  <a:pt x="0" y="29755"/>
                  <a:pt x="0" y="32305"/>
                </a:cubicBezTo>
                <a:lnTo>
                  <a:pt x="0" y="115383"/>
                </a:lnTo>
                <a:cubicBezTo>
                  <a:pt x="0" y="117933"/>
                  <a:pt x="755" y="119994"/>
                  <a:pt x="1694" y="119994"/>
                </a:cubicBezTo>
                <a:lnTo>
                  <a:pt x="118300" y="119994"/>
                </a:lnTo>
                <a:cubicBezTo>
                  <a:pt x="119238" y="119994"/>
                  <a:pt x="119994" y="117933"/>
                  <a:pt x="119994" y="115383"/>
                </a:cubicBezTo>
                <a:lnTo>
                  <a:pt x="119994" y="32305"/>
                </a:lnTo>
                <a:cubicBezTo>
                  <a:pt x="120000" y="29755"/>
                  <a:pt x="119238" y="27688"/>
                  <a:pt x="118300" y="27688"/>
                </a:cubicBezTo>
                <a:lnTo>
                  <a:pt x="28155" y="27688"/>
                </a:lnTo>
                <a:lnTo>
                  <a:pt x="21366" y="0"/>
                </a:lnTo>
                <a:close/>
              </a:path>
            </a:pathLst>
          </a:custGeom>
          <a:solidFill>
            <a:schemeClr val="accent1">
              <a:alpha val="100000"/>
            </a:schemeClr>
          </a:solidFill>
          <a:ln/>
        </p:spPr>
      </p:sp>
      <p:sp>
        <p:nvSpPr>
          <p:cNvPr id="11" name="Freeform 11"/>
          <p:cNvSpPr/>
          <p:nvPr/>
        </p:nvSpPr>
        <p:spPr>
          <a:xfrm>
            <a:off x="8589205" y="3634489"/>
            <a:ext cx="2380679" cy="742950"/>
          </a:xfrm>
          <a:custGeom>
            <a:avLst/>
            <a:gdLst/>
            <a:ahLst/>
            <a:cxnLst/>
            <a:rect l="l" t="t" r="r" b="b"/>
            <a:pathLst>
              <a:path w="120000" h="120000">
                <a:moveTo>
                  <a:pt x="1694" y="0"/>
                </a:moveTo>
                <a:cubicBezTo>
                  <a:pt x="755" y="0"/>
                  <a:pt x="0" y="2061"/>
                  <a:pt x="0" y="4611"/>
                </a:cubicBezTo>
                <a:lnTo>
                  <a:pt x="0" y="87688"/>
                </a:lnTo>
                <a:cubicBezTo>
                  <a:pt x="0" y="90238"/>
                  <a:pt x="755" y="92305"/>
                  <a:pt x="1694" y="92305"/>
                </a:cubicBezTo>
                <a:lnTo>
                  <a:pt x="14594" y="92305"/>
                </a:lnTo>
                <a:lnTo>
                  <a:pt x="21383" y="119994"/>
                </a:lnTo>
                <a:lnTo>
                  <a:pt x="28177" y="92305"/>
                </a:lnTo>
                <a:lnTo>
                  <a:pt x="118300" y="92305"/>
                </a:lnTo>
                <a:cubicBezTo>
                  <a:pt x="119238" y="92305"/>
                  <a:pt x="119994" y="90238"/>
                  <a:pt x="119994" y="87688"/>
                </a:cubicBezTo>
                <a:lnTo>
                  <a:pt x="119994" y="4611"/>
                </a:lnTo>
                <a:cubicBezTo>
                  <a:pt x="120000" y="2061"/>
                  <a:pt x="119238" y="0"/>
                  <a:pt x="118300" y="0"/>
                </a:cubicBezTo>
                <a:lnTo>
                  <a:pt x="1694" y="0"/>
                </a:lnTo>
                <a:close/>
              </a:path>
            </a:pathLst>
          </a:custGeom>
          <a:solidFill>
            <a:schemeClr val="accent1">
              <a:alpha val="100000"/>
            </a:schemeClr>
          </a:solidFill>
          <a:ln/>
        </p:spPr>
      </p:sp>
      <p:sp>
        <p:nvSpPr>
          <p:cNvPr id="12" name="TextBox 12"/>
          <p:cNvSpPr txBox="1"/>
          <p:nvPr/>
        </p:nvSpPr>
        <p:spPr>
          <a:xfrm>
            <a:off x="3618755" y="3725628"/>
            <a:ext cx="2142593" cy="400454"/>
          </a:xfrm>
          <a:prstGeom prst="rect">
            <a:avLst/>
          </a:prstGeom>
          <a:ln/>
        </p:spPr>
        <p:txBody>
          <a:bodyPr vert="horz" wrap="square" lIns="0" tIns="33052" rIns="66008" bIns="33052" rtlCol="0" anchor="ctr" anchorCtr="0">
            <a:noAutofit/>
          </a:bodyPr>
          <a:lstStyle/>
          <a:p>
            <a:pPr algn="l">
              <a:lnSpc>
                <a:spcPct val="150000"/>
              </a:lnSpc>
            </a:pPr>
            <a:r>
              <a:rPr lang="en-US" sz="2000">
                <a:solidFill>
                  <a:srgbClr val="FFFFFF">
                    <a:alpha val="100000"/>
                  </a:srgbClr>
                </a:solidFill>
                <a:latin typeface="Microsoft Yahei"/>
                <a:ea typeface="Microsoft Yahei"/>
                <a:cs typeface="Microsoft Yahei"/>
              </a:rPr>
              <a:t>废票交接流程</a:t>
            </a:r>
          </a:p>
        </p:txBody>
      </p:sp>
      <p:sp>
        <p:nvSpPr>
          <p:cNvPr id="13" name="TextBox 13"/>
          <p:cNvSpPr txBox="1"/>
          <p:nvPr/>
        </p:nvSpPr>
        <p:spPr>
          <a:xfrm>
            <a:off x="6159644" y="3725628"/>
            <a:ext cx="2142593" cy="400454"/>
          </a:xfrm>
          <a:prstGeom prst="rect">
            <a:avLst/>
          </a:prstGeom>
          <a:ln/>
        </p:spPr>
        <p:txBody>
          <a:bodyPr vert="horz" wrap="square" lIns="0" tIns="33052" rIns="66008" bIns="33052" rtlCol="0" anchor="ctr" anchorCtr="0">
            <a:noAutofit/>
          </a:bodyPr>
          <a:lstStyle/>
          <a:p>
            <a:pPr algn="l">
              <a:lnSpc>
                <a:spcPct val="150000"/>
              </a:lnSpc>
            </a:pPr>
            <a:r>
              <a:rPr lang="en-US" sz="2000">
                <a:solidFill>
                  <a:srgbClr val="FFFFFF">
                    <a:alpha val="100000"/>
                  </a:srgbClr>
                </a:solidFill>
                <a:latin typeface="Microsoft Yahei"/>
                <a:ea typeface="Microsoft Yahei"/>
                <a:cs typeface="Microsoft Yahei"/>
              </a:rPr>
              <a:t>盘点车票数量</a:t>
            </a:r>
          </a:p>
        </p:txBody>
      </p:sp>
      <p:sp>
        <p:nvSpPr>
          <p:cNvPr id="14" name="TextBox 14"/>
          <p:cNvSpPr txBox="1"/>
          <p:nvPr/>
        </p:nvSpPr>
        <p:spPr>
          <a:xfrm>
            <a:off x="8708248" y="3725628"/>
            <a:ext cx="2142593" cy="400454"/>
          </a:xfrm>
          <a:prstGeom prst="rect">
            <a:avLst/>
          </a:prstGeom>
          <a:ln/>
        </p:spPr>
        <p:txBody>
          <a:bodyPr vert="horz" wrap="square" lIns="0" tIns="33052" rIns="66008" bIns="33052" rtlCol="0" anchor="ctr" anchorCtr="0">
            <a:noAutofit/>
          </a:bodyPr>
          <a:lstStyle/>
          <a:p>
            <a:pPr algn="l">
              <a:lnSpc>
                <a:spcPct val="150000"/>
              </a:lnSpc>
            </a:pPr>
            <a:r>
              <a:rPr lang="en-US" sz="2000">
                <a:solidFill>
                  <a:srgbClr val="FFFFFF">
                    <a:alpha val="100000"/>
                  </a:srgbClr>
                </a:solidFill>
                <a:latin typeface="Microsoft Yahei"/>
                <a:ea typeface="Microsoft Yahei"/>
                <a:cs typeface="Microsoft Yahei"/>
              </a:rPr>
              <a:t>备品盘点范围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任务实施</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1875" r="21875"/>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加封材料准备</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在实训前，实训指导教师与小组长共同准备加封材料，包括2个信封、票卡、适量砂纸和1瓶胶水。</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票卡保管与加封</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在实训过程中，两人一组根据票卡保管、票卡加封的要求进行操作，完成后交由指导老师检查是否合格。</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准备工作</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251460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288175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票卡存放需防折曲、防刻划、防腐蚀、防水、防重压和防高温，由库存管理员共同管理，制票、清洗室票卡由任务人员负责，存放应分开整齐摆放，避免混淆，按照票盒体积大小整齐摆放。</a:t>
            </a:r>
          </a:p>
        </p:txBody>
      </p:sp>
      <p:sp>
        <p:nvSpPr>
          <p:cNvPr id="5" name="TextBox 5"/>
          <p:cNvSpPr txBox="1"/>
          <p:nvPr/>
        </p:nvSpPr>
        <p:spPr>
          <a:xfrm>
            <a:off x="288175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票卡保管</a:t>
            </a:r>
          </a:p>
        </p:txBody>
      </p:sp>
      <p:sp>
        <p:nvSpPr>
          <p:cNvPr id="6" name="TextBox 6"/>
          <p:cNvSpPr txBox="1"/>
          <p:nvPr/>
        </p:nvSpPr>
        <p:spPr>
          <a:xfrm>
            <a:off x="288175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在票卡加封时，单程票每盒400张，不足者用信封封存，确保数量准确，加封过程需双人操作，可选择票盒或信封，票盒用美纹纸十字加封，信封则用美纹纸工字加封，并详细记录相关信息。</a:t>
            </a:r>
          </a:p>
        </p:txBody>
      </p:sp>
      <p:sp>
        <p:nvSpPr>
          <p:cNvPr id="7" name="TextBox 7"/>
          <p:cNvSpPr txBox="1"/>
          <p:nvPr/>
        </p:nvSpPr>
        <p:spPr>
          <a:xfrm>
            <a:off x="288175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票卡加封</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实施步骤</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4" name="AutoShape 4"/>
          <p:cNvSpPr/>
          <p:nvPr/>
        </p:nvSpPr>
        <p:spPr>
          <a:xfrm>
            <a:off x="1654820" y="4787018"/>
            <a:ext cx="701468" cy="550104"/>
          </a:xfrm>
          <a:prstGeom prst="rect">
            <a:avLst/>
          </a:prstGeom>
          <a:solidFill>
            <a:schemeClr val="accent1">
              <a:alpha val="100000"/>
            </a:schemeClr>
          </a:solidFill>
          <a:ln/>
        </p:spPr>
      </p:sp>
      <p:sp>
        <p:nvSpPr>
          <p:cNvPr id="5" name="AutoShape 5"/>
          <p:cNvSpPr/>
          <p:nvPr/>
        </p:nvSpPr>
        <p:spPr>
          <a:xfrm>
            <a:off x="1654820" y="3018088"/>
            <a:ext cx="701468" cy="550104"/>
          </a:xfrm>
          <a:prstGeom prst="rect">
            <a:avLst/>
          </a:prstGeom>
          <a:solidFill>
            <a:schemeClr val="accent1">
              <a:alpha val="100000"/>
            </a:schemeClr>
          </a:solidFill>
          <a:ln/>
        </p:spPr>
      </p:sp>
      <p:sp>
        <p:nvSpPr>
          <p:cNvPr id="6" name="AutoShape 6"/>
          <p:cNvSpPr/>
          <p:nvPr/>
        </p:nvSpPr>
        <p:spPr>
          <a:xfrm>
            <a:off x="1654820" y="1237957"/>
            <a:ext cx="701468" cy="550104"/>
          </a:xfrm>
          <a:prstGeom prst="rect">
            <a:avLst/>
          </a:prstGeom>
          <a:solidFill>
            <a:schemeClr val="accent1">
              <a:alpha val="100000"/>
            </a:schemeClr>
          </a:solidFill>
          <a:ln/>
        </p:spPr>
      </p:sp>
      <p:sp>
        <p:nvSpPr>
          <p:cNvPr id="7" name="TextBox 7"/>
          <p:cNvSpPr txBox="1"/>
          <p:nvPr/>
        </p:nvSpPr>
        <p:spPr>
          <a:xfrm>
            <a:off x="2719641" y="294547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车票全面盘点日</a:t>
            </a:r>
          </a:p>
        </p:txBody>
      </p:sp>
      <p:sp>
        <p:nvSpPr>
          <p:cNvPr id="8" name="TextBox 8"/>
          <p:cNvSpPr txBox="1"/>
          <p:nvPr/>
        </p:nvSpPr>
        <p:spPr>
          <a:xfrm>
            <a:off x="2719641" y="3472246"/>
            <a:ext cx="7491159" cy="1247775"/>
          </a:xfrm>
          <a:prstGeom prst="rect">
            <a:avLst/>
          </a:prstGeom>
          <a:ln/>
        </p:spPr>
        <p:txBody>
          <a:bodyPr vert="horz" wrap="square" lIns="123825" tIns="123825" rIns="57150" bIns="123825" rtlCol="0" anchor="t" anchorCtr="0">
            <a:normAutofit/>
          </a:bodyPr>
          <a:lstStyle/>
          <a:p>
            <a:pPr>
              <a:lnSpc>
                <a:spcPct val="140000"/>
              </a:lnSpc>
            </a:pPr>
            <a:r>
              <a:rPr lang="en-US" sz="1500" dirty="0">
                <a:solidFill>
                  <a:schemeClr val="dk1">
                    <a:alpha val="100000"/>
                  </a:schemeClr>
                </a:solidFill>
                <a:latin typeface="Microsoft Yahei"/>
                <a:ea typeface="Microsoft Yahei"/>
                <a:cs typeface="Microsoft Yahei"/>
              </a:rPr>
              <a:t>每月最后一天运营结束后，车站须将所有终端设备内的所有车票、票务室的车票、车票回收箱内的车票及其他拾到的车票，分票种、票价进行全面盘点。</a:t>
            </a:r>
          </a:p>
        </p:txBody>
      </p:sp>
      <p:sp>
        <p:nvSpPr>
          <p:cNvPr id="9" name="TextBox 9"/>
          <p:cNvSpPr txBox="1"/>
          <p:nvPr/>
        </p:nvSpPr>
        <p:spPr>
          <a:xfrm>
            <a:off x="2731995" y="4714408"/>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废票加封处理</a:t>
            </a:r>
          </a:p>
        </p:txBody>
      </p:sp>
      <p:sp>
        <p:nvSpPr>
          <p:cNvPr id="10" name="TextBox 10"/>
          <p:cNvSpPr txBox="1"/>
          <p:nvPr/>
        </p:nvSpPr>
        <p:spPr>
          <a:xfrm>
            <a:off x="2731995" y="5252378"/>
            <a:ext cx="7478805" cy="1247775"/>
          </a:xfrm>
          <a:prstGeom prst="rect">
            <a:avLst/>
          </a:prstGeom>
          <a:ln/>
        </p:spPr>
        <p:txBody>
          <a:bodyPr vert="horz" wrap="square" lIns="123825" tIns="123825" rIns="57150" bIns="123825" rtlCol="0" anchor="t" anchorCtr="0">
            <a:normAutofit/>
          </a:bodyPr>
          <a:lstStyle/>
          <a:p>
            <a:pPr>
              <a:lnSpc>
                <a:spcPct val="140000"/>
              </a:lnSpc>
            </a:pPr>
            <a:r>
              <a:rPr lang="en-US" sz="1500" dirty="0" err="1">
                <a:solidFill>
                  <a:schemeClr val="dk1">
                    <a:alpha val="100000"/>
                  </a:schemeClr>
                </a:solidFill>
                <a:latin typeface="Microsoft Yahei"/>
                <a:ea typeface="Microsoft Yahei"/>
                <a:cs typeface="Microsoft Yahei"/>
              </a:rPr>
              <a:t>清理出的TVM、ITVM、AGM废票月底必须统一加封，不得再投入使用；将清点完毕的废票、车票回收箱车票、纸票副劵单独加封</a:t>
            </a:r>
            <a:r>
              <a:rPr lang="en-US" sz="1500" dirty="0">
                <a:solidFill>
                  <a:schemeClr val="dk1">
                    <a:alpha val="100000"/>
                  </a:schemeClr>
                </a:solidFill>
                <a:latin typeface="Microsoft Yahei"/>
                <a:ea typeface="Microsoft Yahei"/>
                <a:cs typeface="Microsoft Yahei"/>
              </a:rPr>
              <a:t>。</a:t>
            </a:r>
          </a:p>
        </p:txBody>
      </p:sp>
      <p:sp>
        <p:nvSpPr>
          <p:cNvPr id="11" name="TextBox 11"/>
          <p:cNvSpPr txBox="1"/>
          <p:nvPr/>
        </p:nvSpPr>
        <p:spPr>
          <a:xfrm>
            <a:off x="2732017" y="1165346"/>
            <a:ext cx="6286500" cy="695325"/>
          </a:xfrm>
          <a:prstGeom prst="rect">
            <a:avLst/>
          </a:prstGeom>
          <a:ln/>
        </p:spPr>
        <p:txBody>
          <a:bodyPr vert="horz" wrap="square" lIns="123825" tIns="123825" rIns="57150" bIns="123825" rtlCol="0" anchor="ctr" anchorCtr="0">
            <a:noAutofit/>
          </a:bodyPr>
          <a:lstStyle/>
          <a:p>
            <a:pPr>
              <a:lnSpc>
                <a:spcPct val="140000"/>
              </a:lnSpc>
            </a:pPr>
            <a:r>
              <a:rPr lang="en-US" sz="2400" b="1">
                <a:solidFill>
                  <a:schemeClr val="accent1">
                    <a:alpha val="100000"/>
                  </a:schemeClr>
                </a:solidFill>
                <a:latin typeface="Microsoft Yahei"/>
                <a:ea typeface="Microsoft Yahei"/>
                <a:cs typeface="Microsoft Yahei"/>
              </a:rPr>
              <a:t>票务钥匙盘点流程</a:t>
            </a:r>
          </a:p>
        </p:txBody>
      </p:sp>
      <p:sp>
        <p:nvSpPr>
          <p:cNvPr id="12" name="TextBox 12"/>
          <p:cNvSpPr txBox="1"/>
          <p:nvPr/>
        </p:nvSpPr>
        <p:spPr>
          <a:xfrm>
            <a:off x="2732017" y="1692114"/>
            <a:ext cx="7478783" cy="1247775"/>
          </a:xfrm>
          <a:prstGeom prst="rect">
            <a:avLst/>
          </a:prstGeom>
          <a:ln/>
        </p:spPr>
        <p:txBody>
          <a:bodyPr vert="horz" wrap="square" lIns="123825" tIns="123825" rIns="57150" bIns="123825" rtlCol="0" anchor="t" anchorCtr="0">
            <a:normAutofit/>
          </a:bodyPr>
          <a:lstStyle/>
          <a:p>
            <a:pPr>
              <a:lnSpc>
                <a:spcPct val="140000"/>
              </a:lnSpc>
            </a:pPr>
            <a:r>
              <a:rPr lang="en-US" sz="1500" dirty="0">
                <a:solidFill>
                  <a:schemeClr val="dk1">
                    <a:alpha val="100000"/>
                  </a:schemeClr>
                </a:solidFill>
                <a:latin typeface="Microsoft Yahei"/>
                <a:ea typeface="Microsoft Yahei"/>
                <a:cs typeface="Microsoft Yahei"/>
              </a:rPr>
              <a:t>票务钥匙盘点由分管票务模块的站长和分管票务的值班站长负责，每月26-31日分管票务模块的站长需前往中心站内所辖各站与分管票务的值班站长盘点钥匙并填写《票务钥匙盘点表》。</a:t>
            </a:r>
          </a:p>
        </p:txBody>
      </p:sp>
      <p:sp>
        <p:nvSpPr>
          <p:cNvPr id="13" name="AutoShape 13"/>
          <p:cNvSpPr/>
          <p:nvPr/>
        </p:nvSpPr>
        <p:spPr>
          <a:xfrm>
            <a:off x="2089404" y="4787018"/>
            <a:ext cx="550104" cy="550104"/>
          </a:xfrm>
          <a:prstGeom prst="ellipse">
            <a:avLst/>
          </a:prstGeom>
          <a:solidFill>
            <a:schemeClr val="accent1">
              <a:alpha val="100000"/>
            </a:schemeClr>
          </a:solidFill>
          <a:ln/>
        </p:spPr>
      </p:sp>
      <p:sp>
        <p:nvSpPr>
          <p:cNvPr id="14" name="AutoShape 14"/>
          <p:cNvSpPr/>
          <p:nvPr/>
        </p:nvSpPr>
        <p:spPr>
          <a:xfrm>
            <a:off x="1371600" y="4787018"/>
            <a:ext cx="550104" cy="550104"/>
          </a:xfrm>
          <a:prstGeom prst="ellipse">
            <a:avLst/>
          </a:prstGeom>
          <a:solidFill>
            <a:schemeClr val="accent1">
              <a:alpha val="100000"/>
            </a:schemeClr>
          </a:solidFill>
          <a:ln/>
        </p:spPr>
      </p:sp>
      <p:sp>
        <p:nvSpPr>
          <p:cNvPr id="15" name="AutoShape 15"/>
          <p:cNvSpPr/>
          <p:nvPr/>
        </p:nvSpPr>
        <p:spPr>
          <a:xfrm>
            <a:off x="2089404" y="3018088"/>
            <a:ext cx="550104" cy="550104"/>
          </a:xfrm>
          <a:prstGeom prst="ellipse">
            <a:avLst/>
          </a:prstGeom>
          <a:solidFill>
            <a:schemeClr val="accent1">
              <a:alpha val="100000"/>
            </a:schemeClr>
          </a:solidFill>
          <a:ln/>
        </p:spPr>
      </p:sp>
      <p:sp>
        <p:nvSpPr>
          <p:cNvPr id="16" name="AutoShape 16"/>
          <p:cNvSpPr/>
          <p:nvPr/>
        </p:nvSpPr>
        <p:spPr>
          <a:xfrm>
            <a:off x="1371600" y="3018088"/>
            <a:ext cx="550104" cy="550104"/>
          </a:xfrm>
          <a:prstGeom prst="ellipse">
            <a:avLst/>
          </a:prstGeom>
          <a:solidFill>
            <a:schemeClr val="accent1">
              <a:alpha val="100000"/>
            </a:schemeClr>
          </a:solidFill>
          <a:ln/>
        </p:spPr>
      </p:sp>
      <p:sp>
        <p:nvSpPr>
          <p:cNvPr id="17" name="AutoShape 17"/>
          <p:cNvSpPr/>
          <p:nvPr/>
        </p:nvSpPr>
        <p:spPr>
          <a:xfrm>
            <a:off x="2089404" y="1237957"/>
            <a:ext cx="550104" cy="550104"/>
          </a:xfrm>
          <a:prstGeom prst="ellipse">
            <a:avLst/>
          </a:prstGeom>
          <a:solidFill>
            <a:schemeClr val="accent1">
              <a:alpha val="100000"/>
            </a:schemeClr>
          </a:solidFill>
          <a:ln/>
        </p:spPr>
      </p:sp>
      <p:sp>
        <p:nvSpPr>
          <p:cNvPr id="18" name="AutoShape 18"/>
          <p:cNvSpPr/>
          <p:nvPr/>
        </p:nvSpPr>
        <p:spPr>
          <a:xfrm>
            <a:off x="1371600" y="1237957"/>
            <a:ext cx="550104" cy="550104"/>
          </a:xfrm>
          <a:prstGeom prst="ellipse">
            <a:avLst/>
          </a:prstGeom>
          <a:solidFill>
            <a:schemeClr val="accent1">
              <a:alpha val="100000"/>
            </a:schemeClr>
          </a:solidFill>
          <a:ln/>
        </p:spPr>
      </p:sp>
      <p:sp>
        <p:nvSpPr>
          <p:cNvPr id="19" name="TextBox 19"/>
          <p:cNvSpPr txBox="1"/>
          <p:nvPr/>
        </p:nvSpPr>
        <p:spPr>
          <a:xfrm>
            <a:off x="1622559" y="482585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03</a:t>
            </a:r>
          </a:p>
        </p:txBody>
      </p:sp>
      <p:sp>
        <p:nvSpPr>
          <p:cNvPr id="20" name="TextBox 20"/>
          <p:cNvSpPr txBox="1"/>
          <p:nvPr/>
        </p:nvSpPr>
        <p:spPr>
          <a:xfrm>
            <a:off x="1622559" y="3056920"/>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02</a:t>
            </a:r>
          </a:p>
        </p:txBody>
      </p:sp>
      <p:sp>
        <p:nvSpPr>
          <p:cNvPr id="21" name="TextBox 21"/>
          <p:cNvSpPr txBox="1"/>
          <p:nvPr/>
        </p:nvSpPr>
        <p:spPr>
          <a:xfrm>
            <a:off x="1622559" y="1276789"/>
            <a:ext cx="765990" cy="472440"/>
          </a:xfrm>
          <a:prstGeom prst="rect">
            <a:avLst/>
          </a:prstGeom>
          <a:ln/>
        </p:spPr>
        <p:txBody>
          <a:bodyPr vert="horz" wrap="square" lIns="91440" tIns="45720" rIns="91440" bIns="45720" rtlCol="0" anchor="ctr" anchorCtr="0">
            <a:noAutofit/>
          </a:bodyPr>
          <a:lstStyle/>
          <a:p>
            <a:pPr algn="ctr">
              <a:lnSpc>
                <a:spcPct val="100000"/>
              </a:lnSpc>
              <a:spcBef>
                <a:spcPts val="375"/>
              </a:spcBef>
            </a:pPr>
            <a:r>
              <a:rPr lang="en-US" sz="2325" b="1">
                <a:solidFill>
                  <a:srgbClr val="FFFFFF">
                    <a:alpha val="100000"/>
                  </a:srgbClr>
                </a:solidFill>
                <a:latin typeface="Microsoft Yahei"/>
                <a:ea typeface="Microsoft Yahei"/>
                <a:cs typeface="Microsoft Yahei"/>
              </a:rPr>
              <a:t>01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3140" r="13140"/>
          <a:stretch>
            <a:fillRect/>
          </a:stretch>
        </p:blipFill>
        <p:spPr>
          <a:xfrm>
            <a:off x="7007707" y="1744635"/>
            <a:ext cx="4750584" cy="4285329"/>
          </a:xfrm>
          <a:prstGeom prst="rect">
            <a:avLst/>
          </a:prstGeom>
        </p:spPr>
      </p:pic>
      <p:sp>
        <p:nvSpPr>
          <p:cNvPr id="3" name="TextBox 3"/>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4" name="AutoShape 4"/>
          <p:cNvSpPr/>
          <p:nvPr/>
        </p:nvSpPr>
        <p:spPr>
          <a:xfrm>
            <a:off x="3729746" y="1769675"/>
            <a:ext cx="3031629" cy="4285329"/>
          </a:xfrm>
          <a:prstGeom prst="roundRect">
            <a:avLst>
              <a:gd name="adj" fmla="val 0"/>
            </a:avLst>
          </a:prstGeom>
          <a:solidFill>
            <a:schemeClr val="lt2">
              <a:alpha val="80000"/>
            </a:schemeClr>
          </a:solidFill>
          <a:ln/>
        </p:spPr>
      </p:sp>
      <p:sp>
        <p:nvSpPr>
          <p:cNvPr id="5" name="TextBox 5"/>
          <p:cNvSpPr txBox="1"/>
          <p:nvPr/>
        </p:nvSpPr>
        <p:spPr>
          <a:xfrm>
            <a:off x="3923235"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日报盘点栏必录</a:t>
            </a:r>
          </a:p>
        </p:txBody>
      </p:sp>
      <p:sp>
        <p:nvSpPr>
          <p:cNvPr id="6" name="TextBox 6"/>
          <p:cNvSpPr txBox="1"/>
          <p:nvPr/>
        </p:nvSpPr>
        <p:spPr>
          <a:xfrm>
            <a:off x="3923235" y="275785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录入售存日报时需录入“盘点”栏，否则保存时系统默认为0，导致月底盘点数据错误，影响第二天补币补票及售票员配票，系统显示无相应票种库存。</a:t>
            </a:r>
          </a:p>
        </p:txBody>
      </p:sp>
      <p:sp>
        <p:nvSpPr>
          <p:cNvPr id="7" name="AutoShape 7"/>
          <p:cNvSpPr/>
          <p:nvPr/>
        </p:nvSpPr>
        <p:spPr>
          <a:xfrm>
            <a:off x="556553" y="1764765"/>
            <a:ext cx="3031629" cy="4285329"/>
          </a:xfrm>
          <a:prstGeom prst="roundRect">
            <a:avLst>
              <a:gd name="adj" fmla="val 0"/>
            </a:avLst>
          </a:prstGeom>
          <a:solidFill>
            <a:schemeClr val="lt2">
              <a:alpha val="80000"/>
            </a:schemeClr>
          </a:solidFill>
          <a:ln/>
        </p:spPr>
      </p:sp>
      <p:sp>
        <p:nvSpPr>
          <p:cNvPr id="8" name="TextBox 8"/>
          <p:cNvSpPr txBox="1"/>
          <p:nvPr/>
        </p:nvSpPr>
        <p:spPr>
          <a:xfrm>
            <a:off x="750042" y="2035795"/>
            <a:ext cx="2644651" cy="649939"/>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dk1">
                    <a:alpha val="100000"/>
                  </a:schemeClr>
                </a:solidFill>
                <a:latin typeface="Microsoft Yahei"/>
                <a:ea typeface="Microsoft Yahei"/>
                <a:cs typeface="Microsoft Yahei"/>
              </a:rPr>
              <a:t>发票盘点流程</a:t>
            </a:r>
          </a:p>
        </p:txBody>
      </p:sp>
      <p:sp>
        <p:nvSpPr>
          <p:cNvPr id="9" name="TextBox 9"/>
          <p:cNvSpPr txBox="1"/>
          <p:nvPr/>
        </p:nvSpPr>
        <p:spPr>
          <a:xfrm>
            <a:off x="750042" y="2752949"/>
            <a:ext cx="2644651" cy="2924764"/>
          </a:xfrm>
          <a:prstGeom prst="rect">
            <a:avLst/>
          </a:prstGeom>
          <a:ln/>
        </p:spPr>
        <p:txBody>
          <a:bodyPr vert="horz" wrap="square" lIns="66008" tIns="33052" rIns="66008" bIns="33052" rtlCol="0" anchor="t" anchorCtr="0">
            <a:noAutofit/>
          </a:bodyPr>
          <a:lstStyle/>
          <a:p>
            <a:pPr algn="ctr">
              <a:lnSpc>
                <a:spcPct val="140000"/>
              </a:lnSpc>
            </a:pPr>
            <a:r>
              <a:rPr lang="en-US" sz="1575">
                <a:solidFill>
                  <a:schemeClr val="dk1">
                    <a:alpha val="100000"/>
                  </a:schemeClr>
                </a:solidFill>
                <a:latin typeface="Microsoft Yahei"/>
                <a:ea typeface="Microsoft Yahei"/>
                <a:cs typeface="Microsoft Yahei"/>
              </a:rPr>
              <a:t>发票盘点实点数需与应有数一致，本月增配、使用发票数量基于期初结存盘点；发票使用盘点是根据本月的期初结存进行本月所有增配、使用的发票数量进行盘点。</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票卡保管作业流程</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票卡保管作业流程包括加封材料准备和票卡保管加封。加封材料准备需准备2个信封、适量票卡和砂纸、胶水；票卡保管加封需双人操作，确保票卡数量准确无误。</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票卡加封作业流程</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票卡加封作业流程包括检查票卡数量和执行加封操作；在加封过程中，要确保票卡的数量准确无误，然后执行加封操作，加封后需进行验收，确保加封质量。</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TextBox 3"/>
          <p:cNvSpPr txBox="1"/>
          <p:nvPr/>
        </p:nvSpPr>
        <p:spPr>
          <a:xfrm>
            <a:off x="1665986"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掌握备用金盘点流程</a:t>
            </a:r>
          </a:p>
        </p:txBody>
      </p:sp>
      <p:sp>
        <p:nvSpPr>
          <p:cNvPr id="4" name="TextBox 4"/>
          <p:cNvSpPr txBox="1"/>
          <p:nvPr/>
        </p:nvSpPr>
        <p:spPr>
          <a:xfrm>
            <a:off x="1371600" y="5523753"/>
            <a:ext cx="81534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备用金盘点由夜班值班站长和客运值班员负责，每月最后一天核对备用金，确保金额准确</a:t>
            </a:r>
            <a:r>
              <a:rPr lang="en-US" sz="1500" dirty="0">
                <a:solidFill>
                  <a:schemeClr val="dk1">
                    <a:alpha val="100000"/>
                  </a:schemeClr>
                </a:solidFill>
                <a:latin typeface="Microsoft Yahei"/>
                <a:ea typeface="Microsoft Yahei"/>
                <a:cs typeface="Microsoft Yahei"/>
              </a:rPr>
              <a:t>。</a:t>
            </a:r>
          </a:p>
        </p:txBody>
      </p:sp>
      <p:sp>
        <p:nvSpPr>
          <p:cNvPr id="5" name="AutoShape 5"/>
          <p:cNvSpPr/>
          <p:nvPr/>
        </p:nvSpPr>
        <p:spPr>
          <a:xfrm>
            <a:off x="1371600" y="1835975"/>
            <a:ext cx="238125" cy="238125"/>
          </a:xfrm>
          <a:prstGeom prst="ellipse">
            <a:avLst/>
          </a:prstGeom>
          <a:solidFill>
            <a:schemeClr val="accent1">
              <a:alpha val="100000"/>
            </a:schemeClr>
          </a:solidFill>
          <a:ln/>
        </p:spPr>
      </p:sp>
      <p:sp>
        <p:nvSpPr>
          <p:cNvPr id="6" name="TextBox 6"/>
          <p:cNvSpPr txBox="1"/>
          <p:nvPr/>
        </p:nvSpPr>
        <p:spPr>
          <a:xfrm>
            <a:off x="1665986"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了解票务钥匙盘点</a:t>
            </a:r>
          </a:p>
        </p:txBody>
      </p:sp>
      <p:sp>
        <p:nvSpPr>
          <p:cNvPr id="7" name="TextBox 7"/>
          <p:cNvSpPr txBox="1"/>
          <p:nvPr/>
        </p:nvSpPr>
        <p:spPr>
          <a:xfrm>
            <a:off x="1371600" y="2234038"/>
            <a:ext cx="8839200" cy="914400"/>
          </a:xfrm>
          <a:prstGeom prst="rect">
            <a:avLst/>
          </a:prstGeom>
          <a:ln/>
        </p:spPr>
        <p:txBody>
          <a:bodyPr vert="horz" wrap="square" lIns="0" tIns="0" rIns="0" bIns="0" rtlCol="0" anchor="t" anchorCtr="0">
            <a:noAutofit/>
          </a:bodyPr>
          <a:lstStyle/>
          <a:p>
            <a:pPr>
              <a:lnSpc>
                <a:spcPct val="140000"/>
              </a:lnSpc>
            </a:pPr>
            <a:r>
              <a:rPr lang="en-US" sz="1500" dirty="0">
                <a:solidFill>
                  <a:schemeClr val="dk1">
                    <a:alpha val="100000"/>
                  </a:schemeClr>
                </a:solidFill>
                <a:latin typeface="Microsoft Yahei"/>
                <a:ea typeface="Microsoft Yahei"/>
                <a:cs typeface="Microsoft Yahei"/>
              </a:rPr>
              <a:t>票务钥匙盘点由分管票务模块的站长和值班站长负责，每月26-31日进行，确保钥匙安全准确。</a:t>
            </a:r>
          </a:p>
        </p:txBody>
      </p:sp>
      <p:sp>
        <p:nvSpPr>
          <p:cNvPr id="8" name="TextBox 8"/>
          <p:cNvSpPr txBox="1"/>
          <p:nvPr/>
        </p:nvSpPr>
        <p:spPr>
          <a:xfrm>
            <a:off x="1665986"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掌握工器具盘点流程</a:t>
            </a:r>
          </a:p>
        </p:txBody>
      </p:sp>
      <p:sp>
        <p:nvSpPr>
          <p:cNvPr id="9" name="TextBox 9"/>
          <p:cNvSpPr txBox="1"/>
          <p:nvPr/>
        </p:nvSpPr>
        <p:spPr>
          <a:xfrm>
            <a:off x="1371600" y="3896612"/>
            <a:ext cx="8153400" cy="914400"/>
          </a:xfrm>
          <a:prstGeom prst="rect">
            <a:avLst/>
          </a:prstGeom>
          <a:ln/>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工器具盘点由白班值班站长与客值负责，每月最后一天进行，包括备品备件和易耗品</a:t>
            </a:r>
            <a:r>
              <a:rPr lang="en-US" sz="1500" dirty="0">
                <a:solidFill>
                  <a:schemeClr val="dk1">
                    <a:alpha val="100000"/>
                  </a:schemeClr>
                </a:solidFill>
                <a:latin typeface="Microsoft Yahei"/>
                <a:ea typeface="Microsoft Yahei"/>
                <a:cs typeface="Microsoft Yahei"/>
              </a:rPr>
              <a:t>。</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
        <p:nvSpPr>
          <p:cNvPr id="11" name="AutoShape 11"/>
          <p:cNvSpPr/>
          <p:nvPr/>
        </p:nvSpPr>
        <p:spPr>
          <a:xfrm>
            <a:off x="1371600" y="3491989"/>
            <a:ext cx="238125" cy="238125"/>
          </a:xfrm>
          <a:prstGeom prst="ellipse">
            <a:avLst/>
          </a:prstGeom>
          <a:solidFill>
            <a:schemeClr val="accent1">
              <a:alpha val="100000"/>
            </a:schemeClr>
          </a:solidFill>
          <a:ln/>
        </p:spPr>
      </p:sp>
      <p:sp>
        <p:nvSpPr>
          <p:cNvPr id="12" name="AutoShape 12"/>
          <p:cNvSpPr/>
          <p:nvPr/>
        </p:nvSpPr>
        <p:spPr>
          <a:xfrm>
            <a:off x="1371600" y="5117897"/>
            <a:ext cx="238125" cy="238125"/>
          </a:xfrm>
          <a:prstGeom prst="ellipse">
            <a:avLst/>
          </a:prstGeom>
          <a:solidFill>
            <a:schemeClr val="accent1">
              <a:alpha val="100000"/>
            </a:schemeClr>
          </a:solidFill>
          <a:ln/>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票卡保管作业</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能够严格遵守票卡保管规定，确保票卡安全、完整，防止损坏和丢失。</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票卡加封作业</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能够按照规范要求进行票卡加封，确保票卡数量准确、安全，符合运输要求。</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10788" r="10788"/>
          <a:stretch>
            <a:fillRect/>
          </a:stretch>
        </p:blipFill>
        <p:spPr>
          <a:xfrm>
            <a:off x="6203747" y="1487175"/>
            <a:ext cx="5238701" cy="4637054"/>
          </a:xfrm>
          <a:prstGeom prst="rect">
            <a:avLst/>
          </a:prstGeom>
        </p:spPr>
      </p:pic>
      <p:sp>
        <p:nvSpPr>
          <p:cNvPr id="3" name="TextBox 3"/>
          <p:cNvSpPr txBox="1"/>
          <p:nvPr/>
        </p:nvSpPr>
        <p:spPr>
          <a:xfrm>
            <a:off x="1482606" y="1947878"/>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能够清晰、准确地表达自己的观点和意图，与同事、客户和上级进行有效的沟通。</a:t>
            </a:r>
          </a:p>
        </p:txBody>
      </p:sp>
      <p:sp>
        <p:nvSpPr>
          <p:cNvPr id="4" name="TextBox 4"/>
          <p:cNvSpPr txBox="1"/>
          <p:nvPr/>
        </p:nvSpPr>
        <p:spPr>
          <a:xfrm>
            <a:off x="1482606" y="1370655"/>
            <a:ext cx="4219575" cy="738707"/>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养成良好的沟通能力</a:t>
            </a:r>
          </a:p>
        </p:txBody>
      </p:sp>
      <p:sp>
        <p:nvSpPr>
          <p:cNvPr id="5" name="TextBox 5"/>
          <p:cNvSpPr txBox="1"/>
          <p:nvPr/>
        </p:nvSpPr>
        <p:spPr>
          <a:xfrm>
            <a:off x="1482606" y="371297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能够积极与团队成员合作，共同完成任务目标，具备团队协作精神和集体荣誉感。</a:t>
            </a:r>
          </a:p>
        </p:txBody>
      </p:sp>
      <p:sp>
        <p:nvSpPr>
          <p:cNvPr id="6" name="TextBox 6"/>
          <p:cNvSpPr txBox="1"/>
          <p:nvPr/>
        </p:nvSpPr>
        <p:spPr>
          <a:xfrm>
            <a:off x="1482606" y="3116450"/>
            <a:ext cx="4219575" cy="736876"/>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养成良好的合作能力</a:t>
            </a:r>
          </a:p>
        </p:txBody>
      </p:sp>
      <p:sp>
        <p:nvSpPr>
          <p:cNvPr id="7" name="TextBox 7"/>
          <p:cNvSpPr txBox="1"/>
          <p:nvPr/>
        </p:nvSpPr>
        <p:spPr>
          <a:xfrm>
            <a:off x="1482606" y="5377103"/>
            <a:ext cx="4238625" cy="914400"/>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能够将所学知识应用于实际工作中，提高自己的操作能力和解决问题的能力。</a:t>
            </a:r>
          </a:p>
        </p:txBody>
      </p:sp>
      <p:sp>
        <p:nvSpPr>
          <p:cNvPr id="8" name="TextBox 8"/>
          <p:cNvSpPr txBox="1"/>
          <p:nvPr/>
        </p:nvSpPr>
        <p:spPr>
          <a:xfrm>
            <a:off x="1482606" y="4799881"/>
            <a:ext cx="4219575" cy="749453"/>
          </a:xfrm>
          <a:prstGeom prst="rect">
            <a:avLst/>
          </a:prstGeom>
          <a:ln/>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Microsoft Yahei"/>
                <a:ea typeface="Microsoft Yahei"/>
                <a:cs typeface="Microsoft Yahei"/>
              </a:rPr>
              <a:t>形成良好的实践能力</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
        <p:nvSpPr>
          <p:cNvPr id="10" name="TextBox 10"/>
          <p:cNvSpPr txBox="1"/>
          <p:nvPr/>
        </p:nvSpPr>
        <p:spPr>
          <a:xfrm>
            <a:off x="542238" y="1676264"/>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01</a:t>
            </a:r>
          </a:p>
        </p:txBody>
      </p:sp>
      <p:sp>
        <p:nvSpPr>
          <p:cNvPr id="11" name="TextBox 11"/>
          <p:cNvSpPr txBox="1"/>
          <p:nvPr/>
        </p:nvSpPr>
        <p:spPr>
          <a:xfrm>
            <a:off x="542238" y="3414840"/>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02</a:t>
            </a:r>
          </a:p>
        </p:txBody>
      </p:sp>
      <p:sp>
        <p:nvSpPr>
          <p:cNvPr id="12" name="TextBox 12"/>
          <p:cNvSpPr txBox="1"/>
          <p:nvPr/>
        </p:nvSpPr>
        <p:spPr>
          <a:xfrm>
            <a:off x="542238" y="5136121"/>
            <a:ext cx="849630" cy="481965"/>
          </a:xfrm>
          <a:prstGeom prst="rect">
            <a:avLst/>
          </a:prstGeom>
          <a:ln/>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Microsoft Yahei"/>
                <a:ea typeface="Microsoft Yahei"/>
                <a:cs typeface="Microsoft Yahei"/>
              </a:rPr>
              <a:t>03</a:t>
            </a:r>
          </a:p>
        </p:txBody>
      </p:sp>
      <p:sp>
        <p:nvSpPr>
          <p:cNvPr id="13" name="AutoShape 13"/>
          <p:cNvSpPr/>
          <p:nvPr/>
        </p:nvSpPr>
        <p:spPr>
          <a:xfrm>
            <a:off x="647738" y="1597932"/>
            <a:ext cx="638629" cy="638629"/>
          </a:xfrm>
          <a:prstGeom prst="rect">
            <a:avLst/>
          </a:prstGeom>
          <a:noFill/>
          <a:ln w="19050">
            <a:solidFill>
              <a:schemeClr val="accent1">
                <a:alpha val="100000"/>
              </a:schemeClr>
            </a:solidFill>
            <a:prstDash val="solid"/>
          </a:ln>
        </p:spPr>
      </p:sp>
      <p:sp>
        <p:nvSpPr>
          <p:cNvPr id="14" name="AutoShape 14"/>
          <p:cNvSpPr/>
          <p:nvPr/>
        </p:nvSpPr>
        <p:spPr>
          <a:xfrm>
            <a:off x="647738" y="3327861"/>
            <a:ext cx="638629" cy="638629"/>
          </a:xfrm>
          <a:prstGeom prst="rect">
            <a:avLst/>
          </a:prstGeom>
          <a:noFill/>
          <a:ln w="19050">
            <a:solidFill>
              <a:schemeClr val="accent1">
                <a:alpha val="100000"/>
              </a:schemeClr>
            </a:solidFill>
            <a:prstDash val="solid"/>
          </a:ln>
        </p:spPr>
      </p:sp>
      <p:sp>
        <p:nvSpPr>
          <p:cNvPr id="15" name="AutoShape 15"/>
          <p:cNvSpPr/>
          <p:nvPr/>
        </p:nvSpPr>
        <p:spPr>
          <a:xfrm>
            <a:off x="647738" y="5057789"/>
            <a:ext cx="638629" cy="638629"/>
          </a:xfrm>
          <a:prstGeom prst="rect">
            <a:avLst/>
          </a:prstGeom>
          <a:noFill/>
          <a:ln w="19050">
            <a:solidFill>
              <a:schemeClr val="accent1">
                <a:alpha val="100000"/>
              </a:schemeClr>
            </a:solidFill>
            <a:prstDash val="solid"/>
          </a:ln>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3" name="AutoShape 3"/>
          <p:cNvSpPr/>
          <p:nvPr/>
        </p:nvSpPr>
        <p:spPr>
          <a:xfrm>
            <a:off x="251460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288175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票务钥匙盘点由分管票务模块的站长和分管票务的值班站长负责，每月26-31日分管票务模块的站长需前往中心站内所辖各站与分管票务的值班站长盘点钥匙。</a:t>
            </a:r>
          </a:p>
        </p:txBody>
      </p:sp>
      <p:sp>
        <p:nvSpPr>
          <p:cNvPr id="5" name="TextBox 5"/>
          <p:cNvSpPr txBox="1"/>
          <p:nvPr/>
        </p:nvSpPr>
        <p:spPr>
          <a:xfrm>
            <a:off x="288175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票务钥匙盘点职责</a:t>
            </a:r>
          </a:p>
        </p:txBody>
      </p:sp>
      <p:sp>
        <p:nvSpPr>
          <p:cNvPr id="6" name="TextBox 6"/>
          <p:cNvSpPr txBox="1"/>
          <p:nvPr/>
        </p:nvSpPr>
        <p:spPr>
          <a:xfrm>
            <a:off x="2881754" y="4589063"/>
            <a:ext cx="6844154" cy="1271524"/>
          </a:xfrm>
          <a:prstGeom prst="rect">
            <a:avLst/>
          </a:prstGeom>
          <a:ln/>
        </p:spPr>
        <p:txBody>
          <a:bodyPr vert="horz" wrap="square" lIns="123825" tIns="123825" rIns="57150" bIns="123825" rtlCol="0" anchor="t" anchorCtr="0">
            <a:noAutofit/>
          </a:bodyPr>
          <a:lstStyle/>
          <a:p>
            <a:pPr>
              <a:lnSpc>
                <a:spcPct val="140000"/>
              </a:lnSpc>
            </a:pPr>
            <a:r>
              <a:rPr lang="en-US" sz="1500" dirty="0" err="1">
                <a:solidFill>
                  <a:srgbClr val="000000">
                    <a:alpha val="100000"/>
                  </a:srgbClr>
                </a:solidFill>
                <a:latin typeface="Microsoft Yahei"/>
                <a:ea typeface="Microsoft Yahei"/>
                <a:cs typeface="Microsoft Yahei"/>
              </a:rPr>
              <a:t>分管票务模块的站长与值班站长需共同负责钥匙的盘点工作，并详细填写《票务钥匙盘点表</a:t>
            </a:r>
            <a:r>
              <a:rPr lang="en-US" sz="1500" dirty="0">
                <a:solidFill>
                  <a:srgbClr val="000000">
                    <a:alpha val="100000"/>
                  </a:srgbClr>
                </a:solidFill>
                <a:latin typeface="Microsoft Yahei"/>
                <a:ea typeface="Microsoft Yahei"/>
                <a:cs typeface="Microsoft Yahei"/>
              </a:rPr>
              <a:t>》，</a:t>
            </a:r>
            <a:r>
              <a:rPr lang="en-US" sz="1500" dirty="0" err="1">
                <a:solidFill>
                  <a:srgbClr val="000000">
                    <a:alpha val="100000"/>
                  </a:srgbClr>
                </a:solidFill>
                <a:latin typeface="Microsoft Yahei"/>
                <a:ea typeface="Microsoft Yahei"/>
                <a:cs typeface="Microsoft Yahei"/>
              </a:rPr>
              <a:t>记录每一把钥匙的数量和状况，以便后续的审核和更新</a:t>
            </a:r>
            <a:r>
              <a:rPr lang="en-US" sz="1500" dirty="0">
                <a:solidFill>
                  <a:srgbClr val="000000">
                    <a:alpha val="100000"/>
                  </a:srgbClr>
                </a:solidFill>
                <a:latin typeface="Microsoft Yahei"/>
                <a:ea typeface="Microsoft Yahei"/>
                <a:cs typeface="Microsoft Yahei"/>
              </a:rPr>
              <a:t>。</a:t>
            </a:r>
          </a:p>
        </p:txBody>
      </p:sp>
      <p:sp>
        <p:nvSpPr>
          <p:cNvPr id="7" name="TextBox 7"/>
          <p:cNvSpPr txBox="1"/>
          <p:nvPr/>
        </p:nvSpPr>
        <p:spPr>
          <a:xfrm>
            <a:off x="288175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钥匙盘点与反馈</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票务钥匙盘点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2788511" y="2014308"/>
            <a:ext cx="2987778" cy="490334"/>
          </a:xfrm>
          <a:prstGeom prst="rect">
            <a:avLst/>
          </a:prstGeom>
          <a:ln/>
        </p:spPr>
        <p:txBody>
          <a:bodyPr vert="horz" wrap="square" lIns="66008" tIns="33052" rIns="66008" bIns="33052"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月末票务器具盘点</a:t>
            </a:r>
          </a:p>
        </p:txBody>
      </p:sp>
      <p:sp>
        <p:nvSpPr>
          <p:cNvPr id="3" name="TextBox 3"/>
          <p:cNvSpPr txBox="1"/>
          <p:nvPr/>
        </p:nvSpPr>
        <p:spPr>
          <a:xfrm>
            <a:off x="2265556" y="2589176"/>
            <a:ext cx="5429250" cy="1066632"/>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每月最后一天车站白班值班站长与白班客值对票务工器具进行盘点，其中包括备品备件及票务易耗品，填写车站票务备品备件盘点表电子档并发送给分管票务站助。</a:t>
            </a:r>
          </a:p>
        </p:txBody>
      </p:sp>
      <p:sp>
        <p:nvSpPr>
          <p:cNvPr id="4" name="TextBox 4"/>
          <p:cNvSpPr txBox="1"/>
          <p:nvPr/>
        </p:nvSpPr>
        <p:spPr>
          <a:xfrm>
            <a:off x="6732228" y="4509502"/>
            <a:ext cx="2987778" cy="490334"/>
          </a:xfrm>
          <a:prstGeom prst="rect">
            <a:avLst/>
          </a:prstGeom>
          <a:ln/>
        </p:spPr>
        <p:txBody>
          <a:bodyPr vert="horz" wrap="square" lIns="66008" tIns="33052" rIns="66008" bIns="33052" rtlCol="0" anchor="b" anchorCtr="0">
            <a:noAutofit/>
          </a:bodyPr>
          <a:lstStyle/>
          <a:p>
            <a:pPr algn="l">
              <a:lnSpc>
                <a:spcPct val="120000"/>
              </a:lnSpc>
            </a:pPr>
            <a:r>
              <a:rPr lang="en-US" sz="2400" b="1">
                <a:solidFill>
                  <a:schemeClr val="accent1">
                    <a:alpha val="100000"/>
                  </a:schemeClr>
                </a:solidFill>
                <a:latin typeface="Microsoft Yahei"/>
                <a:ea typeface="Microsoft Yahei"/>
                <a:cs typeface="Microsoft Yahei"/>
              </a:rPr>
              <a:t>故障备品报修反馈</a:t>
            </a:r>
          </a:p>
        </p:txBody>
      </p:sp>
      <p:sp>
        <p:nvSpPr>
          <p:cNvPr id="5" name="TextBox 5"/>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工器具盘点</a:t>
            </a:r>
          </a:p>
        </p:txBody>
      </p:sp>
      <p:sp>
        <p:nvSpPr>
          <p:cNvPr id="6" name="TextBox 6"/>
          <p:cNvSpPr txBox="1"/>
          <p:nvPr/>
        </p:nvSpPr>
        <p:spPr>
          <a:xfrm>
            <a:off x="6209273" y="5048803"/>
            <a:ext cx="5429250" cy="1066632"/>
          </a:xfrm>
          <a:prstGeom prst="rect">
            <a:avLst/>
          </a:prstGeom>
          <a:ln/>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Microsoft Yahei"/>
                <a:ea typeface="Microsoft Yahei"/>
                <a:cs typeface="Microsoft Yahei"/>
              </a:rPr>
              <a:t>对于故障的备品备件，车站白班值班站长与白班客值会做好相应备注，长期未修复的备品、备件会及时填写《票务设备报修情况跟进表》反馈分管票务站助。</a:t>
            </a:r>
          </a:p>
        </p:txBody>
      </p:sp>
      <p:sp>
        <p:nvSpPr>
          <p:cNvPr id="7" name="TextBox 7"/>
          <p:cNvSpPr txBox="1"/>
          <p:nvPr/>
        </p:nvSpPr>
        <p:spPr>
          <a:xfrm>
            <a:off x="2265556" y="1929773"/>
            <a:ext cx="649757" cy="659403"/>
          </a:xfrm>
          <a:prstGeom prst="rect">
            <a:avLst/>
          </a:prstGeom>
          <a:ln/>
        </p:spPr>
        <p:txBody>
          <a:bodyPr vert="horz" wrap="square" lIns="66008" tIns="33052" rIns="66008" bIns="33052" rtlCol="0" anchor="ctr" anchorCtr="0">
            <a:normAutofit/>
          </a:bodyPr>
          <a:lstStyle/>
          <a:p>
            <a:pPr algn="l">
              <a:lnSpc>
                <a:spcPct val="120000"/>
              </a:lnSpc>
            </a:pPr>
            <a:r>
              <a:rPr lang="en-US" sz="2400" b="1">
                <a:solidFill>
                  <a:schemeClr val="accent1">
                    <a:alpha val="100000"/>
                  </a:schemeClr>
                </a:solidFill>
                <a:latin typeface="Microsoft Yahei"/>
                <a:ea typeface="Microsoft Yahei"/>
                <a:cs typeface="Microsoft Yahei"/>
              </a:rPr>
              <a:t>01</a:t>
            </a:r>
          </a:p>
        </p:txBody>
      </p:sp>
      <p:sp>
        <p:nvSpPr>
          <p:cNvPr id="8" name="TextBox 8"/>
          <p:cNvSpPr txBox="1"/>
          <p:nvPr/>
        </p:nvSpPr>
        <p:spPr>
          <a:xfrm>
            <a:off x="6209273" y="4435534"/>
            <a:ext cx="670891" cy="638269"/>
          </a:xfrm>
          <a:prstGeom prst="rect">
            <a:avLst/>
          </a:prstGeom>
          <a:ln/>
        </p:spPr>
        <p:txBody>
          <a:bodyPr vert="horz" wrap="square" lIns="66008" tIns="33052" rIns="66008" bIns="33052" rtlCol="0" anchor="ctr" anchorCtr="0">
            <a:normAutofit/>
          </a:bodyPr>
          <a:lstStyle/>
          <a:p>
            <a:pPr algn="l">
              <a:lnSpc>
                <a:spcPct val="120000"/>
              </a:lnSpc>
            </a:pPr>
            <a:r>
              <a:rPr lang="en-US" sz="2400" b="1">
                <a:solidFill>
                  <a:schemeClr val="accent1">
                    <a:alpha val="100000"/>
                  </a:schemeClr>
                </a:solidFill>
                <a:latin typeface="Microsoft Yahei"/>
                <a:ea typeface="Microsoft Yahei"/>
                <a:cs typeface="Microsoft Yahei"/>
              </a:rPr>
              <a:t>02</a:t>
            </a:r>
          </a:p>
        </p:txBody>
      </p:sp>
      <p:sp>
        <p:nvSpPr>
          <p:cNvPr id="9" name="AutoShape 9"/>
          <p:cNvSpPr/>
          <p:nvPr/>
        </p:nvSpPr>
        <p:spPr>
          <a:xfrm>
            <a:off x="565061" y="2098842"/>
            <a:ext cx="1498612" cy="1498612"/>
          </a:xfrm>
          <a:prstGeom prst="ellipse">
            <a:avLst/>
          </a:prstGeom>
          <a:solidFill>
            <a:schemeClr val="lt2">
              <a:alpha val="100000"/>
            </a:schemeClr>
          </a:solidFill>
          <a:ln/>
        </p:spPr>
      </p:sp>
      <p:sp>
        <p:nvSpPr>
          <p:cNvPr id="10" name="Freeform 10"/>
          <p:cNvSpPr/>
          <p:nvPr/>
        </p:nvSpPr>
        <p:spPr>
          <a:xfrm>
            <a:off x="1028447" y="2543179"/>
            <a:ext cx="571839" cy="571839"/>
          </a:xfrm>
          <a:custGeom>
            <a:avLst/>
            <a:gdLst/>
            <a:ahLst/>
            <a:cxnLst/>
            <a:rect l="l" t="t" r="r" b="b"/>
            <a:pathLst>
              <a:path w="304800" h="304800">
                <a:moveTo>
                  <a:pt x="121920" y="28651"/>
                </a:moveTo>
                <a:lnTo>
                  <a:pt x="121920" y="0"/>
                </a:lnTo>
                <a:lnTo>
                  <a:pt x="152400" y="0"/>
                </a:lnTo>
                <a:lnTo>
                  <a:pt x="152400" y="243840"/>
                </a:lnTo>
                <a:lnTo>
                  <a:pt x="304800" y="243840"/>
                </a:lnTo>
                <a:lnTo>
                  <a:pt x="243840" y="304800"/>
                </a:lnTo>
                <a:lnTo>
                  <a:pt x="30480" y="304800"/>
                </a:lnTo>
                <a:lnTo>
                  <a:pt x="0" y="243840"/>
                </a:lnTo>
                <a:lnTo>
                  <a:pt x="121920" y="243840"/>
                </a:lnTo>
                <a:lnTo>
                  <a:pt x="121920" y="213360"/>
                </a:lnTo>
                <a:lnTo>
                  <a:pt x="0" y="213360"/>
                </a:lnTo>
                <a:lnTo>
                  <a:pt x="0" y="209398"/>
                </a:lnTo>
                <a:cubicBezTo>
                  <a:pt x="56940" y="163544"/>
                  <a:pt x="99498" y="101956"/>
                  <a:pt x="121234" y="31242"/>
                </a:cubicBezTo>
                <a:lnTo>
                  <a:pt x="121920" y="28651"/>
                </a:lnTo>
                <a:close/>
                <a:moveTo>
                  <a:pt x="304343" y="213360"/>
                </a:moveTo>
                <a:lnTo>
                  <a:pt x="152400" y="213360"/>
                </a:lnTo>
                <a:lnTo>
                  <a:pt x="152400" y="207874"/>
                </a:lnTo>
                <a:cubicBezTo>
                  <a:pt x="171650" y="179451"/>
                  <a:pt x="183137" y="144409"/>
                  <a:pt x="183137" y="106680"/>
                </a:cubicBezTo>
                <a:cubicBezTo>
                  <a:pt x="183137" y="68951"/>
                  <a:pt x="171660" y="33909"/>
                  <a:pt x="151990" y="4848"/>
                </a:cubicBezTo>
                <a:lnTo>
                  <a:pt x="152400" y="5486"/>
                </a:lnTo>
                <a:lnTo>
                  <a:pt x="152400" y="2438"/>
                </a:lnTo>
                <a:cubicBezTo>
                  <a:pt x="237877" y="37719"/>
                  <a:pt x="298180" y="117796"/>
                  <a:pt x="304305" y="212646"/>
                </a:cubicBezTo>
                <a:lnTo>
                  <a:pt x="304343" y="213360"/>
                </a:lnTo>
                <a:close/>
              </a:path>
            </a:pathLst>
          </a:custGeom>
          <a:solidFill>
            <a:schemeClr val="accent1">
              <a:alpha val="100000"/>
            </a:schemeClr>
          </a:solidFill>
          <a:ln/>
        </p:spPr>
      </p:sp>
      <p:sp>
        <p:nvSpPr>
          <p:cNvPr id="11" name="AutoShape 11"/>
          <p:cNvSpPr/>
          <p:nvPr/>
        </p:nvSpPr>
        <p:spPr>
          <a:xfrm>
            <a:off x="4230875" y="4583470"/>
            <a:ext cx="1498612" cy="1498612"/>
          </a:xfrm>
          <a:prstGeom prst="ellipse">
            <a:avLst/>
          </a:prstGeom>
          <a:solidFill>
            <a:schemeClr val="lt2">
              <a:alpha val="100000"/>
            </a:schemeClr>
          </a:solidFill>
          <a:ln/>
        </p:spPr>
      </p:sp>
      <p:sp>
        <p:nvSpPr>
          <p:cNvPr id="12" name="Freeform 12"/>
          <p:cNvSpPr/>
          <p:nvPr/>
        </p:nvSpPr>
        <p:spPr>
          <a:xfrm>
            <a:off x="4713980" y="5062314"/>
            <a:ext cx="532402" cy="502824"/>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chemeClr val="accent1">
              <a:alpha val="100000"/>
            </a:schemeClr>
          </a:solidFill>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89593" y="1595455"/>
            <a:ext cx="6734175" cy="771853"/>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备用金核对与记录</a:t>
            </a:r>
          </a:p>
        </p:txBody>
      </p:sp>
      <p:sp>
        <p:nvSpPr>
          <p:cNvPr id="3" name="TextBox 3"/>
          <p:cNvSpPr txBox="1"/>
          <p:nvPr/>
        </p:nvSpPr>
        <p:spPr>
          <a:xfrm>
            <a:off x="689593" y="2246047"/>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每月最后一天夜班值班站长与夜班客运值班员核对车站备用金，填写《月末盘点备用金记录表》电子档并发送给分管票务站助，备注新配发或回收备用金情况。</a:t>
            </a:r>
          </a:p>
        </p:txBody>
      </p:sp>
      <p:sp>
        <p:nvSpPr>
          <p:cNvPr id="4" name="TextBox 4"/>
          <p:cNvSpPr txBox="1"/>
          <p:nvPr/>
        </p:nvSpPr>
        <p:spPr>
          <a:xfrm>
            <a:off x="689593" y="4139505"/>
            <a:ext cx="6734175" cy="759000"/>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备用金自查与确认</a:t>
            </a:r>
          </a:p>
        </p:txBody>
      </p:sp>
      <p:sp>
        <p:nvSpPr>
          <p:cNvPr id="5" name="TextBox 5"/>
          <p:cNvSpPr txBox="1"/>
          <p:nvPr/>
        </p:nvSpPr>
        <p:spPr>
          <a:xfrm>
            <a:off x="689593" y="4798345"/>
            <a:ext cx="6810375" cy="1323975"/>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每月分管票务站长或站助需对车站备用金自查，并在《车站备用金使用登记簿》上记录，由站长、站助及当班客运值班员共同签章确认。</a:t>
            </a:r>
          </a:p>
        </p:txBody>
      </p:sp>
      <p:cxnSp>
        <p:nvCxnSpPr>
          <p:cNvPr id="6" name="Connector 6"/>
          <p:cNvCxnSpPr/>
          <p:nvPr/>
        </p:nvCxnSpPr>
        <p:spPr>
          <a:xfrm>
            <a:off x="756268" y="6181746"/>
            <a:ext cx="7784538"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7" name="Picture 7"/>
          <p:cNvPicPr>
            <a:picLocks noChangeAspect="1"/>
          </p:cNvPicPr>
          <p:nvPr/>
        </p:nvPicPr>
        <p:blipFill>
          <a:blip r:embed="rId3">
            <a:alphaModFix/>
          </a:blip>
          <a:srcRect/>
          <a:stretch>
            <a:fillRect/>
          </a:stretch>
        </p:blipFill>
        <p:spPr>
          <a:xfrm>
            <a:off x="7803289" y="1299241"/>
            <a:ext cx="3679824" cy="4906431"/>
          </a:xfrm>
          <a:prstGeom prst="rect">
            <a:avLst/>
          </a:prstGeom>
        </p:spPr>
      </p:pic>
      <p:cxnSp>
        <p:nvCxnSpPr>
          <p:cNvPr id="8" name="Connector 8"/>
          <p:cNvCxnSpPr/>
          <p:nvPr/>
        </p:nvCxnSpPr>
        <p:spPr>
          <a:xfrm>
            <a:off x="756268" y="3856089"/>
            <a:ext cx="7083417"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备用金盘点</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591</Words>
  <Application>Microsoft Office PowerPoint</Application>
  <PresentationFormat>宽屏</PresentationFormat>
  <Paragraphs>134</Paragraphs>
  <Slides>24</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24</vt:i4>
      </vt:variant>
    </vt:vector>
  </HeadingPairs>
  <TitlesOfParts>
    <vt:vector size="28"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4</cp:revision>
  <dcterms:created xsi:type="dcterms:W3CDTF">2006-08-16T00:00:00Z</dcterms:created>
  <dcterms:modified xsi:type="dcterms:W3CDTF">2024-10-19T03:05:01Z</dcterms:modified>
</cp:coreProperties>
</file>