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现金管理</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565700" y="1701094"/>
            <a:ext cx="3419475" cy="571500"/>
          </a:xfrm>
          <a:prstGeom prst="rect">
            <a:avLst/>
          </a:prstGeom>
          <a:ln/>
        </p:spPr>
        <p:txBody>
          <a:bodyPr vert="horz" wrap="square" lIns="114300" tIns="57150" rIns="114300" bIns="57150" rtlCol="0" anchor="b"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票款备用金分离存放</a:t>
            </a:r>
          </a:p>
        </p:txBody>
      </p:sp>
      <p:sp>
        <p:nvSpPr>
          <p:cNvPr id="3" name="TextBox 3"/>
          <p:cNvSpPr txBox="1"/>
          <p:nvPr/>
        </p:nvSpPr>
        <p:spPr>
          <a:xfrm>
            <a:off x="565700" y="3875308"/>
            <a:ext cx="3419475" cy="571500"/>
          </a:xfrm>
          <a:prstGeom prst="rect">
            <a:avLst/>
          </a:prstGeom>
          <a:ln/>
        </p:spPr>
        <p:txBody>
          <a:bodyPr vert="horz" wrap="square" lIns="114300" tIns="57150" rIns="114300" bIns="57150" rtlCol="0" anchor="b"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票务钥匙及时归还</a:t>
            </a:r>
          </a:p>
        </p:txBody>
      </p:sp>
      <p:sp>
        <p:nvSpPr>
          <p:cNvPr id="4" name="TextBox 4"/>
          <p:cNvSpPr txBox="1"/>
          <p:nvPr/>
        </p:nvSpPr>
        <p:spPr>
          <a:xfrm>
            <a:off x="8310539" y="2205325"/>
            <a:ext cx="3419475" cy="1114425"/>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纸质报表中的阿拉伯数字应一个一个地写，不得连笔书写，以确保数据录入的准确性和可读性。</a:t>
            </a:r>
          </a:p>
        </p:txBody>
      </p:sp>
      <p:sp>
        <p:nvSpPr>
          <p:cNvPr id="5" name="TextBox 5"/>
          <p:cNvSpPr txBox="1"/>
          <p:nvPr/>
        </p:nvSpPr>
        <p:spPr>
          <a:xfrm>
            <a:off x="8310539" y="1701094"/>
            <a:ext cx="3419475" cy="571500"/>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数字书写清晰准确</a:t>
            </a:r>
          </a:p>
        </p:txBody>
      </p:sp>
      <p:sp>
        <p:nvSpPr>
          <p:cNvPr id="6" name="TextBox 6"/>
          <p:cNvSpPr txBox="1"/>
          <p:nvPr/>
        </p:nvSpPr>
        <p:spPr>
          <a:xfrm>
            <a:off x="8310539" y="4380130"/>
            <a:ext cx="3409950" cy="1114425"/>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车站营收日报由每班值班员根据钱箱清点报告、售票员结算单、TVM打印的补币单等记录填写。</a:t>
            </a:r>
          </a:p>
        </p:txBody>
      </p:sp>
      <p:sp>
        <p:nvSpPr>
          <p:cNvPr id="7" name="TextBox 7"/>
          <p:cNvSpPr txBox="1"/>
          <p:nvPr/>
        </p:nvSpPr>
        <p:spPr>
          <a:xfrm>
            <a:off x="8310539" y="3875308"/>
            <a:ext cx="3423043" cy="571500"/>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营收日报精心编制</a:t>
            </a:r>
          </a:p>
        </p:txBody>
      </p:sp>
      <p:sp>
        <p:nvSpPr>
          <p:cNvPr id="8" name="TextBox 8"/>
          <p:cNvSpPr txBox="1"/>
          <p:nvPr/>
        </p:nvSpPr>
        <p:spPr>
          <a:xfrm>
            <a:off x="4422541" y="5526388"/>
            <a:ext cx="3438525" cy="1114425"/>
          </a:xfrm>
          <a:prstGeom prst="rect">
            <a:avLst/>
          </a:prstGeom>
          <a:ln/>
        </p:spPr>
        <p:txBody>
          <a:bodyPr vert="horz" wrap="square" lIns="114300" tIns="57150" rIns="114300" bIns="57150"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城市轨道交通企业的票务工作纷繁复杂，每天都需要整理当天的票务工作，填写相应的台账报表。</a:t>
            </a:r>
          </a:p>
        </p:txBody>
      </p:sp>
      <p:sp>
        <p:nvSpPr>
          <p:cNvPr id="9" name="TextBox 9"/>
          <p:cNvSpPr txBox="1"/>
          <p:nvPr/>
        </p:nvSpPr>
        <p:spPr>
          <a:xfrm>
            <a:off x="4376738" y="5021566"/>
            <a:ext cx="3438525" cy="495300"/>
          </a:xfrm>
          <a:prstGeom prst="rect">
            <a:avLst/>
          </a:prstGeom>
          <a:ln/>
        </p:spPr>
        <p:txBody>
          <a:bodyPr vert="horz" wrap="square" lIns="114300" tIns="57150" rIns="114300" bIns="57150" rtlCol="0" anchor="ctr" anchorCtr="0">
            <a:noAutofit/>
          </a:bodyPr>
          <a:lstStyle/>
          <a:p>
            <a:pPr algn="ctr">
              <a:lnSpc>
                <a:spcPct val="96000"/>
              </a:lnSpc>
            </a:pPr>
            <a:r>
              <a:rPr lang="en-US" sz="2400" b="1">
                <a:solidFill>
                  <a:schemeClr val="accent1">
                    <a:alpha val="100000"/>
                  </a:schemeClr>
                </a:solidFill>
                <a:latin typeface="Microsoft Yahei"/>
                <a:ea typeface="Microsoft Yahei"/>
                <a:cs typeface="Microsoft Yahei"/>
              </a:rPr>
              <a:t>日终票务整理报表</a:t>
            </a:r>
          </a:p>
        </p:txBody>
      </p:sp>
      <p:sp>
        <p:nvSpPr>
          <p:cNvPr id="10" name="TextBox 10"/>
          <p:cNvSpPr txBox="1"/>
          <p:nvPr/>
        </p:nvSpPr>
        <p:spPr>
          <a:xfrm>
            <a:off x="565700" y="2205325"/>
            <a:ext cx="3419475" cy="1114425"/>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轨道交通车站的票款和备用金不可混放，需分离存放，确保资金安全与管理便捷。</a:t>
            </a:r>
          </a:p>
        </p:txBody>
      </p:sp>
      <p:sp>
        <p:nvSpPr>
          <p:cNvPr id="11" name="TextBox 11"/>
          <p:cNvSpPr txBox="1"/>
          <p:nvPr/>
        </p:nvSpPr>
        <p:spPr>
          <a:xfrm>
            <a:off x="565700" y="4380130"/>
            <a:ext cx="3419475" cy="1114425"/>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票务钥匙使用完毕应立即归还，遵循“有借必还”原则，确保钥匙的安全与及时归还。</a:t>
            </a:r>
          </a:p>
        </p:txBody>
      </p:sp>
      <p:sp>
        <p:nvSpPr>
          <p:cNvPr id="12" name="TextBox 1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3" name="AutoShape 13"/>
          <p:cNvSpPr/>
          <p:nvPr/>
        </p:nvSpPr>
        <p:spPr>
          <a:xfrm>
            <a:off x="5527532" y="1590406"/>
            <a:ext cx="1175454" cy="1037165"/>
          </a:xfrm>
          <a:prstGeom prst="triangle">
            <a:avLst>
              <a:gd name="adj" fmla="val 50000"/>
            </a:avLst>
          </a:prstGeom>
          <a:solidFill>
            <a:schemeClr val="accent1">
              <a:alpha val="100000"/>
            </a:schemeClr>
          </a:solidFill>
          <a:ln/>
        </p:spPr>
      </p:sp>
      <p:sp>
        <p:nvSpPr>
          <p:cNvPr id="14" name="AutoShape 14"/>
          <p:cNvSpPr/>
          <p:nvPr/>
        </p:nvSpPr>
        <p:spPr>
          <a:xfrm rot="4275690">
            <a:off x="6785438" y="2506602"/>
            <a:ext cx="1175454" cy="1037165"/>
          </a:xfrm>
          <a:prstGeom prst="triangle">
            <a:avLst>
              <a:gd name="adj" fmla="val 50000"/>
            </a:avLst>
          </a:prstGeom>
          <a:solidFill>
            <a:schemeClr val="accent1">
              <a:alpha val="100000"/>
            </a:schemeClr>
          </a:solidFill>
          <a:ln/>
        </p:spPr>
      </p:sp>
      <p:sp>
        <p:nvSpPr>
          <p:cNvPr id="15" name="AutoShape 15"/>
          <p:cNvSpPr/>
          <p:nvPr/>
        </p:nvSpPr>
        <p:spPr>
          <a:xfrm rot="2700000" flipH="1">
            <a:off x="4584703" y="2469836"/>
            <a:ext cx="1175454" cy="1037165"/>
          </a:xfrm>
          <a:prstGeom prst="triangle">
            <a:avLst>
              <a:gd name="adj" fmla="val 50000"/>
            </a:avLst>
          </a:prstGeom>
          <a:solidFill>
            <a:schemeClr val="accent1">
              <a:alpha val="100000"/>
            </a:schemeClr>
          </a:solidFill>
          <a:ln/>
        </p:spPr>
      </p:sp>
      <p:sp>
        <p:nvSpPr>
          <p:cNvPr id="16" name="AutoShape 16"/>
          <p:cNvSpPr/>
          <p:nvPr/>
        </p:nvSpPr>
        <p:spPr>
          <a:xfrm rot="-8546356" flipH="1">
            <a:off x="4774012" y="4013018"/>
            <a:ext cx="1175454" cy="1037165"/>
          </a:xfrm>
          <a:prstGeom prst="triangle">
            <a:avLst>
              <a:gd name="adj" fmla="val 50000"/>
            </a:avLst>
          </a:prstGeom>
          <a:solidFill>
            <a:schemeClr val="accent1">
              <a:alpha val="100000"/>
            </a:schemeClr>
          </a:solidFill>
          <a:ln/>
        </p:spPr>
      </p:sp>
      <p:sp>
        <p:nvSpPr>
          <p:cNvPr id="17" name="AutoShape 17"/>
          <p:cNvSpPr/>
          <p:nvPr/>
        </p:nvSpPr>
        <p:spPr>
          <a:xfrm rot="8546493" flipH="1">
            <a:off x="6327203" y="4006453"/>
            <a:ext cx="1175454" cy="1037165"/>
          </a:xfrm>
          <a:prstGeom prst="triangle">
            <a:avLst>
              <a:gd name="adj" fmla="val 50000"/>
            </a:avLst>
          </a:prstGeom>
          <a:solidFill>
            <a:schemeClr val="accent1">
              <a:alpha val="100000"/>
            </a:schemeClr>
          </a:solidFill>
          <a:ln/>
        </p:spPr>
      </p:sp>
      <p:sp>
        <p:nvSpPr>
          <p:cNvPr id="18" name="Freeform 18"/>
          <p:cNvSpPr/>
          <p:nvPr/>
        </p:nvSpPr>
        <p:spPr>
          <a:xfrm>
            <a:off x="5803666" y="2981611"/>
            <a:ext cx="676277" cy="676277"/>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466092"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833246"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直接解行方式具有快速、高效的优点，但安全风险相对较高；集中站收款方式虽安全性和规范性较强，但操作相对复杂，且可能增加运营成本。</a:t>
            </a:r>
          </a:p>
        </p:txBody>
      </p:sp>
      <p:sp>
        <p:nvSpPr>
          <p:cNvPr id="5" name="TextBox 5"/>
          <p:cNvSpPr txBox="1"/>
          <p:nvPr/>
        </p:nvSpPr>
        <p:spPr>
          <a:xfrm>
            <a:off x="2833246"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票款解行方式对比</a:t>
            </a:r>
          </a:p>
        </p:txBody>
      </p:sp>
      <p:sp>
        <p:nvSpPr>
          <p:cNvPr id="6" name="TextBox 6"/>
          <p:cNvSpPr txBox="1"/>
          <p:nvPr/>
        </p:nvSpPr>
        <p:spPr>
          <a:xfrm>
            <a:off x="2833246"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报表录入应遵循真实、准确、完整、及时的基本原则，确保数据的真实性，避免虚假和误导性信息，以保障决策的有效性和可靠性。</a:t>
            </a:r>
          </a:p>
        </p:txBody>
      </p:sp>
      <p:sp>
        <p:nvSpPr>
          <p:cNvPr id="7" name="TextBox 7"/>
          <p:cNvSpPr txBox="1"/>
          <p:nvPr/>
        </p:nvSpPr>
        <p:spPr>
          <a:xfrm>
            <a:off x="2833246"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报表录入原则概述</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现金管理的重要性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12109" r="12109"/>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现金管理的重要性</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城市轨道交通企业的票务工作纷繁复杂，每天都需要整理当天的票务工作，填写相应的台账报表。</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票务报表的作用</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票务报表是记录车站现金交接、收益汇总、车票交接、发售、站存的原始台账，也是作为结算部门对站务员进行收益结算的原始依据。</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现金管理的重要性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21993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掌握报表填写原则</a:t>
            </a:r>
          </a:p>
        </p:txBody>
      </p:sp>
      <p:sp>
        <p:nvSpPr>
          <p:cNvPr id="4" name="TextBox 4"/>
          <p:cNvSpPr txBox="1"/>
          <p:nvPr/>
        </p:nvSpPr>
        <p:spPr>
          <a:xfrm>
            <a:off x="1905000" y="5523753"/>
            <a:ext cx="83058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报表内容填写基本原则包括真实、准确、完整和及时；填写人员需遵循票务规章制度，确保数据正确，不遗漏任何事项。</a:t>
            </a:r>
          </a:p>
        </p:txBody>
      </p:sp>
      <p:sp>
        <p:nvSpPr>
          <p:cNvPr id="5" name="AutoShape 5"/>
          <p:cNvSpPr/>
          <p:nvPr/>
        </p:nvSpPr>
        <p:spPr>
          <a:xfrm>
            <a:off x="1905000" y="1835975"/>
            <a:ext cx="238125" cy="238125"/>
          </a:xfrm>
          <a:prstGeom prst="ellipse">
            <a:avLst/>
          </a:prstGeom>
          <a:solidFill>
            <a:schemeClr val="accent1">
              <a:alpha val="100000"/>
            </a:schemeClr>
          </a:solidFill>
          <a:ln/>
        </p:spPr>
      </p:sp>
      <p:sp>
        <p:nvSpPr>
          <p:cNvPr id="6" name="TextBox 6"/>
          <p:cNvSpPr txBox="1"/>
          <p:nvPr/>
        </p:nvSpPr>
        <p:spPr>
          <a:xfrm>
            <a:off x="21993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了解现金来源</a:t>
            </a:r>
          </a:p>
        </p:txBody>
      </p:sp>
      <p:sp>
        <p:nvSpPr>
          <p:cNvPr id="7" name="TextBox 7"/>
          <p:cNvSpPr txBox="1"/>
          <p:nvPr/>
        </p:nvSpPr>
        <p:spPr>
          <a:xfrm>
            <a:off x="1905000" y="2234038"/>
            <a:ext cx="83058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备用金是公司配发给车站的用于售票业务及应急的资金，包括车站备用金和个人备用金；票款则车站通过售票机等收取的现金</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21993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掌握直接解行</a:t>
            </a:r>
          </a:p>
        </p:txBody>
      </p:sp>
      <p:sp>
        <p:nvSpPr>
          <p:cNvPr id="9" name="TextBox 9"/>
          <p:cNvSpPr txBox="1"/>
          <p:nvPr/>
        </p:nvSpPr>
        <p:spPr>
          <a:xfrm>
            <a:off x="1905000" y="3896612"/>
            <a:ext cx="83058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直接解行是银行提供的一种解款服务，是指车站清点票款后，由车站人员直接将现金送达银行，银行当场清点并返还现金送款单</a:t>
            </a:r>
            <a:r>
              <a:rPr lang="en-US" sz="1500" dirty="0">
                <a:solidFill>
                  <a:schemeClr val="dk1">
                    <a:alpha val="100000"/>
                  </a:schemeClr>
                </a:solidFill>
                <a:latin typeface="Microsoft Yahei"/>
                <a:ea typeface="Microsoft Yahei"/>
                <a:cs typeface="Microsoft Yahei"/>
              </a:rPr>
              <a:t>。</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1905000" y="3491989"/>
            <a:ext cx="238125" cy="238125"/>
          </a:xfrm>
          <a:prstGeom prst="ellipse">
            <a:avLst/>
          </a:prstGeom>
          <a:solidFill>
            <a:schemeClr val="accent1">
              <a:alpha val="100000"/>
            </a:schemeClr>
          </a:solidFill>
          <a:ln/>
        </p:spPr>
      </p:sp>
      <p:sp>
        <p:nvSpPr>
          <p:cNvPr id="12" name="AutoShape 12"/>
          <p:cNvSpPr/>
          <p:nvPr/>
        </p:nvSpPr>
        <p:spPr>
          <a:xfrm>
            <a:off x="1905000"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0369" r="30369"/>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61" r="32561"/>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能够掌握鉴别真假人民币的传统做法，包括一看水印、二摸凹凸、三听声音和四测反应；这些方法有助于辨别钞票的真伪，确保交易的安全。</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鉴别真假人民币</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能够对比直接解行和集中站收款（打包返纳）的优缺点，直接解行方式较为灵活，但成本较高；而集中站收款方式成本较低，但灵活性较差。</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对比收款方式</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12109" r="12109"/>
          <a:stretch>
            <a:fillRect/>
          </a:stretch>
        </p:blipFill>
        <p:spPr>
          <a:xfrm>
            <a:off x="7804006" y="1828799"/>
            <a:ext cx="3831201" cy="4191001"/>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养成良好的沟通能力</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在票务管理中，能够养成良好的沟通能力，清晰准确地传达信息，有效解决各种问题，提升工作效率和质量。</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养成良好的职业素养</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在票务工作中，能够养成良好的职业素养，认真履行职责，严格遵守操作规程，确保票务工作的安全、准确和高效。</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现金的来源</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城市轨道交通车站现金源自备用金与票款；备用金分车站与个人，用于售票、找零等，紧急时可作应急基金；票款则来自自动售票机、半自动售票机及人工售票。</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现金管理</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备用金管理</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票务收益室负责备用金统计申领，车站管理备用金，调整需向站务经理申请，核准后调整；各地硬币流通不同，备用金以硬币为主，车站需测算兑换并专用。</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票款管理</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涵盖现金管理、收益清点存银行、假钞错款处理；解行方式有直接解行和集中站收款；安全管理严格，加封开封规范，假钞处理有原则，确保现金安全。</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票据管理流程</a:t>
            </a:r>
          </a:p>
        </p:txBody>
      </p:sp>
      <p:sp>
        <p:nvSpPr>
          <p:cNvPr id="4" name="AutoShape 4"/>
          <p:cNvSpPr/>
          <p:nvPr/>
        </p:nvSpPr>
        <p:spPr>
          <a:xfrm>
            <a:off x="1654820" y="5069472"/>
            <a:ext cx="701468" cy="550104"/>
          </a:xfrm>
          <a:prstGeom prst="rect">
            <a:avLst/>
          </a:prstGeom>
          <a:solidFill>
            <a:schemeClr val="accent1">
              <a:alpha val="100000"/>
            </a:schemeClr>
          </a:solidFill>
          <a:ln/>
        </p:spPr>
      </p:sp>
      <p:sp>
        <p:nvSpPr>
          <p:cNvPr id="5" name="AutoShape 5"/>
          <p:cNvSpPr/>
          <p:nvPr/>
        </p:nvSpPr>
        <p:spPr>
          <a:xfrm>
            <a:off x="1654820" y="3300542"/>
            <a:ext cx="701468" cy="550104"/>
          </a:xfrm>
          <a:prstGeom prst="rect">
            <a:avLst/>
          </a:prstGeom>
          <a:solidFill>
            <a:schemeClr val="accent1">
              <a:alpha val="100000"/>
            </a:schemeClr>
          </a:solidFill>
          <a:ln/>
        </p:spPr>
      </p:sp>
      <p:sp>
        <p:nvSpPr>
          <p:cNvPr id="6" name="AutoShape 6"/>
          <p:cNvSpPr/>
          <p:nvPr/>
        </p:nvSpPr>
        <p:spPr>
          <a:xfrm>
            <a:off x="1654820" y="1520411"/>
            <a:ext cx="701468" cy="550104"/>
          </a:xfrm>
          <a:prstGeom prst="rect">
            <a:avLst/>
          </a:prstGeom>
          <a:solidFill>
            <a:schemeClr val="accent1">
              <a:alpha val="100000"/>
            </a:schemeClr>
          </a:solidFill>
          <a:ln/>
        </p:spPr>
      </p:sp>
      <p:sp>
        <p:nvSpPr>
          <p:cNvPr id="7" name="TextBox 7"/>
          <p:cNvSpPr txBox="1"/>
          <p:nvPr/>
        </p:nvSpPr>
        <p:spPr>
          <a:xfrm>
            <a:off x="2719641" y="3227932"/>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发票管理</a:t>
            </a:r>
          </a:p>
        </p:txBody>
      </p:sp>
      <p:sp>
        <p:nvSpPr>
          <p:cNvPr id="8" name="TextBox 8"/>
          <p:cNvSpPr txBox="1"/>
          <p:nvPr/>
        </p:nvSpPr>
        <p:spPr>
          <a:xfrm>
            <a:off x="2719641" y="3754700"/>
            <a:ext cx="7491159" cy="1247775"/>
          </a:xfrm>
          <a:prstGeom prst="rect">
            <a:avLst/>
          </a:prstGeom>
          <a:ln/>
        </p:spPr>
        <p:txBody>
          <a:bodyPr vert="horz" wrap="square" lIns="123825" tIns="123825" rIns="57150" bIns="123825" rtlCol="0" anchor="t" anchorCtr="0">
            <a:normAutofit/>
          </a:bodyPr>
          <a:lstStyle/>
          <a:p>
            <a:pPr>
              <a:lnSpc>
                <a:spcPct val="140000"/>
              </a:lnSpc>
            </a:pPr>
            <a:r>
              <a:rPr lang="en-US" sz="1500" dirty="0">
                <a:solidFill>
                  <a:schemeClr val="dk1">
                    <a:alpha val="100000"/>
                  </a:schemeClr>
                </a:solidFill>
                <a:latin typeface="Microsoft Yahei"/>
                <a:ea typeface="Microsoft Yahei"/>
                <a:cs typeface="Microsoft Yahei"/>
              </a:rPr>
              <a:t>车站每月20日前向票务收益室申报次月报销凭证和发票需求，确保一个半月用量，并上交发票存根；配发时核对数量，签字确认，并及时在台帐上填写记录。</a:t>
            </a:r>
          </a:p>
        </p:txBody>
      </p:sp>
      <p:sp>
        <p:nvSpPr>
          <p:cNvPr id="9" name="TextBox 9"/>
          <p:cNvSpPr txBox="1"/>
          <p:nvPr/>
        </p:nvSpPr>
        <p:spPr>
          <a:xfrm>
            <a:off x="2731995" y="4996862"/>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发票管理流程</a:t>
            </a:r>
          </a:p>
        </p:txBody>
      </p:sp>
      <p:sp>
        <p:nvSpPr>
          <p:cNvPr id="10" name="TextBox 10"/>
          <p:cNvSpPr txBox="1"/>
          <p:nvPr/>
        </p:nvSpPr>
        <p:spPr>
          <a:xfrm>
            <a:off x="2731995" y="5534832"/>
            <a:ext cx="7478783" cy="1247775"/>
          </a:xfrm>
          <a:prstGeom prst="rect">
            <a:avLst/>
          </a:prstGeom>
          <a:ln/>
        </p:spPr>
        <p:txBody>
          <a:bodyPr vert="horz" wrap="square" lIns="123825" tIns="123825" rIns="57150" bIns="123825" rtlCol="0" anchor="t" anchorCtr="0">
            <a:normAutofit/>
          </a:bodyPr>
          <a:lstStyle/>
          <a:p>
            <a:pPr>
              <a:lnSpc>
                <a:spcPct val="140000"/>
              </a:lnSpc>
            </a:pPr>
            <a:r>
              <a:rPr lang="en-US" sz="1500" dirty="0">
                <a:solidFill>
                  <a:schemeClr val="dk1">
                    <a:alpha val="100000"/>
                  </a:schemeClr>
                </a:solidFill>
                <a:latin typeface="Microsoft Yahei"/>
                <a:ea typeface="Microsoft Yahei"/>
                <a:cs typeface="Microsoft Yahei"/>
              </a:rPr>
              <a:t>票务收益室与车站间报销凭证、发票的配发、接收及上交管理流程及车站间报销凭证及发票调配管理流程如下图所示，管理流程规范，调配机制灵活。</a:t>
            </a:r>
          </a:p>
        </p:txBody>
      </p:sp>
      <p:sp>
        <p:nvSpPr>
          <p:cNvPr id="11" name="TextBox 11"/>
          <p:cNvSpPr txBox="1"/>
          <p:nvPr/>
        </p:nvSpPr>
        <p:spPr>
          <a:xfrm>
            <a:off x="2732017" y="1447800"/>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报销凭证管理</a:t>
            </a:r>
          </a:p>
        </p:txBody>
      </p:sp>
      <p:sp>
        <p:nvSpPr>
          <p:cNvPr id="12" name="TextBox 12"/>
          <p:cNvSpPr txBox="1"/>
          <p:nvPr/>
        </p:nvSpPr>
        <p:spPr>
          <a:xfrm>
            <a:off x="2732017" y="1974568"/>
            <a:ext cx="7478783" cy="1247775"/>
          </a:xfrm>
          <a:prstGeom prst="rect">
            <a:avLst/>
          </a:prstGeom>
          <a:ln/>
        </p:spPr>
        <p:txBody>
          <a:bodyPr vert="horz" wrap="square" lIns="123825" tIns="123825" rIns="57150" bIns="123825" rtlCol="0" anchor="t" anchorCtr="0">
            <a:normAutofit/>
          </a:bodyPr>
          <a:lstStyle/>
          <a:p>
            <a:pPr>
              <a:lnSpc>
                <a:spcPct val="140000"/>
              </a:lnSpc>
            </a:pPr>
            <a:r>
              <a:rPr lang="en-US" sz="1500" dirty="0">
                <a:solidFill>
                  <a:schemeClr val="dk1">
                    <a:alpha val="100000"/>
                  </a:schemeClr>
                </a:solidFill>
                <a:latin typeface="Microsoft Yahei"/>
                <a:ea typeface="Microsoft Yahei"/>
                <a:cs typeface="Microsoft Yahei"/>
              </a:rPr>
              <a:t>城市轨道交通线路中使用的一票通报销凭证由公司自行印制，一卡通发票由一卡通公司提供；报销凭证和发票的保管，应由专人负责，妥善保管，不得丢失。</a:t>
            </a:r>
          </a:p>
        </p:txBody>
      </p:sp>
      <p:sp>
        <p:nvSpPr>
          <p:cNvPr id="13" name="AutoShape 13"/>
          <p:cNvSpPr/>
          <p:nvPr/>
        </p:nvSpPr>
        <p:spPr>
          <a:xfrm>
            <a:off x="2089404" y="5069472"/>
            <a:ext cx="550104" cy="550104"/>
          </a:xfrm>
          <a:prstGeom prst="ellipse">
            <a:avLst/>
          </a:prstGeom>
          <a:solidFill>
            <a:schemeClr val="accent1">
              <a:alpha val="100000"/>
            </a:schemeClr>
          </a:solidFill>
          <a:ln/>
        </p:spPr>
      </p:sp>
      <p:sp>
        <p:nvSpPr>
          <p:cNvPr id="14" name="AutoShape 14"/>
          <p:cNvSpPr/>
          <p:nvPr/>
        </p:nvSpPr>
        <p:spPr>
          <a:xfrm>
            <a:off x="1371600" y="5069472"/>
            <a:ext cx="550104" cy="550104"/>
          </a:xfrm>
          <a:prstGeom prst="ellipse">
            <a:avLst/>
          </a:prstGeom>
          <a:solidFill>
            <a:schemeClr val="accent1">
              <a:alpha val="100000"/>
            </a:schemeClr>
          </a:solidFill>
          <a:ln/>
        </p:spPr>
      </p:sp>
      <p:sp>
        <p:nvSpPr>
          <p:cNvPr id="15" name="AutoShape 15"/>
          <p:cNvSpPr/>
          <p:nvPr/>
        </p:nvSpPr>
        <p:spPr>
          <a:xfrm>
            <a:off x="2089404" y="3300542"/>
            <a:ext cx="550104" cy="550104"/>
          </a:xfrm>
          <a:prstGeom prst="ellipse">
            <a:avLst/>
          </a:prstGeom>
          <a:solidFill>
            <a:schemeClr val="accent1">
              <a:alpha val="100000"/>
            </a:schemeClr>
          </a:solidFill>
          <a:ln/>
        </p:spPr>
      </p:sp>
      <p:sp>
        <p:nvSpPr>
          <p:cNvPr id="16" name="AutoShape 16"/>
          <p:cNvSpPr/>
          <p:nvPr/>
        </p:nvSpPr>
        <p:spPr>
          <a:xfrm>
            <a:off x="1371600" y="3300542"/>
            <a:ext cx="550104" cy="550104"/>
          </a:xfrm>
          <a:prstGeom prst="ellipse">
            <a:avLst/>
          </a:prstGeom>
          <a:solidFill>
            <a:schemeClr val="accent1">
              <a:alpha val="100000"/>
            </a:schemeClr>
          </a:solidFill>
          <a:ln/>
        </p:spPr>
      </p:sp>
      <p:sp>
        <p:nvSpPr>
          <p:cNvPr id="17" name="AutoShape 17"/>
          <p:cNvSpPr/>
          <p:nvPr/>
        </p:nvSpPr>
        <p:spPr>
          <a:xfrm>
            <a:off x="2089404" y="1520411"/>
            <a:ext cx="550104" cy="550104"/>
          </a:xfrm>
          <a:prstGeom prst="ellipse">
            <a:avLst/>
          </a:prstGeom>
          <a:solidFill>
            <a:schemeClr val="accent1">
              <a:alpha val="100000"/>
            </a:schemeClr>
          </a:solidFill>
          <a:ln/>
        </p:spPr>
      </p:sp>
      <p:sp>
        <p:nvSpPr>
          <p:cNvPr id="18" name="AutoShape 18"/>
          <p:cNvSpPr/>
          <p:nvPr/>
        </p:nvSpPr>
        <p:spPr>
          <a:xfrm>
            <a:off x="1371600" y="1520411"/>
            <a:ext cx="550104" cy="550104"/>
          </a:xfrm>
          <a:prstGeom prst="ellipse">
            <a:avLst/>
          </a:prstGeom>
          <a:solidFill>
            <a:schemeClr val="accent1">
              <a:alpha val="100000"/>
            </a:schemeClr>
          </a:solidFill>
          <a:ln/>
        </p:spPr>
      </p:sp>
      <p:sp>
        <p:nvSpPr>
          <p:cNvPr id="19" name="TextBox 19"/>
          <p:cNvSpPr txBox="1"/>
          <p:nvPr/>
        </p:nvSpPr>
        <p:spPr>
          <a:xfrm>
            <a:off x="1622559" y="5108304"/>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1622559" y="3339374"/>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1622559" y="1559243"/>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281</Words>
  <Application>Microsoft Office PowerPoint</Application>
  <PresentationFormat>宽屏</PresentationFormat>
  <Paragraphs>70</Paragraphs>
  <Slides>14</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14</vt:i4>
      </vt:variant>
    </vt:vector>
  </HeadingPairs>
  <TitlesOfParts>
    <vt:vector size="18"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2024-10-19T03:09:14Z</dcterms:modified>
</cp:coreProperties>
</file>