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1525651"/>
            <a:ext cx="5943600" cy="2085975"/>
          </a:xfrm>
          <a:prstGeom prst="rect">
            <a:avLst/>
          </a:prstGeom>
          <a:ln/>
        </p:spPr>
        <p:txBody>
          <a:bodyPr vert="horz" wrap="square" lIns="114300" tIns="57150" rIns="114300" bIns="57150" rtlCol="0" anchor="ctr" anchorCtr="0">
            <a:normAutofit/>
          </a:bodyPr>
          <a:lstStyle/>
          <a:p>
            <a:pPr algn="ctr">
              <a:lnSpc>
                <a:spcPct val="114999"/>
              </a:lnSpc>
            </a:pPr>
            <a:r>
              <a:rPr lang="en-US" sz="5400" b="1" dirty="0" err="1">
                <a:solidFill>
                  <a:srgbClr val="208BD9">
                    <a:alpha val="100000"/>
                  </a:srgbClr>
                </a:solidFill>
                <a:latin typeface="Microsoft Yahei"/>
                <a:ea typeface="Microsoft Yahei"/>
                <a:cs typeface="Microsoft Yahei"/>
              </a:rPr>
              <a:t>票卡管理</a:t>
            </a:r>
            <a:endParaRPr lang="en-US" sz="5400" b="1" dirty="0">
              <a:solidFill>
                <a:srgbClr val="208BD9">
                  <a:alpha val="100000"/>
                </a:srgbClr>
              </a:solidFill>
              <a:latin typeface="Microsoft Yahei"/>
              <a:ea typeface="Microsoft Yahei"/>
              <a:cs typeface="Microsoft Yahe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3083" r="13083"/>
          <a:stretch>
            <a:fillRect/>
          </a:stretch>
        </p:blipFill>
        <p:spPr>
          <a:xfrm>
            <a:off x="4462463" y="2088071"/>
            <a:ext cx="3267075" cy="3267075"/>
          </a:xfrm>
          <a:prstGeom prst="ellipse">
            <a:avLst/>
          </a:prstGeom>
          <a:ln w="57150">
            <a:solidFill>
              <a:schemeClr val="accent1"/>
            </a:solidFill>
            <a:prstDash val="solid"/>
          </a:ln>
        </p:spPr>
      </p:pic>
      <p:sp>
        <p:nvSpPr>
          <p:cNvPr id="3" name="TextBox 3"/>
          <p:cNvSpPr txBox="1"/>
          <p:nvPr/>
        </p:nvSpPr>
        <p:spPr>
          <a:xfrm>
            <a:off x="539110" y="2972036"/>
            <a:ext cx="3314231" cy="647995"/>
          </a:xfrm>
          <a:prstGeom prst="rect">
            <a:avLst/>
          </a:prstGeom>
          <a:ln/>
        </p:spPr>
        <p:txBody>
          <a:bodyPr vert="horz" wrap="square" lIns="114300" tIns="57150" rIns="114300" bIns="57150" rtlCol="0" anchor="ctr" anchorCtr="0">
            <a:noAutofit/>
          </a:bodyPr>
          <a:lstStyle/>
          <a:p>
            <a:pPr algn="r">
              <a:lnSpc>
                <a:spcPct val="120000"/>
              </a:lnSpc>
            </a:pPr>
            <a:r>
              <a:rPr lang="en-US" sz="2400" b="1">
                <a:solidFill>
                  <a:schemeClr val="accent1">
                    <a:alpha val="100000"/>
                  </a:schemeClr>
                </a:solidFill>
                <a:latin typeface="Microsoft Yahei"/>
                <a:ea typeface="Microsoft Yahei"/>
                <a:cs typeface="Microsoft Yahei"/>
              </a:rPr>
              <a:t>车票分拣</a:t>
            </a:r>
          </a:p>
        </p:txBody>
      </p:sp>
      <p:sp>
        <p:nvSpPr>
          <p:cNvPr id="4" name="TextBox 4"/>
          <p:cNvSpPr txBox="1"/>
          <p:nvPr/>
        </p:nvSpPr>
        <p:spPr>
          <a:xfrm>
            <a:off x="8059848" y="1716027"/>
            <a:ext cx="3314231" cy="1580007"/>
          </a:xfrm>
          <a:prstGeom prst="rect">
            <a:avLst/>
          </a:prstGeom>
          <a:ln/>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回收票卡经人工或编码分拣机分拣后，可再次进行编码，并通过ACC记录更新信息；重新编码后的票卡可正常流通，确保系统运行。</a:t>
            </a:r>
          </a:p>
        </p:txBody>
      </p:sp>
      <p:sp>
        <p:nvSpPr>
          <p:cNvPr id="5" name="TextBox 5"/>
          <p:cNvSpPr txBox="1"/>
          <p:nvPr/>
        </p:nvSpPr>
        <p:spPr>
          <a:xfrm>
            <a:off x="8059848" y="1097369"/>
            <a:ext cx="3314231" cy="622955"/>
          </a:xfrm>
          <a:prstGeom prst="rect">
            <a:avLst/>
          </a:prstGeom>
          <a:ln/>
        </p:spPr>
        <p:txBody>
          <a:bodyPr vert="horz" wrap="square" lIns="114300" tIns="57150" rIns="114300" bIns="57150" rtlCol="0" anchor="ctr" anchorCtr="0">
            <a:noAutofit/>
          </a:bodyPr>
          <a:lstStyle/>
          <a:p>
            <a:pPr>
              <a:lnSpc>
                <a:spcPct val="96000"/>
              </a:lnSpc>
            </a:pPr>
            <a:r>
              <a:rPr lang="en-US" sz="2400" b="1">
                <a:solidFill>
                  <a:schemeClr val="accent1">
                    <a:alpha val="100000"/>
                  </a:schemeClr>
                </a:solidFill>
                <a:latin typeface="Microsoft Yahei"/>
                <a:ea typeface="Microsoft Yahei"/>
                <a:cs typeface="Microsoft Yahei"/>
              </a:rPr>
              <a:t>车票的重新编码</a:t>
            </a:r>
          </a:p>
        </p:txBody>
      </p:sp>
      <p:sp>
        <p:nvSpPr>
          <p:cNvPr id="6" name="TextBox 6"/>
          <p:cNvSpPr txBox="1"/>
          <p:nvPr/>
        </p:nvSpPr>
        <p:spPr>
          <a:xfrm>
            <a:off x="8059848" y="4019931"/>
            <a:ext cx="3314231" cy="547835"/>
          </a:xfrm>
          <a:prstGeom prst="rect">
            <a:avLst/>
          </a:prstGeom>
          <a:ln/>
        </p:spPr>
        <p:txBody>
          <a:bodyPr vert="horz" wrap="square" lIns="114300" tIns="57150" rIns="114300" bIns="5715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车票的注销</a:t>
            </a:r>
          </a:p>
        </p:txBody>
      </p:sp>
      <p:sp>
        <p:nvSpPr>
          <p:cNvPr id="7" name="TextBox 7"/>
          <p:cNvSpPr txBox="1"/>
          <p:nvPr/>
        </p:nvSpPr>
        <p:spPr>
          <a:xfrm>
            <a:off x="8059848" y="4565142"/>
            <a:ext cx="3314231" cy="1580007"/>
          </a:xfrm>
          <a:prstGeom prst="rect">
            <a:avLst/>
          </a:prstGeom>
          <a:ln/>
        </p:spPr>
        <p:txBody>
          <a:bodyPr vert="horz" wrap="square" lIns="114300" tIns="57150" rIns="114300" bIns="5715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发现不宜继续使用的票卡要及时注销，删除流通数据库中的票卡编号或将注销票卡信息放进已注销票卡数据库中，并销毁已注销票卡。</a:t>
            </a:r>
          </a:p>
        </p:txBody>
      </p:sp>
      <p:sp>
        <p:nvSpPr>
          <p:cNvPr id="8" name="TextBox 8"/>
          <p:cNvSpPr txBox="1"/>
          <p:nvPr/>
        </p:nvSpPr>
        <p:spPr>
          <a:xfrm>
            <a:off x="539110" y="3620031"/>
            <a:ext cx="3314231" cy="1580007"/>
          </a:xfrm>
          <a:prstGeom prst="rect">
            <a:avLst/>
          </a:prstGeom>
          <a:ln/>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编码分拣设备对回收至清分中心的票卡，按照各种预设条件进行分拣归类；确保票卡按类型、状态等准确归类，便于后续处理和再利用。</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车票运作流程及管理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3" name="Picture 3"/>
          <p:cNvPicPr>
            <a:picLocks noChangeAspect="1"/>
          </p:cNvPicPr>
          <p:nvPr/>
        </p:nvPicPr>
        <p:blipFill>
          <a:blip r:embed="rId3"/>
          <a:srcRect l="32550" r="32550"/>
          <a:stretch>
            <a:fillRect/>
          </a:stretch>
        </p:blipFill>
        <p:spPr>
          <a:xfrm>
            <a:off x="1600200" y="2169726"/>
            <a:ext cx="2050689" cy="3916435"/>
          </a:xfrm>
          <a:prstGeom prst="rect">
            <a:avLst/>
          </a:prstGeom>
        </p:spPr>
      </p:pic>
      <p:sp>
        <p:nvSpPr>
          <p:cNvPr id="5" name="AutoShape 5"/>
          <p:cNvSpPr/>
          <p:nvPr/>
        </p:nvSpPr>
        <p:spPr>
          <a:xfrm>
            <a:off x="4021218" y="2723144"/>
            <a:ext cx="6189581" cy="1465716"/>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当ACC收回物理损坏票卡及过期票卡后，可启动销毁流程；票务管理中心系统会记录销毁数据及计算库存量，供审计以及预测采购计划之用。</a:t>
            </a:r>
            <a:endParaRPr lang="en-US" sz="1100"/>
          </a:p>
        </p:txBody>
      </p:sp>
      <p:sp>
        <p:nvSpPr>
          <p:cNvPr id="6" name="AutoShape 6"/>
          <p:cNvSpPr/>
          <p:nvPr/>
        </p:nvSpPr>
        <p:spPr>
          <a:xfrm>
            <a:off x="4021219" y="2087040"/>
            <a:ext cx="3606165" cy="575781"/>
          </a:xfrm>
          <a:prstGeom prst="rect">
            <a:avLst/>
          </a:prstGeom>
          <a:noFill/>
          <a:ln/>
        </p:spPr>
        <p:txBody>
          <a:bodyPr vert="horz" wrap="square" lIns="91440" tIns="45720" rIns="91440" bIns="45720" rtlCol="0" anchor="b" anchorCtr="0">
            <a:normAutofit/>
          </a:bodyPr>
          <a:lstStyle/>
          <a:p>
            <a:pPr algn="l">
              <a:lnSpc>
                <a:spcPct val="120000"/>
              </a:lnSpc>
              <a:defRPr/>
            </a:pPr>
            <a:r>
              <a:rPr lang="en-US" sz="2400" b="1">
                <a:solidFill>
                  <a:schemeClr val="accent1">
                    <a:alpha val="100000"/>
                  </a:schemeClr>
                </a:solidFill>
                <a:latin typeface="Microsoft Yahei"/>
                <a:ea typeface="Microsoft Yahei"/>
                <a:cs typeface="Microsoft Yahei"/>
              </a:rPr>
              <a:t>车票的销毁</a:t>
            </a:r>
            <a:endParaRPr lang="en-US" sz="1100"/>
          </a:p>
        </p:txBody>
      </p:sp>
      <p:sp>
        <p:nvSpPr>
          <p:cNvPr id="7" name="AutoShape 7"/>
          <p:cNvSpPr/>
          <p:nvPr/>
        </p:nvSpPr>
        <p:spPr>
          <a:xfrm>
            <a:off x="4021219" y="4826443"/>
            <a:ext cx="6189580" cy="1451935"/>
          </a:xfrm>
          <a:prstGeom prst="rect">
            <a:avLst/>
          </a:prstGeom>
          <a:noFill/>
          <a:ln/>
        </p:spPr>
        <p:txBody>
          <a:bodyPr vert="horz" wrap="square" lIns="91440" tIns="45720" rIns="91440" bIns="45720" rtlCol="0" anchor="t" anchorCtr="0">
            <a:noAutofit/>
          </a:bodyPr>
          <a:lstStyle/>
          <a:p>
            <a:pPr algn="l">
              <a:lnSpc>
                <a:spcPct val="140000"/>
              </a:lnSpc>
              <a:defRPr/>
            </a:pPr>
            <a:r>
              <a:rPr lang="en-US" sz="1500" dirty="0" err="1">
                <a:solidFill>
                  <a:schemeClr val="dk1">
                    <a:alpha val="100000"/>
                  </a:schemeClr>
                </a:solidFill>
                <a:latin typeface="Microsoft Yahei"/>
                <a:ea typeface="Microsoft Yahei"/>
                <a:cs typeface="Microsoft Yahei"/>
              </a:rPr>
              <a:t>因某种原因导致该车票被系统禁止使用的车票，包括遗失公务票、存在恶意舞弊行为的车票、员工离职后未上缴的员工票等</a:t>
            </a:r>
            <a:r>
              <a:rPr lang="en-US" sz="1500" dirty="0">
                <a:solidFill>
                  <a:schemeClr val="dk1">
                    <a:alpha val="100000"/>
                  </a:schemeClr>
                </a:solidFill>
                <a:latin typeface="Microsoft Yahei"/>
                <a:ea typeface="Microsoft Yahei"/>
                <a:cs typeface="Microsoft Yahei"/>
              </a:rPr>
              <a:t>。</a:t>
            </a:r>
            <a:endParaRPr lang="en-US" sz="1100" dirty="0"/>
          </a:p>
        </p:txBody>
      </p:sp>
      <p:sp>
        <p:nvSpPr>
          <p:cNvPr id="8" name="AutoShape 8"/>
          <p:cNvSpPr/>
          <p:nvPr/>
        </p:nvSpPr>
        <p:spPr>
          <a:xfrm>
            <a:off x="4021219" y="4125420"/>
            <a:ext cx="3606329" cy="640699"/>
          </a:xfrm>
          <a:prstGeom prst="rect">
            <a:avLst/>
          </a:prstGeom>
          <a:noFill/>
          <a:ln/>
        </p:spPr>
        <p:txBody>
          <a:bodyPr vert="horz" wrap="square" lIns="91440" tIns="45720" rIns="91440" bIns="45720" rtlCol="0" anchor="b"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黑名单票卡</a:t>
            </a:r>
            <a:endParaRPr lang="en-US" sz="1100"/>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车票运作流程及管理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014204" y="1693475"/>
            <a:ext cx="3000375" cy="490334"/>
          </a:xfrm>
          <a:prstGeom prst="rect">
            <a:avLst/>
          </a:prstGeom>
          <a:ln/>
        </p:spPr>
        <p:txBody>
          <a:bodyPr vert="horz" wrap="square" lIns="66008" tIns="33052" rIns="66008" bIns="33052" rtlCol="0" anchor="ctr" anchorCtr="0">
            <a:noAutofit/>
          </a:bodyPr>
          <a:lstStyle/>
          <a:p>
            <a:pPr algn="r">
              <a:lnSpc>
                <a:spcPct val="150000"/>
              </a:lnSpc>
            </a:pPr>
            <a:r>
              <a:rPr lang="en-US" sz="2000" b="1">
                <a:solidFill>
                  <a:schemeClr val="accent1">
                    <a:alpha val="100000"/>
                  </a:schemeClr>
                </a:solidFill>
                <a:latin typeface="Microsoft Yahei"/>
                <a:ea typeface="Microsoft Yahei"/>
                <a:cs typeface="Microsoft Yahei"/>
              </a:rPr>
              <a:t>人工售票规定</a:t>
            </a:r>
          </a:p>
        </p:txBody>
      </p:sp>
      <p:sp>
        <p:nvSpPr>
          <p:cNvPr id="3" name="TextBox 3"/>
          <p:cNvSpPr txBox="1"/>
          <p:nvPr/>
        </p:nvSpPr>
        <p:spPr>
          <a:xfrm>
            <a:off x="1014204" y="2171158"/>
            <a:ext cx="3000375" cy="1552257"/>
          </a:xfrm>
          <a:prstGeom prst="rect">
            <a:avLst/>
          </a:prstGeom>
          <a:ln/>
        </p:spPr>
        <p:txBody>
          <a:bodyPr vert="horz" wrap="square" lIns="66008" tIns="33052" rIns="66008" bIns="33052" rtlCol="0" anchor="t" anchorCtr="0">
            <a:noAutofit/>
          </a:bodyPr>
          <a:lstStyle/>
          <a:p>
            <a:pPr algn="r">
              <a:lnSpc>
                <a:spcPct val="140000"/>
              </a:lnSpc>
            </a:pPr>
            <a:r>
              <a:rPr lang="en-US" sz="1400">
                <a:solidFill>
                  <a:schemeClr val="dk1">
                    <a:alpha val="100000"/>
                  </a:schemeClr>
                </a:solidFill>
                <a:latin typeface="Microsoft Yahei"/>
                <a:ea typeface="Microsoft Yahei"/>
                <a:cs typeface="Microsoft Yahei"/>
              </a:rPr>
              <a:t>售票员严禁携带私款、私人车票（员工票除外）进入客服中心或临时售票点；严禁更新、处理非乘客要求处理的票卡及发售非客运值班员或值班站长配发的票卡。</a:t>
            </a:r>
          </a:p>
        </p:txBody>
      </p:sp>
      <p:sp>
        <p:nvSpPr>
          <p:cNvPr id="4" name="TextBox 4"/>
          <p:cNvSpPr txBox="1"/>
          <p:nvPr/>
        </p:nvSpPr>
        <p:spPr>
          <a:xfrm>
            <a:off x="1014204" y="4384206"/>
            <a:ext cx="3000375" cy="490334"/>
          </a:xfrm>
          <a:prstGeom prst="rect">
            <a:avLst/>
          </a:prstGeom>
          <a:ln/>
        </p:spPr>
        <p:txBody>
          <a:bodyPr vert="horz" wrap="square" lIns="66008" tIns="33052" rIns="66008" bIns="33052" rtlCol="0" anchor="ctr" anchorCtr="0">
            <a:noAutofit/>
          </a:bodyPr>
          <a:lstStyle/>
          <a:p>
            <a:pPr algn="r">
              <a:lnSpc>
                <a:spcPct val="150000"/>
              </a:lnSpc>
            </a:pPr>
            <a:r>
              <a:rPr lang="en-US" sz="2000" b="1">
                <a:solidFill>
                  <a:schemeClr val="accent1">
                    <a:alpha val="100000"/>
                  </a:schemeClr>
                </a:solidFill>
                <a:latin typeface="Microsoft Yahei"/>
                <a:ea typeface="Microsoft Yahei"/>
                <a:cs typeface="Microsoft Yahei"/>
              </a:rPr>
              <a:t>车票的加封和开封</a:t>
            </a:r>
          </a:p>
        </p:txBody>
      </p:sp>
      <p:sp>
        <p:nvSpPr>
          <p:cNvPr id="5" name="TextBox 5"/>
          <p:cNvSpPr txBox="1"/>
          <p:nvPr/>
        </p:nvSpPr>
        <p:spPr>
          <a:xfrm>
            <a:off x="1027985" y="4852503"/>
            <a:ext cx="3000375" cy="1552257"/>
          </a:xfrm>
          <a:prstGeom prst="rect">
            <a:avLst/>
          </a:prstGeom>
          <a:ln/>
        </p:spPr>
        <p:txBody>
          <a:bodyPr vert="horz" wrap="square" lIns="66008" tIns="33052" rIns="66008" bIns="33052" rtlCol="0" anchor="t" anchorCtr="0">
            <a:noAutofit/>
          </a:bodyPr>
          <a:lstStyle/>
          <a:p>
            <a:pPr algn="r">
              <a:lnSpc>
                <a:spcPct val="140000"/>
              </a:lnSpc>
            </a:pPr>
            <a:r>
              <a:rPr lang="en-US" sz="1400">
                <a:solidFill>
                  <a:schemeClr val="dk1">
                    <a:alpha val="100000"/>
                  </a:schemeClr>
                </a:solidFill>
                <a:latin typeface="Microsoft Yahei"/>
                <a:ea typeface="Microsoft Yahei"/>
                <a:cs typeface="Microsoft Yahei"/>
              </a:rPr>
              <a:t>为避免车票遗失、混淆等问题，车票在清点后需加封保管，加封由参与清点的人员负责，确保车票安全准确，加封方式多样，并需注明相关信息。</a:t>
            </a:r>
          </a:p>
        </p:txBody>
      </p:sp>
      <p:sp>
        <p:nvSpPr>
          <p:cNvPr id="6" name="TextBox 6"/>
          <p:cNvSpPr txBox="1"/>
          <p:nvPr/>
        </p:nvSpPr>
        <p:spPr>
          <a:xfrm>
            <a:off x="8108705" y="1693475"/>
            <a:ext cx="3000749" cy="490334"/>
          </a:xfrm>
          <a:prstGeom prst="rect">
            <a:avLst/>
          </a:prstGeom>
          <a:ln/>
        </p:spPr>
        <p:txBody>
          <a:bodyPr vert="horz" wrap="square" lIns="66008" tIns="33052" rIns="66008" bIns="33052" rtlCol="0" anchor="ctr" anchorCtr="0">
            <a:noAutofit/>
          </a:bodyPr>
          <a:lstStyle/>
          <a:p>
            <a:pPr algn="l">
              <a:lnSpc>
                <a:spcPct val="150000"/>
              </a:lnSpc>
            </a:pPr>
            <a:r>
              <a:rPr lang="en-US" sz="2000" b="1">
                <a:solidFill>
                  <a:schemeClr val="accent1">
                    <a:alpha val="100000"/>
                  </a:schemeClr>
                </a:solidFill>
                <a:latin typeface="Microsoft Yahei"/>
                <a:ea typeface="Microsoft Yahei"/>
                <a:cs typeface="Microsoft Yahei"/>
              </a:rPr>
              <a:t>安全保管规定</a:t>
            </a:r>
          </a:p>
        </p:txBody>
      </p:sp>
      <p:sp>
        <p:nvSpPr>
          <p:cNvPr id="7" name="TextBox 7"/>
          <p:cNvSpPr txBox="1"/>
          <p:nvPr/>
        </p:nvSpPr>
        <p:spPr>
          <a:xfrm>
            <a:off x="8108705" y="2109711"/>
            <a:ext cx="3000749" cy="1552257"/>
          </a:xfrm>
          <a:prstGeom prst="rect">
            <a:avLst/>
          </a:prstGeom>
          <a:ln/>
        </p:spPr>
        <p:txBody>
          <a:bodyPr vert="horz" wrap="square" lIns="66008" tIns="33052" rIns="66008" bIns="33052" rtlCol="0" anchor="t" anchorCtr="0">
            <a:noAutofit/>
          </a:bodyPr>
          <a:lstStyle/>
          <a:p>
            <a:pPr algn="l">
              <a:lnSpc>
                <a:spcPct val="140000"/>
              </a:lnSpc>
            </a:pPr>
            <a:r>
              <a:rPr lang="en-US" sz="1400">
                <a:solidFill>
                  <a:schemeClr val="dk1">
                    <a:alpha val="100000"/>
                  </a:schemeClr>
                </a:solidFill>
                <a:latin typeface="Microsoft Yahei"/>
                <a:ea typeface="Microsoft Yahei"/>
                <a:cs typeface="Microsoft Yahei"/>
              </a:rPr>
              <a:t>为确保企业收益安全，票卡应存放于专门安全管理区域，包括客服中心、临时售票点等，运送途中需上锁，并注意防折曲、刻画、腐蚀、防水、重压和高温。</a:t>
            </a:r>
          </a:p>
        </p:txBody>
      </p:sp>
      <p:sp>
        <p:nvSpPr>
          <p:cNvPr id="8" name="TextBox 8"/>
          <p:cNvSpPr txBox="1"/>
          <p:nvPr/>
        </p:nvSpPr>
        <p:spPr>
          <a:xfrm>
            <a:off x="8108705" y="4384206"/>
            <a:ext cx="3000749" cy="490334"/>
          </a:xfrm>
          <a:prstGeom prst="rect">
            <a:avLst/>
          </a:prstGeom>
          <a:ln/>
        </p:spPr>
        <p:txBody>
          <a:bodyPr vert="horz" wrap="square" lIns="66008" tIns="33052" rIns="66008" bIns="33052" rtlCol="0" anchor="ctr" anchorCtr="0">
            <a:noAutofit/>
          </a:bodyPr>
          <a:lstStyle/>
          <a:p>
            <a:pPr algn="l">
              <a:lnSpc>
                <a:spcPct val="150000"/>
              </a:lnSpc>
            </a:pPr>
            <a:r>
              <a:rPr lang="en-US" sz="2000" b="1">
                <a:solidFill>
                  <a:schemeClr val="accent1">
                    <a:alpha val="100000"/>
                  </a:schemeClr>
                </a:solidFill>
                <a:latin typeface="Microsoft Yahei"/>
                <a:ea typeface="Microsoft Yahei"/>
                <a:cs typeface="Microsoft Yahei"/>
              </a:rPr>
              <a:t>车票的盘点</a:t>
            </a:r>
          </a:p>
        </p:txBody>
      </p:sp>
      <p:sp>
        <p:nvSpPr>
          <p:cNvPr id="9" name="TextBox 9"/>
          <p:cNvSpPr txBox="1"/>
          <p:nvPr/>
        </p:nvSpPr>
        <p:spPr>
          <a:xfrm>
            <a:off x="8122486" y="4852503"/>
            <a:ext cx="3000749" cy="1552257"/>
          </a:xfrm>
          <a:prstGeom prst="rect">
            <a:avLst/>
          </a:prstGeom>
          <a:ln/>
        </p:spPr>
        <p:txBody>
          <a:bodyPr vert="horz" wrap="square" lIns="66008" tIns="33052" rIns="66008" bIns="33052" rtlCol="0" anchor="t" anchorCtr="0">
            <a:noAutofit/>
          </a:bodyPr>
          <a:lstStyle/>
          <a:p>
            <a:pPr algn="l">
              <a:lnSpc>
                <a:spcPct val="140000"/>
              </a:lnSpc>
            </a:pPr>
            <a:r>
              <a:rPr lang="en-US" sz="1400">
                <a:solidFill>
                  <a:schemeClr val="dk1">
                    <a:alpha val="100000"/>
                  </a:schemeClr>
                </a:solidFill>
                <a:latin typeface="Microsoft Yahei"/>
                <a:ea typeface="Microsoft Yahei"/>
                <a:cs typeface="Microsoft Yahei"/>
              </a:rPr>
              <a:t>每月月末盘点，车站全面盘点各票种数量，加封车票按数盘点，未加封车票需两人共同清点，数量不符时及时核查，盘点情况需记录并上报。</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票卡的安全管理</a:t>
            </a:r>
          </a:p>
        </p:txBody>
      </p:sp>
      <p:grpSp>
        <p:nvGrpSpPr>
          <p:cNvPr id="11" name="Group 11"/>
          <p:cNvGrpSpPr/>
          <p:nvPr/>
        </p:nvGrpSpPr>
        <p:grpSpPr>
          <a:xfrm>
            <a:off x="3381475" y="1147015"/>
            <a:ext cx="5406235" cy="5406235"/>
            <a:chOff x="3381475" y="1147015"/>
            <a:chExt cx="5406235" cy="5406235"/>
          </a:xfrm>
        </p:grpSpPr>
        <p:sp>
          <p:nvSpPr>
            <p:cNvPr id="12" name="AutoShape 12"/>
            <p:cNvSpPr/>
            <p:nvPr/>
          </p:nvSpPr>
          <p:spPr>
            <a:xfrm>
              <a:off x="3384818" y="3851804"/>
              <a:ext cx="2701446" cy="2701446"/>
            </a:xfrm>
            <a:prstGeom prst="arc">
              <a:avLst>
                <a:gd name="adj1" fmla="val 16200000"/>
                <a:gd name="adj2" fmla="val 0"/>
              </a:avLst>
            </a:prstGeom>
            <a:noFill/>
            <a:ln w="254032">
              <a:solidFill>
                <a:schemeClr val="accent1">
                  <a:alpha val="30000"/>
                </a:schemeClr>
              </a:solidFill>
              <a:prstDash val="solid"/>
            </a:ln>
          </p:spPr>
        </p:sp>
        <p:sp>
          <p:nvSpPr>
            <p:cNvPr id="13" name="AutoShape 13"/>
            <p:cNvSpPr/>
            <p:nvPr/>
          </p:nvSpPr>
          <p:spPr>
            <a:xfrm flipH="1">
              <a:off x="6086264" y="3851804"/>
              <a:ext cx="2701446" cy="2701446"/>
            </a:xfrm>
            <a:prstGeom prst="arc">
              <a:avLst>
                <a:gd name="adj1" fmla="val 16200000"/>
                <a:gd name="adj2" fmla="val 0"/>
              </a:avLst>
            </a:prstGeom>
            <a:noFill/>
            <a:ln w="254032">
              <a:solidFill>
                <a:schemeClr val="accent1">
                  <a:alpha val="100000"/>
                </a:schemeClr>
              </a:solidFill>
              <a:prstDash val="solid"/>
            </a:ln>
          </p:spPr>
        </p:sp>
        <p:sp>
          <p:nvSpPr>
            <p:cNvPr id="14" name="AutoShape 14"/>
            <p:cNvSpPr/>
            <p:nvPr/>
          </p:nvSpPr>
          <p:spPr>
            <a:xfrm flipV="1">
              <a:off x="3381475" y="1147015"/>
              <a:ext cx="2701446" cy="2701446"/>
            </a:xfrm>
            <a:prstGeom prst="arc">
              <a:avLst>
                <a:gd name="adj1" fmla="val 16200000"/>
                <a:gd name="adj2" fmla="val 0"/>
              </a:avLst>
            </a:prstGeom>
            <a:noFill/>
            <a:ln w="254032">
              <a:solidFill>
                <a:schemeClr val="accent1">
                  <a:alpha val="100000"/>
                </a:schemeClr>
              </a:solidFill>
              <a:prstDash val="solid"/>
            </a:ln>
          </p:spPr>
        </p:sp>
        <p:sp>
          <p:nvSpPr>
            <p:cNvPr id="15" name="AutoShape 15"/>
            <p:cNvSpPr/>
            <p:nvPr/>
          </p:nvSpPr>
          <p:spPr>
            <a:xfrm flipH="1" flipV="1">
              <a:off x="6082921" y="1147015"/>
              <a:ext cx="2701446" cy="2701446"/>
            </a:xfrm>
            <a:prstGeom prst="arc">
              <a:avLst>
                <a:gd name="adj1" fmla="val 16200000"/>
                <a:gd name="adj2" fmla="val 0"/>
              </a:avLst>
            </a:prstGeom>
            <a:noFill/>
            <a:ln w="254032">
              <a:solidFill>
                <a:schemeClr val="accent1">
                  <a:alpha val="30000"/>
                </a:schemeClr>
              </a:solidFill>
              <a:prstDash val="solid"/>
            </a:ln>
          </p:spPr>
        </p:sp>
      </p:grpSp>
      <p:sp>
        <p:nvSpPr>
          <p:cNvPr id="16" name="Freeform 16"/>
          <p:cNvSpPr/>
          <p:nvPr/>
        </p:nvSpPr>
        <p:spPr>
          <a:xfrm>
            <a:off x="5878869" y="3640582"/>
            <a:ext cx="433809" cy="433809"/>
          </a:xfrm>
          <a:custGeom>
            <a:avLst/>
            <a:gdLst/>
            <a:ahLst/>
            <a:cxnLst/>
            <a:rect l="l" t="t" r="r" b="b"/>
            <a:pathLst>
              <a:path w="304800" h="304800">
                <a:moveTo>
                  <a:pt x="167640" y="0"/>
                </a:moveTo>
                <a:lnTo>
                  <a:pt x="182880" y="0"/>
                </a:lnTo>
                <a:lnTo>
                  <a:pt x="182880" y="45720"/>
                </a:lnTo>
                <a:lnTo>
                  <a:pt x="228600" y="152400"/>
                </a:lnTo>
                <a:lnTo>
                  <a:pt x="228600" y="274320"/>
                </a:lnTo>
                <a:cubicBezTo>
                  <a:pt x="228600" y="291151"/>
                  <a:pt x="214951" y="304800"/>
                  <a:pt x="198120" y="304800"/>
                </a:cubicBezTo>
                <a:lnTo>
                  <a:pt x="198120" y="304800"/>
                </a:lnTo>
                <a:lnTo>
                  <a:pt x="76200" y="304800"/>
                </a:lnTo>
                <a:cubicBezTo>
                  <a:pt x="59436" y="304800"/>
                  <a:pt x="40996" y="291998"/>
                  <a:pt x="35052" y="276149"/>
                </a:cubicBezTo>
                <a:lnTo>
                  <a:pt x="0" y="182880"/>
                </a:lnTo>
                <a:lnTo>
                  <a:pt x="0" y="152400"/>
                </a:lnTo>
                <a:cubicBezTo>
                  <a:pt x="0" y="135569"/>
                  <a:pt x="13649" y="121920"/>
                  <a:pt x="30480" y="121920"/>
                </a:cubicBezTo>
                <a:lnTo>
                  <a:pt x="30480" y="121920"/>
                </a:lnTo>
                <a:lnTo>
                  <a:pt x="137160" y="121920"/>
                </a:lnTo>
                <a:lnTo>
                  <a:pt x="137160" y="30480"/>
                </a:lnTo>
                <a:cubicBezTo>
                  <a:pt x="137160" y="13649"/>
                  <a:pt x="150809" y="0"/>
                  <a:pt x="167640" y="0"/>
                </a:cubicBezTo>
                <a:lnTo>
                  <a:pt x="167640" y="0"/>
                </a:lnTo>
                <a:close/>
                <a:moveTo>
                  <a:pt x="259080" y="152400"/>
                </a:moveTo>
                <a:lnTo>
                  <a:pt x="304800" y="152400"/>
                </a:lnTo>
                <a:lnTo>
                  <a:pt x="304800" y="304800"/>
                </a:lnTo>
                <a:lnTo>
                  <a:pt x="259080" y="304800"/>
                </a:lnTo>
                <a:lnTo>
                  <a:pt x="259080" y="152400"/>
                </a:lnTo>
                <a:close/>
              </a:path>
            </a:pathLst>
          </a:custGeom>
          <a:solidFill>
            <a:schemeClr val="accent1">
              <a:alpha val="100000"/>
            </a:schemeClr>
          </a:solidFill>
          <a:ln/>
        </p:spPr>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Freeform 2"/>
          <p:cNvSpPr/>
          <p:nvPr/>
        </p:nvSpPr>
        <p:spPr>
          <a:xfrm>
            <a:off x="6032113" y="5184323"/>
            <a:ext cx="2429542" cy="1127284"/>
          </a:xfrm>
          <a:custGeom>
            <a:avLst/>
            <a:gdLst/>
            <a:ahLst/>
            <a:cxnLst/>
            <a:rect l="l" t="t" r="r" b="b"/>
            <a:pathLst>
              <a:path w="292" h="135">
                <a:moveTo>
                  <a:pt x="130" y="19"/>
                </a:moveTo>
                <a:cubicBezTo>
                  <a:pt x="75" y="38"/>
                  <a:pt x="31" y="73"/>
                  <a:pt x="0" y="118"/>
                </a:cubicBezTo>
                <a:cubicBezTo>
                  <a:pt x="52" y="134"/>
                  <a:pt x="108" y="135"/>
                  <a:pt x="163" y="116"/>
                </a:cubicBezTo>
                <a:cubicBezTo>
                  <a:pt x="218" y="97"/>
                  <a:pt x="262" y="61"/>
                  <a:pt x="292" y="17"/>
                </a:cubicBezTo>
                <a:cubicBezTo>
                  <a:pt x="241" y="0"/>
                  <a:pt x="184" y="0"/>
                  <a:pt x="130" y="19"/>
                </a:cubicBezTo>
                <a:close/>
              </a:path>
            </a:pathLst>
          </a:custGeom>
          <a:solidFill>
            <a:schemeClr val="accent1">
              <a:alpha val="100000"/>
            </a:schemeClr>
          </a:solidFill>
          <a:ln/>
        </p:spPr>
      </p:sp>
      <p:sp>
        <p:nvSpPr>
          <p:cNvPr id="3" name="Freeform 3"/>
          <p:cNvSpPr/>
          <p:nvPr/>
        </p:nvSpPr>
        <p:spPr>
          <a:xfrm>
            <a:off x="6032113" y="4073042"/>
            <a:ext cx="1515142" cy="2095595"/>
          </a:xfrm>
          <a:custGeom>
            <a:avLst/>
            <a:gdLst/>
            <a:ahLst/>
            <a:cxnLst/>
            <a:rect l="l" t="t" r="r" b="b"/>
            <a:pathLst>
              <a:path w="182" h="251">
                <a:moveTo>
                  <a:pt x="49" y="96"/>
                </a:moveTo>
                <a:cubicBezTo>
                  <a:pt x="15" y="143"/>
                  <a:pt x="0" y="197"/>
                  <a:pt x="1" y="251"/>
                </a:cubicBezTo>
                <a:cubicBezTo>
                  <a:pt x="52" y="235"/>
                  <a:pt x="99" y="203"/>
                  <a:pt x="132" y="156"/>
                </a:cubicBezTo>
                <a:cubicBezTo>
                  <a:pt x="166" y="109"/>
                  <a:pt x="182" y="54"/>
                  <a:pt x="181" y="0"/>
                </a:cubicBezTo>
                <a:cubicBezTo>
                  <a:pt x="130" y="16"/>
                  <a:pt x="83" y="49"/>
                  <a:pt x="49" y="96"/>
                </a:cubicBezTo>
                <a:close/>
              </a:path>
            </a:pathLst>
          </a:custGeom>
          <a:solidFill>
            <a:schemeClr val="accent1">
              <a:alpha val="60000"/>
            </a:schemeClr>
          </a:solidFill>
          <a:ln/>
        </p:spPr>
      </p:sp>
      <p:sp>
        <p:nvSpPr>
          <p:cNvPr id="4" name="Freeform 4"/>
          <p:cNvSpPr/>
          <p:nvPr/>
        </p:nvSpPr>
        <p:spPr>
          <a:xfrm>
            <a:off x="3612763" y="5184323"/>
            <a:ext cx="2419350" cy="1127284"/>
          </a:xfrm>
          <a:custGeom>
            <a:avLst/>
            <a:gdLst/>
            <a:ahLst/>
            <a:cxnLst/>
            <a:rect l="l" t="t" r="r" b="b"/>
            <a:pathLst>
              <a:path w="291" h="135">
                <a:moveTo>
                  <a:pt x="162" y="19"/>
                </a:moveTo>
                <a:cubicBezTo>
                  <a:pt x="217" y="38"/>
                  <a:pt x="261" y="73"/>
                  <a:pt x="291" y="118"/>
                </a:cubicBezTo>
                <a:cubicBezTo>
                  <a:pt x="240" y="134"/>
                  <a:pt x="184" y="135"/>
                  <a:pt x="129" y="116"/>
                </a:cubicBezTo>
                <a:cubicBezTo>
                  <a:pt x="74" y="97"/>
                  <a:pt x="30" y="61"/>
                  <a:pt x="0" y="17"/>
                </a:cubicBezTo>
                <a:cubicBezTo>
                  <a:pt x="51" y="0"/>
                  <a:pt x="108" y="0"/>
                  <a:pt x="162" y="19"/>
                </a:cubicBezTo>
                <a:close/>
              </a:path>
            </a:pathLst>
          </a:custGeom>
          <a:solidFill>
            <a:schemeClr val="accent1">
              <a:alpha val="100000"/>
            </a:schemeClr>
          </a:solidFill>
          <a:ln/>
        </p:spPr>
      </p:sp>
      <p:sp>
        <p:nvSpPr>
          <p:cNvPr id="5" name="Freeform 5"/>
          <p:cNvSpPr/>
          <p:nvPr/>
        </p:nvSpPr>
        <p:spPr>
          <a:xfrm>
            <a:off x="4527163" y="4073042"/>
            <a:ext cx="1513713" cy="2095595"/>
          </a:xfrm>
          <a:custGeom>
            <a:avLst/>
            <a:gdLst/>
            <a:ahLst/>
            <a:cxnLst/>
            <a:rect l="l" t="t" r="r" b="b"/>
            <a:pathLst>
              <a:path w="182" h="251">
                <a:moveTo>
                  <a:pt x="133" y="96"/>
                </a:moveTo>
                <a:cubicBezTo>
                  <a:pt x="167" y="143"/>
                  <a:pt x="182" y="197"/>
                  <a:pt x="181" y="251"/>
                </a:cubicBezTo>
                <a:cubicBezTo>
                  <a:pt x="130" y="235"/>
                  <a:pt x="83" y="203"/>
                  <a:pt x="50" y="156"/>
                </a:cubicBezTo>
                <a:cubicBezTo>
                  <a:pt x="16" y="109"/>
                  <a:pt x="0" y="54"/>
                  <a:pt x="1" y="0"/>
                </a:cubicBezTo>
                <a:cubicBezTo>
                  <a:pt x="52" y="16"/>
                  <a:pt x="99" y="49"/>
                  <a:pt x="133" y="96"/>
                </a:cubicBezTo>
                <a:close/>
              </a:path>
            </a:pathLst>
          </a:custGeom>
          <a:solidFill>
            <a:schemeClr val="accent1">
              <a:alpha val="60000"/>
            </a:schemeClr>
          </a:solidFill>
          <a:ln/>
        </p:spPr>
      </p:sp>
      <p:sp>
        <p:nvSpPr>
          <p:cNvPr id="6" name="Freeform 6"/>
          <p:cNvSpPr/>
          <p:nvPr/>
        </p:nvSpPr>
        <p:spPr>
          <a:xfrm>
            <a:off x="5609203" y="3588886"/>
            <a:ext cx="856012" cy="2579751"/>
          </a:xfrm>
          <a:custGeom>
            <a:avLst/>
            <a:gdLst/>
            <a:ahLst/>
            <a:cxnLst/>
            <a:rect l="l" t="t" r="r" b="b"/>
            <a:pathLst>
              <a:path w="103" h="309">
                <a:moveTo>
                  <a:pt x="0" y="154"/>
                </a:moveTo>
                <a:cubicBezTo>
                  <a:pt x="0" y="212"/>
                  <a:pt x="19" y="266"/>
                  <a:pt x="51" y="309"/>
                </a:cubicBezTo>
                <a:cubicBezTo>
                  <a:pt x="84" y="266"/>
                  <a:pt x="103" y="212"/>
                  <a:pt x="103" y="154"/>
                </a:cubicBezTo>
                <a:cubicBezTo>
                  <a:pt x="103" y="97"/>
                  <a:pt x="84" y="43"/>
                  <a:pt x="51" y="0"/>
                </a:cubicBezTo>
                <a:cubicBezTo>
                  <a:pt x="19" y="43"/>
                  <a:pt x="0" y="97"/>
                  <a:pt x="0" y="154"/>
                </a:cubicBezTo>
                <a:close/>
              </a:path>
            </a:pathLst>
          </a:custGeom>
          <a:solidFill>
            <a:schemeClr val="accent1">
              <a:alpha val="100000"/>
            </a:schemeClr>
          </a:solidFill>
          <a:ln/>
        </p:spPr>
      </p:sp>
      <p:sp>
        <p:nvSpPr>
          <p:cNvPr id="7" name="TextBox 7"/>
          <p:cNvSpPr txBox="1"/>
          <p:nvPr/>
        </p:nvSpPr>
        <p:spPr>
          <a:xfrm>
            <a:off x="463378" y="4535812"/>
            <a:ext cx="2931336" cy="490334"/>
          </a:xfrm>
          <a:prstGeom prst="rect">
            <a:avLst/>
          </a:prstGeom>
          <a:ln/>
        </p:spPr>
        <p:txBody>
          <a:bodyPr vert="horz" wrap="square" lIns="66008" tIns="33052" rIns="66008" bIns="33052" rtlCol="0" anchor="ctr" anchorCtr="0">
            <a:noAutofit/>
          </a:bodyPr>
          <a:lstStyle/>
          <a:p>
            <a:pPr algn="ctr">
              <a:lnSpc>
                <a:spcPct val="120000"/>
              </a:lnSpc>
            </a:pPr>
            <a:r>
              <a:rPr lang="en-US" sz="2100" b="1">
                <a:solidFill>
                  <a:schemeClr val="accent1">
                    <a:alpha val="100000"/>
                  </a:schemeClr>
                </a:solidFill>
                <a:latin typeface="Microsoft Yahei"/>
                <a:ea typeface="Microsoft Yahei"/>
                <a:cs typeface="Microsoft Yahei"/>
              </a:rPr>
              <a:t>车票采购后即可使用</a:t>
            </a:r>
          </a:p>
        </p:txBody>
      </p:sp>
      <p:sp>
        <p:nvSpPr>
          <p:cNvPr id="8" name="TextBox 8"/>
          <p:cNvSpPr txBox="1"/>
          <p:nvPr/>
        </p:nvSpPr>
        <p:spPr>
          <a:xfrm>
            <a:off x="449597" y="5004954"/>
            <a:ext cx="2931336" cy="1398504"/>
          </a:xfrm>
          <a:prstGeom prst="rect">
            <a:avLst/>
          </a:prstGeom>
          <a:ln/>
        </p:spPr>
        <p:txBody>
          <a:bodyPr vert="horz" wrap="square" lIns="66008" tIns="33052" rIns="66008" bIns="33052" rtlCol="0" anchor="t" anchorCtr="0">
            <a:noAutofit/>
          </a:bodyPr>
          <a:lstStyle/>
          <a:p>
            <a:pPr algn="ctr">
              <a:lnSpc>
                <a:spcPct val="140000"/>
              </a:lnSpc>
            </a:pPr>
            <a:r>
              <a:rPr lang="en-US" sz="1400">
                <a:solidFill>
                  <a:schemeClr val="dk1">
                    <a:alpha val="100000"/>
                  </a:schemeClr>
                </a:solidFill>
                <a:latin typeface="Microsoft Yahei"/>
                <a:ea typeface="Microsoft Yahei"/>
                <a:cs typeface="Microsoft Yahei"/>
              </a:rPr>
              <a:t>车票采购后需经过严格的检测和初始化流程，确保其符合运营标准，才能配送至车站使用。</a:t>
            </a:r>
          </a:p>
        </p:txBody>
      </p:sp>
      <p:sp>
        <p:nvSpPr>
          <p:cNvPr id="9" name="TextBox 9"/>
          <p:cNvSpPr txBox="1"/>
          <p:nvPr/>
        </p:nvSpPr>
        <p:spPr>
          <a:xfrm>
            <a:off x="1288216" y="2422580"/>
            <a:ext cx="2931336"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车票类型定义</a:t>
            </a:r>
          </a:p>
        </p:txBody>
      </p:sp>
      <p:sp>
        <p:nvSpPr>
          <p:cNvPr id="10" name="TextBox 10"/>
          <p:cNvSpPr txBox="1"/>
          <p:nvPr/>
        </p:nvSpPr>
        <p:spPr>
          <a:xfrm>
            <a:off x="1274435" y="2891723"/>
            <a:ext cx="2931336" cy="1398504"/>
          </a:xfrm>
          <a:prstGeom prst="rect">
            <a:avLst/>
          </a:prstGeom>
          <a:ln/>
        </p:spPr>
        <p:txBody>
          <a:bodyPr vert="horz" wrap="square" lIns="66008" tIns="33052" rIns="66008" bIns="33052" rtlCol="0" anchor="t" anchorCtr="0">
            <a:noAutofit/>
          </a:bodyPr>
          <a:lstStyle/>
          <a:p>
            <a:pPr algn="ctr">
              <a:lnSpc>
                <a:spcPct val="140000"/>
              </a:lnSpc>
            </a:pPr>
            <a:r>
              <a:rPr lang="en-US" sz="1400">
                <a:solidFill>
                  <a:schemeClr val="dk1">
                    <a:alpha val="100000"/>
                  </a:schemeClr>
                </a:solidFill>
                <a:latin typeface="Microsoft Yahei"/>
                <a:ea typeface="Microsoft Yahei"/>
                <a:cs typeface="Microsoft Yahei"/>
              </a:rPr>
              <a:t>自动售检票系统的车票类型定义通常是由专门的计算机系统完成的，车站计算机系统负责具体执行。</a:t>
            </a:r>
          </a:p>
        </p:txBody>
      </p:sp>
      <p:sp>
        <p:nvSpPr>
          <p:cNvPr id="11" name="TextBox 11"/>
          <p:cNvSpPr txBox="1"/>
          <p:nvPr/>
        </p:nvSpPr>
        <p:spPr>
          <a:xfrm>
            <a:off x="4540944" y="1591726"/>
            <a:ext cx="3020092" cy="490334"/>
          </a:xfrm>
          <a:prstGeom prst="rect">
            <a:avLst/>
          </a:prstGeom>
          <a:ln/>
        </p:spPr>
        <p:txBody>
          <a:bodyPr vert="horz" wrap="square" lIns="66008" tIns="33052" rIns="66008" bIns="33052" rtlCol="0" anchor="ctr" anchorCtr="0">
            <a:noAutofit/>
          </a:bodyPr>
          <a:lstStyle/>
          <a:p>
            <a:pPr algn="ctr">
              <a:lnSpc>
                <a:spcPct val="120000"/>
              </a:lnSpc>
            </a:pPr>
            <a:r>
              <a:rPr lang="en-US" sz="2100" b="1">
                <a:solidFill>
                  <a:schemeClr val="accent1">
                    <a:alpha val="100000"/>
                  </a:schemeClr>
                </a:solidFill>
                <a:latin typeface="Microsoft Yahei"/>
                <a:ea typeface="Microsoft Yahei"/>
                <a:cs typeface="Microsoft Yahei"/>
              </a:rPr>
              <a:t>E/S层级</a:t>
            </a:r>
          </a:p>
        </p:txBody>
      </p:sp>
      <p:sp>
        <p:nvSpPr>
          <p:cNvPr id="12" name="TextBox 12"/>
          <p:cNvSpPr txBox="1"/>
          <p:nvPr/>
        </p:nvSpPr>
        <p:spPr>
          <a:xfrm>
            <a:off x="4564095" y="2060868"/>
            <a:ext cx="2931336" cy="1398504"/>
          </a:xfrm>
          <a:prstGeom prst="rect">
            <a:avLst/>
          </a:prstGeom>
          <a:ln/>
        </p:spPr>
        <p:txBody>
          <a:bodyPr vert="horz" wrap="square" lIns="66008" tIns="33052" rIns="66008" bIns="33052" rtlCol="0" anchor="t" anchorCtr="0">
            <a:noAutofit/>
          </a:bodyPr>
          <a:lstStyle/>
          <a:p>
            <a:pPr algn="ctr">
              <a:lnSpc>
                <a:spcPct val="140000"/>
              </a:lnSpc>
            </a:pPr>
            <a:r>
              <a:rPr lang="en-US" sz="1400">
                <a:solidFill>
                  <a:schemeClr val="dk1">
                    <a:alpha val="100000"/>
                  </a:schemeClr>
                </a:solidFill>
                <a:latin typeface="Microsoft Yahei"/>
                <a:ea typeface="Microsoft Yahei"/>
                <a:cs typeface="Microsoft Yahei"/>
              </a:rPr>
              <a:t>E/S是AFC系统清分中心计算机系统的一个关键层级，负责处理与清算相关的数据和事务。</a:t>
            </a:r>
          </a:p>
        </p:txBody>
      </p:sp>
      <p:sp>
        <p:nvSpPr>
          <p:cNvPr id="13" name="TextBox 13"/>
          <p:cNvSpPr txBox="1"/>
          <p:nvPr/>
        </p:nvSpPr>
        <p:spPr>
          <a:xfrm>
            <a:off x="8261908" y="2422580"/>
            <a:ext cx="2931336" cy="490334"/>
          </a:xfrm>
          <a:prstGeom prst="rect">
            <a:avLst/>
          </a:prstGeom>
          <a:ln/>
        </p:spPr>
        <p:txBody>
          <a:bodyPr vert="horz" wrap="square" lIns="66008" tIns="33052" rIns="66008" bIns="33052" rtlCol="0" anchor="ctr" anchorCtr="0">
            <a:noAutofit/>
          </a:bodyPr>
          <a:lstStyle/>
          <a:p>
            <a:pPr algn="ctr">
              <a:lnSpc>
                <a:spcPct val="120000"/>
              </a:lnSpc>
            </a:pPr>
            <a:r>
              <a:rPr lang="en-US" sz="2100" b="1">
                <a:solidFill>
                  <a:schemeClr val="accent1">
                    <a:alpha val="100000"/>
                  </a:schemeClr>
                </a:solidFill>
                <a:latin typeface="Microsoft Yahei"/>
                <a:ea typeface="Microsoft Yahei"/>
                <a:cs typeface="Microsoft Yahei"/>
              </a:rPr>
              <a:t>盘点时间</a:t>
            </a:r>
          </a:p>
        </p:txBody>
      </p:sp>
      <p:sp>
        <p:nvSpPr>
          <p:cNvPr id="14" name="TextBox 14"/>
          <p:cNvSpPr txBox="1"/>
          <p:nvPr/>
        </p:nvSpPr>
        <p:spPr>
          <a:xfrm>
            <a:off x="8248127" y="2891723"/>
            <a:ext cx="2931336" cy="1398504"/>
          </a:xfrm>
          <a:prstGeom prst="rect">
            <a:avLst/>
          </a:prstGeom>
          <a:ln/>
        </p:spPr>
        <p:txBody>
          <a:bodyPr vert="horz" wrap="square" lIns="66008" tIns="33052" rIns="66008" bIns="33052" rtlCol="0" anchor="t" anchorCtr="0">
            <a:noAutofit/>
          </a:bodyPr>
          <a:lstStyle/>
          <a:p>
            <a:pPr algn="ctr">
              <a:lnSpc>
                <a:spcPct val="140000"/>
              </a:lnSpc>
            </a:pPr>
            <a:r>
              <a:rPr lang="en-US" sz="1400">
                <a:solidFill>
                  <a:schemeClr val="dk1">
                    <a:alpha val="100000"/>
                  </a:schemeClr>
                </a:solidFill>
                <a:latin typeface="Microsoft Yahei"/>
                <a:ea typeface="Microsoft Yahei"/>
                <a:cs typeface="Microsoft Yahei"/>
              </a:rPr>
              <a:t>盘点工作原则上是在每月月末的某日进行，但具体日期可能因地铁公司的不同而有所差异。</a:t>
            </a:r>
          </a:p>
        </p:txBody>
      </p:sp>
      <p:sp>
        <p:nvSpPr>
          <p:cNvPr id="15" name="TextBox 15"/>
          <p:cNvSpPr txBox="1"/>
          <p:nvPr/>
        </p:nvSpPr>
        <p:spPr>
          <a:xfrm>
            <a:off x="8814029" y="4535812"/>
            <a:ext cx="2931336" cy="490334"/>
          </a:xfrm>
          <a:prstGeom prst="rect">
            <a:avLst/>
          </a:prstGeom>
          <a:ln/>
        </p:spPr>
        <p:txBody>
          <a:bodyPr vert="horz" wrap="square" lIns="66008" tIns="33052" rIns="66008" bIns="33052" rtlCol="0" anchor="ctr" anchorCtr="0">
            <a:noAutofit/>
          </a:bodyPr>
          <a:lstStyle/>
          <a:p>
            <a:pPr algn="ctr">
              <a:lnSpc>
                <a:spcPct val="120000"/>
              </a:lnSpc>
            </a:pPr>
            <a:r>
              <a:rPr lang="en-US" sz="2100" b="1">
                <a:solidFill>
                  <a:schemeClr val="accent1">
                    <a:alpha val="100000"/>
                  </a:schemeClr>
                </a:solidFill>
                <a:latin typeface="Microsoft Yahei"/>
                <a:ea typeface="Microsoft Yahei"/>
                <a:cs typeface="Microsoft Yahei"/>
              </a:rPr>
              <a:t>借票归还</a:t>
            </a:r>
          </a:p>
        </p:txBody>
      </p:sp>
      <p:sp>
        <p:nvSpPr>
          <p:cNvPr id="16" name="TextBox 16"/>
          <p:cNvSpPr txBox="1"/>
          <p:nvPr/>
        </p:nvSpPr>
        <p:spPr>
          <a:xfrm>
            <a:off x="8800248" y="5004954"/>
            <a:ext cx="2931336" cy="1398504"/>
          </a:xfrm>
          <a:prstGeom prst="rect">
            <a:avLst/>
          </a:prstGeom>
          <a:ln/>
        </p:spPr>
        <p:txBody>
          <a:bodyPr vert="horz" wrap="square" lIns="66008" tIns="33052" rIns="66008" bIns="33052" rtlCol="0" anchor="t" anchorCtr="0">
            <a:noAutofit/>
          </a:bodyPr>
          <a:lstStyle/>
          <a:p>
            <a:pPr algn="ctr">
              <a:lnSpc>
                <a:spcPct val="140000"/>
              </a:lnSpc>
            </a:pPr>
            <a:r>
              <a:rPr lang="en-US" sz="1400">
                <a:solidFill>
                  <a:schemeClr val="dk1">
                    <a:alpha val="100000"/>
                  </a:schemeClr>
                </a:solidFill>
                <a:latin typeface="Microsoft Yahei"/>
                <a:ea typeface="Microsoft Yahei"/>
                <a:cs typeface="Microsoft Yahei"/>
              </a:rPr>
              <a:t>借票人员应遵循规定，在当天内将车票交还车站，以确保车票的及时归还和系统的正常运行。</a:t>
            </a:r>
          </a:p>
        </p:txBody>
      </p:sp>
      <p:sp>
        <p:nvSpPr>
          <p:cNvPr id="17" name="TextBox 17"/>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
        <p:nvSpPr>
          <p:cNvPr id="18" name="TextBox 18"/>
          <p:cNvSpPr txBox="1"/>
          <p:nvPr/>
        </p:nvSpPr>
        <p:spPr>
          <a:xfrm>
            <a:off x="3794737" y="5266000"/>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rgbClr val="FFFFFF">
                    <a:alpha val="100000"/>
                  </a:srgbClr>
                </a:solidFill>
                <a:latin typeface="Microsoft Yahei"/>
                <a:ea typeface="Microsoft Yahei"/>
                <a:cs typeface="Microsoft Yahei"/>
              </a:rPr>
              <a:t>01</a:t>
            </a:r>
          </a:p>
        </p:txBody>
      </p:sp>
      <p:sp>
        <p:nvSpPr>
          <p:cNvPr id="19" name="TextBox 19"/>
          <p:cNvSpPr txBox="1"/>
          <p:nvPr/>
        </p:nvSpPr>
        <p:spPr>
          <a:xfrm>
            <a:off x="4527163" y="4396796"/>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rgbClr val="FFFFFF">
                    <a:alpha val="100000"/>
                  </a:srgbClr>
                </a:solidFill>
                <a:latin typeface="Microsoft Yahei"/>
                <a:ea typeface="Microsoft Yahei"/>
                <a:cs typeface="Microsoft Yahei"/>
              </a:rPr>
              <a:t>02</a:t>
            </a:r>
          </a:p>
        </p:txBody>
      </p:sp>
      <p:sp>
        <p:nvSpPr>
          <p:cNvPr id="20" name="TextBox 20"/>
          <p:cNvSpPr txBox="1"/>
          <p:nvPr/>
        </p:nvSpPr>
        <p:spPr>
          <a:xfrm>
            <a:off x="5607298" y="4073042"/>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rgbClr val="FFFFFF">
                    <a:alpha val="100000"/>
                  </a:srgbClr>
                </a:solidFill>
                <a:latin typeface="Microsoft Yahei"/>
                <a:ea typeface="Microsoft Yahei"/>
                <a:cs typeface="Microsoft Yahei"/>
              </a:rPr>
              <a:t>03</a:t>
            </a:r>
          </a:p>
        </p:txBody>
      </p:sp>
      <p:sp>
        <p:nvSpPr>
          <p:cNvPr id="21" name="TextBox 21"/>
          <p:cNvSpPr txBox="1"/>
          <p:nvPr/>
        </p:nvSpPr>
        <p:spPr>
          <a:xfrm>
            <a:off x="6697625" y="4396796"/>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rgbClr val="FFFFFF">
                    <a:alpha val="100000"/>
                  </a:srgbClr>
                </a:solidFill>
                <a:latin typeface="Microsoft Yahei"/>
                <a:ea typeface="Microsoft Yahei"/>
                <a:cs typeface="Microsoft Yahei"/>
              </a:rPr>
              <a:t>04</a:t>
            </a:r>
          </a:p>
        </p:txBody>
      </p:sp>
      <p:sp>
        <p:nvSpPr>
          <p:cNvPr id="22" name="TextBox 22"/>
          <p:cNvSpPr txBox="1"/>
          <p:nvPr/>
        </p:nvSpPr>
        <p:spPr>
          <a:xfrm>
            <a:off x="7495431" y="5266000"/>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rgbClr val="FFFFFF">
                    <a:alpha val="100000"/>
                  </a:srgbClr>
                </a:solidFill>
                <a:latin typeface="Microsoft Yahei"/>
                <a:ea typeface="Microsoft Yahei"/>
                <a:cs typeface="Microsoft Yahei"/>
              </a:rPr>
              <a:t>05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024827" y="4277310"/>
            <a:ext cx="4416963" cy="2188763"/>
          </a:xfrm>
          <a:prstGeom prst="roundRect">
            <a:avLst>
              <a:gd name="adj" fmla="val 12162"/>
            </a:avLst>
          </a:prstGeom>
          <a:solidFill>
            <a:schemeClr val="lt2">
              <a:alpha val="80000"/>
            </a:schemeClr>
          </a:solidFill>
          <a:ln/>
        </p:spPr>
      </p:sp>
      <p:sp>
        <p:nvSpPr>
          <p:cNvPr id="3" name="AutoShape 3"/>
          <p:cNvSpPr/>
          <p:nvPr/>
        </p:nvSpPr>
        <p:spPr>
          <a:xfrm>
            <a:off x="6477292" y="1906354"/>
            <a:ext cx="4416963" cy="2188763"/>
          </a:xfrm>
          <a:prstGeom prst="roundRect">
            <a:avLst>
              <a:gd name="adj" fmla="val 12162"/>
            </a:avLst>
          </a:prstGeom>
          <a:solidFill>
            <a:schemeClr val="lt2">
              <a:alpha val="80000"/>
            </a:schemeClr>
          </a:solidFill>
          <a:ln/>
        </p:spPr>
      </p:sp>
      <p:sp>
        <p:nvSpPr>
          <p:cNvPr id="4" name="AutoShape 4"/>
          <p:cNvSpPr/>
          <p:nvPr/>
        </p:nvSpPr>
        <p:spPr>
          <a:xfrm>
            <a:off x="995527" y="3726646"/>
            <a:ext cx="4416963" cy="2188763"/>
          </a:xfrm>
          <a:prstGeom prst="roundRect">
            <a:avLst>
              <a:gd name="adj" fmla="val 12162"/>
            </a:avLst>
          </a:prstGeom>
          <a:solidFill>
            <a:schemeClr val="lt2">
              <a:alpha val="80000"/>
            </a:schemeClr>
          </a:solidFill>
          <a:ln/>
        </p:spPr>
      </p:sp>
      <p:sp>
        <p:nvSpPr>
          <p:cNvPr id="5" name="AutoShape 5"/>
          <p:cNvSpPr/>
          <p:nvPr/>
        </p:nvSpPr>
        <p:spPr>
          <a:xfrm>
            <a:off x="446749" y="1278702"/>
            <a:ext cx="4416963" cy="2188763"/>
          </a:xfrm>
          <a:prstGeom prst="roundRect">
            <a:avLst>
              <a:gd name="adj" fmla="val 12162"/>
            </a:avLst>
          </a:prstGeom>
          <a:solidFill>
            <a:schemeClr val="lt2">
              <a:alpha val="80000"/>
            </a:schemeClr>
          </a:solidFill>
          <a:ln/>
        </p:spPr>
      </p:sp>
      <p:sp>
        <p:nvSpPr>
          <p:cNvPr id="6" name="AutoShape 6"/>
          <p:cNvSpPr/>
          <p:nvPr/>
        </p:nvSpPr>
        <p:spPr>
          <a:xfrm>
            <a:off x="7892444" y="5057422"/>
            <a:ext cx="2108038" cy="1025922"/>
          </a:xfrm>
          <a:prstGeom prst="rect">
            <a:avLst/>
          </a:prstGeom>
          <a:noFill/>
          <a:ln/>
        </p:spPr>
      </p:sp>
      <p:sp>
        <p:nvSpPr>
          <p:cNvPr id="7" name="AutoShape 7"/>
          <p:cNvSpPr/>
          <p:nvPr/>
        </p:nvSpPr>
        <p:spPr>
          <a:xfrm>
            <a:off x="1128765" y="4947084"/>
            <a:ext cx="3704287" cy="615553"/>
          </a:xfrm>
          <a:prstGeom prst="rect">
            <a:avLst/>
          </a:prstGeom>
          <a:noFill/>
          <a:ln/>
        </p:spPr>
      </p:sp>
      <p:sp>
        <p:nvSpPr>
          <p:cNvPr id="8" name="TextBox 8"/>
          <p:cNvSpPr txBox="1"/>
          <p:nvPr/>
        </p:nvSpPr>
        <p:spPr>
          <a:xfrm>
            <a:off x="7320605" y="2091596"/>
            <a:ext cx="3394996" cy="490334"/>
          </a:xfrm>
          <a:prstGeom prst="rect">
            <a:avLst/>
          </a:prstGeom>
          <a:ln/>
        </p:spPr>
        <p:txBody>
          <a:bodyPr vert="horz" wrap="square" lIns="66008" tIns="33052" rIns="66008" bIns="33052" rtlCol="0" anchor="ctr" anchorCtr="0">
            <a:noAutofit/>
          </a:bodyPr>
          <a:lstStyle/>
          <a:p>
            <a:pPr algn="l">
              <a:lnSpc>
                <a:spcPct val="150000"/>
              </a:lnSpc>
            </a:pPr>
            <a:r>
              <a:rPr lang="en-US" sz="2000" b="1">
                <a:solidFill>
                  <a:schemeClr val="accent1">
                    <a:alpha val="100000"/>
                  </a:schemeClr>
                </a:solidFill>
                <a:latin typeface="Microsoft Yahei"/>
                <a:ea typeface="Microsoft Yahei"/>
                <a:cs typeface="Microsoft Yahei"/>
              </a:rPr>
              <a:t>使用条件</a:t>
            </a:r>
          </a:p>
        </p:txBody>
      </p:sp>
      <p:sp>
        <p:nvSpPr>
          <p:cNvPr id="9" name="TextBox 9"/>
          <p:cNvSpPr txBox="1"/>
          <p:nvPr/>
        </p:nvSpPr>
        <p:spPr>
          <a:xfrm>
            <a:off x="7320605" y="2542321"/>
            <a:ext cx="3333750" cy="1389019"/>
          </a:xfrm>
          <a:prstGeom prst="rect">
            <a:avLst/>
          </a:prstGeom>
          <a:ln/>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工字加封适用于所有需要确保安全性和完整性的票卡加封场合，特别适用于预赋值单程票的加封，以保障票卡的价值和有效性。</a:t>
            </a:r>
          </a:p>
        </p:txBody>
      </p:sp>
      <p:sp>
        <p:nvSpPr>
          <p:cNvPr id="10" name="TextBox 10"/>
          <p:cNvSpPr txBox="1"/>
          <p:nvPr/>
        </p:nvSpPr>
        <p:spPr>
          <a:xfrm>
            <a:off x="7892444" y="4404095"/>
            <a:ext cx="3394996" cy="490334"/>
          </a:xfrm>
          <a:prstGeom prst="rect">
            <a:avLst/>
          </a:prstGeom>
          <a:ln/>
        </p:spPr>
        <p:txBody>
          <a:bodyPr vert="horz" wrap="square" lIns="66008" tIns="33052" rIns="66008" bIns="33052" rtlCol="0" anchor="ctr" anchorCtr="0">
            <a:noAutofit/>
          </a:bodyPr>
          <a:lstStyle/>
          <a:p>
            <a:pPr algn="l">
              <a:lnSpc>
                <a:spcPct val="150000"/>
              </a:lnSpc>
            </a:pPr>
            <a:r>
              <a:rPr lang="en-US" sz="2000" b="1">
                <a:solidFill>
                  <a:schemeClr val="accent1">
                    <a:alpha val="100000"/>
                  </a:schemeClr>
                </a:solidFill>
                <a:latin typeface="Microsoft Yahei"/>
                <a:ea typeface="Microsoft Yahei"/>
                <a:cs typeface="Microsoft Yahei"/>
              </a:rPr>
              <a:t>适用票卡类型</a:t>
            </a:r>
          </a:p>
        </p:txBody>
      </p:sp>
      <p:sp>
        <p:nvSpPr>
          <p:cNvPr id="11" name="TextBox 11"/>
          <p:cNvSpPr txBox="1"/>
          <p:nvPr/>
        </p:nvSpPr>
        <p:spPr>
          <a:xfrm>
            <a:off x="7892444" y="4894429"/>
            <a:ext cx="3333750" cy="1389019"/>
          </a:xfrm>
          <a:prstGeom prst="rect">
            <a:avLst/>
          </a:prstGeom>
          <a:ln/>
        </p:spPr>
        <p:txBody>
          <a:bodyPr vert="horz" wrap="square" lIns="66008" tIns="33052" rIns="66008" bIns="33052" rtlCol="0" anchor="ctr" anchorCtr="0">
            <a:noAutofit/>
          </a:bodyPr>
          <a:lstStyle/>
          <a:p>
            <a:pPr algn="l">
              <a:lnSpc>
                <a:spcPct val="140000"/>
              </a:lnSpc>
            </a:pPr>
            <a:r>
              <a:rPr lang="en-US" sz="1500">
                <a:solidFill>
                  <a:schemeClr val="dk1">
                    <a:alpha val="100000"/>
                  </a:schemeClr>
                </a:solidFill>
                <a:latin typeface="Microsoft Yahei"/>
                <a:ea typeface="Microsoft Yahei"/>
                <a:cs typeface="Microsoft Yahei"/>
              </a:rPr>
              <a:t>票盒加封适用于所有类型的车票和票据，布袋加封主要用于筹码式单程票，而信封加封和砂纸加封则适用于特定类型的车票。</a:t>
            </a:r>
          </a:p>
        </p:txBody>
      </p:sp>
      <p:sp>
        <p:nvSpPr>
          <p:cNvPr id="12" name="TextBox 12"/>
          <p:cNvSpPr txBox="1"/>
          <p:nvPr/>
        </p:nvSpPr>
        <p:spPr>
          <a:xfrm>
            <a:off x="1268631" y="3834957"/>
            <a:ext cx="3394996" cy="490334"/>
          </a:xfrm>
          <a:prstGeom prst="rect">
            <a:avLst/>
          </a:prstGeom>
          <a:ln/>
        </p:spPr>
        <p:txBody>
          <a:bodyPr vert="horz" wrap="square" lIns="66008" tIns="33052" rIns="66008" bIns="33052" rtlCol="0" anchor="ctr" anchorCtr="0">
            <a:noAutofit/>
          </a:bodyPr>
          <a:lstStyle/>
          <a:p>
            <a:pPr algn="r">
              <a:lnSpc>
                <a:spcPct val="150000"/>
              </a:lnSpc>
            </a:pPr>
            <a:r>
              <a:rPr lang="en-US" sz="2000" b="1">
                <a:solidFill>
                  <a:schemeClr val="accent1">
                    <a:alpha val="100000"/>
                  </a:schemeClr>
                </a:solidFill>
                <a:latin typeface="Microsoft Yahei"/>
                <a:ea typeface="Microsoft Yahei"/>
                <a:cs typeface="Microsoft Yahei"/>
              </a:rPr>
              <a:t>车票加封的方法</a:t>
            </a:r>
          </a:p>
        </p:txBody>
      </p:sp>
      <p:sp>
        <p:nvSpPr>
          <p:cNvPr id="13" name="TextBox 13"/>
          <p:cNvSpPr txBox="1"/>
          <p:nvPr/>
        </p:nvSpPr>
        <p:spPr>
          <a:xfrm>
            <a:off x="1329877" y="4358806"/>
            <a:ext cx="3333750" cy="1389019"/>
          </a:xfrm>
          <a:prstGeom prst="rect">
            <a:avLst/>
          </a:prstGeom>
          <a:ln/>
        </p:spPr>
        <p:txBody>
          <a:bodyPr vert="horz" wrap="square" lIns="66008" tIns="33052" rIns="66008" bIns="33052"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车票加封的方法包括票盒加封、布袋加封、信封加封和砂纸加封，每种方法适用于不同类型的车票和票据。</a:t>
            </a:r>
          </a:p>
        </p:txBody>
      </p:sp>
      <p:sp>
        <p:nvSpPr>
          <p:cNvPr id="14" name="TextBox 14"/>
          <p:cNvSpPr txBox="1"/>
          <p:nvPr/>
        </p:nvSpPr>
        <p:spPr>
          <a:xfrm>
            <a:off x="649313" y="1460601"/>
            <a:ext cx="3394996" cy="490334"/>
          </a:xfrm>
          <a:prstGeom prst="rect">
            <a:avLst/>
          </a:prstGeom>
          <a:ln/>
        </p:spPr>
        <p:txBody>
          <a:bodyPr vert="horz" wrap="square" lIns="66008" tIns="33052" rIns="66008" bIns="33052" rtlCol="0" anchor="ctr" anchorCtr="0">
            <a:noAutofit/>
          </a:bodyPr>
          <a:lstStyle/>
          <a:p>
            <a:pPr algn="r">
              <a:lnSpc>
                <a:spcPct val="150000"/>
              </a:lnSpc>
            </a:pPr>
            <a:r>
              <a:rPr lang="en-US" sz="2000" b="1">
                <a:solidFill>
                  <a:schemeClr val="accent1">
                    <a:alpha val="100000"/>
                  </a:schemeClr>
                </a:solidFill>
                <a:latin typeface="Microsoft Yahei"/>
                <a:ea typeface="Microsoft Yahei"/>
                <a:cs typeface="Microsoft Yahei"/>
              </a:rPr>
              <a:t>加封示意图</a:t>
            </a:r>
          </a:p>
        </p:txBody>
      </p:sp>
      <p:sp>
        <p:nvSpPr>
          <p:cNvPr id="15" name="TextBox 15"/>
          <p:cNvSpPr txBox="1"/>
          <p:nvPr/>
        </p:nvSpPr>
        <p:spPr>
          <a:xfrm>
            <a:off x="710558" y="1911327"/>
            <a:ext cx="3333750" cy="1389019"/>
          </a:xfrm>
          <a:prstGeom prst="rect">
            <a:avLst/>
          </a:prstGeom>
          <a:ln/>
        </p:spPr>
        <p:txBody>
          <a:bodyPr vert="horz" wrap="square" lIns="66008" tIns="33052" rIns="66008" bIns="33052"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画出工字加封示意图，并解释在加封过程中，首先将票卡置于加封条中间，然后交叉折叠加封条，确保票卡无法移动或拆除。</a:t>
            </a:r>
          </a:p>
        </p:txBody>
      </p:sp>
      <p:sp>
        <p:nvSpPr>
          <p:cNvPr id="16" name="TextBox 16"/>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sp>
        <p:nvSpPr>
          <p:cNvPr id="17" name="AutoShape 17"/>
          <p:cNvSpPr/>
          <p:nvPr/>
        </p:nvSpPr>
        <p:spPr>
          <a:xfrm>
            <a:off x="4429903" y="1939275"/>
            <a:ext cx="867618" cy="867618"/>
          </a:xfrm>
          <a:prstGeom prst="ellipse">
            <a:avLst/>
          </a:prstGeom>
          <a:solidFill>
            <a:schemeClr val="accent1">
              <a:alpha val="100000"/>
            </a:schemeClr>
          </a:solidFill>
          <a:ln/>
        </p:spPr>
      </p:sp>
      <p:sp>
        <p:nvSpPr>
          <p:cNvPr id="18" name="Freeform 18"/>
          <p:cNvSpPr/>
          <p:nvPr/>
        </p:nvSpPr>
        <p:spPr>
          <a:xfrm>
            <a:off x="4597511" y="2106883"/>
            <a:ext cx="532402" cy="532402"/>
          </a:xfrm>
          <a:custGeom>
            <a:avLst/>
            <a:gdLst/>
            <a:ahLst/>
            <a:cxnLst/>
            <a:rect l="l" t="t" r="r" b="b"/>
            <a:pathLst>
              <a:path w="304800" h="304800">
                <a:moveTo>
                  <a:pt x="152400" y="304800"/>
                </a:moveTo>
                <a:cubicBezTo>
                  <a:pt x="68228" y="304800"/>
                  <a:pt x="0" y="236572"/>
                  <a:pt x="0" y="152400"/>
                </a:cubicBezTo>
                <a:cubicBezTo>
                  <a:pt x="0" y="68228"/>
                  <a:pt x="68228" y="0"/>
                  <a:pt x="152400" y="0"/>
                </a:cubicBezTo>
                <a:lnTo>
                  <a:pt x="152400" y="0"/>
                </a:lnTo>
                <a:cubicBezTo>
                  <a:pt x="236572" y="0"/>
                  <a:pt x="304800" y="68228"/>
                  <a:pt x="304800" y="152400"/>
                </a:cubicBezTo>
                <a:cubicBezTo>
                  <a:pt x="304800" y="236572"/>
                  <a:pt x="236572" y="304800"/>
                  <a:pt x="152400" y="304800"/>
                </a:cubicBezTo>
                <a:lnTo>
                  <a:pt x="152400" y="304800"/>
                </a:lnTo>
                <a:close/>
                <a:moveTo>
                  <a:pt x="167640" y="228600"/>
                </a:moveTo>
                <a:lnTo>
                  <a:pt x="182880" y="228600"/>
                </a:lnTo>
                <a:cubicBezTo>
                  <a:pt x="208131" y="228600"/>
                  <a:pt x="228600" y="208131"/>
                  <a:pt x="228600" y="182880"/>
                </a:cubicBezTo>
                <a:cubicBezTo>
                  <a:pt x="228600" y="157629"/>
                  <a:pt x="208131" y="137160"/>
                  <a:pt x="182880" y="137160"/>
                </a:cubicBezTo>
                <a:lnTo>
                  <a:pt x="182880" y="137160"/>
                </a:lnTo>
                <a:lnTo>
                  <a:pt x="121768" y="137160"/>
                </a:lnTo>
                <a:cubicBezTo>
                  <a:pt x="113348" y="137160"/>
                  <a:pt x="106528" y="130340"/>
                  <a:pt x="106528" y="121920"/>
                </a:cubicBezTo>
                <a:cubicBezTo>
                  <a:pt x="106528" y="113500"/>
                  <a:pt x="113348" y="106680"/>
                  <a:pt x="121768" y="106680"/>
                </a:cubicBezTo>
                <a:lnTo>
                  <a:pt x="121768" y="106680"/>
                </a:lnTo>
                <a:lnTo>
                  <a:pt x="213360" y="106680"/>
                </a:lnTo>
                <a:lnTo>
                  <a:pt x="213360" y="76200"/>
                </a:lnTo>
                <a:lnTo>
                  <a:pt x="167640" y="76200"/>
                </a:lnTo>
                <a:lnTo>
                  <a:pt x="167640" y="45720"/>
                </a:lnTo>
                <a:lnTo>
                  <a:pt x="137160" y="45720"/>
                </a:lnTo>
                <a:lnTo>
                  <a:pt x="137160" y="76200"/>
                </a:lnTo>
                <a:lnTo>
                  <a:pt x="121920" y="76200"/>
                </a:lnTo>
                <a:cubicBezTo>
                  <a:pt x="96669" y="76200"/>
                  <a:pt x="76200" y="96669"/>
                  <a:pt x="76200" y="121920"/>
                </a:cubicBezTo>
                <a:cubicBezTo>
                  <a:pt x="76200" y="147171"/>
                  <a:pt x="96669" y="167640"/>
                  <a:pt x="121920" y="167640"/>
                </a:cubicBezTo>
                <a:lnTo>
                  <a:pt x="121920" y="167640"/>
                </a:lnTo>
                <a:lnTo>
                  <a:pt x="182880" y="167640"/>
                </a:lnTo>
                <a:cubicBezTo>
                  <a:pt x="191300" y="167640"/>
                  <a:pt x="198120" y="174460"/>
                  <a:pt x="198120" y="182880"/>
                </a:cubicBezTo>
                <a:cubicBezTo>
                  <a:pt x="198120" y="191300"/>
                  <a:pt x="191300" y="198120"/>
                  <a:pt x="182880" y="198120"/>
                </a:cubicBezTo>
                <a:lnTo>
                  <a:pt x="182880" y="198120"/>
                </a:lnTo>
                <a:lnTo>
                  <a:pt x="91440" y="198120"/>
                </a:lnTo>
                <a:lnTo>
                  <a:pt x="91440" y="228600"/>
                </a:lnTo>
                <a:lnTo>
                  <a:pt x="137160" y="228600"/>
                </a:lnTo>
                <a:lnTo>
                  <a:pt x="137160" y="259080"/>
                </a:lnTo>
                <a:lnTo>
                  <a:pt x="167640" y="259080"/>
                </a:lnTo>
                <a:lnTo>
                  <a:pt x="167640" y="228600"/>
                </a:lnTo>
                <a:close/>
              </a:path>
            </a:pathLst>
          </a:custGeom>
          <a:solidFill>
            <a:srgbClr val="FFFFFF">
              <a:alpha val="100000"/>
            </a:srgbClr>
          </a:solidFill>
          <a:ln/>
        </p:spPr>
      </p:sp>
      <p:sp>
        <p:nvSpPr>
          <p:cNvPr id="19" name="AutoShape 19"/>
          <p:cNvSpPr/>
          <p:nvPr/>
        </p:nvSpPr>
        <p:spPr>
          <a:xfrm>
            <a:off x="4978680" y="4387218"/>
            <a:ext cx="867618" cy="867618"/>
          </a:xfrm>
          <a:prstGeom prst="ellipse">
            <a:avLst/>
          </a:prstGeom>
          <a:solidFill>
            <a:schemeClr val="accent1">
              <a:alpha val="100000"/>
            </a:schemeClr>
          </a:solidFill>
          <a:ln/>
        </p:spPr>
      </p:sp>
      <p:sp>
        <p:nvSpPr>
          <p:cNvPr id="20" name="Freeform 20"/>
          <p:cNvSpPr/>
          <p:nvPr/>
        </p:nvSpPr>
        <p:spPr>
          <a:xfrm>
            <a:off x="5200515" y="4618384"/>
            <a:ext cx="423950" cy="423950"/>
          </a:xfrm>
          <a:custGeom>
            <a:avLst/>
            <a:gdLst/>
            <a:ahLst/>
            <a:cxnLst/>
            <a:rect l="l" t="t" r="r" b="b"/>
            <a:pathLst>
              <a:path w="304800" h="304800">
                <a:moveTo>
                  <a:pt x="60960" y="167640"/>
                </a:moveTo>
                <a:lnTo>
                  <a:pt x="30480" y="167640"/>
                </a:lnTo>
                <a:cubicBezTo>
                  <a:pt x="13649" y="167640"/>
                  <a:pt x="0" y="153991"/>
                  <a:pt x="0" y="137160"/>
                </a:cubicBezTo>
                <a:lnTo>
                  <a:pt x="0" y="137160"/>
                </a:lnTo>
                <a:lnTo>
                  <a:pt x="0" y="76200"/>
                </a:lnTo>
                <a:cubicBezTo>
                  <a:pt x="0" y="59436"/>
                  <a:pt x="13716" y="45720"/>
                  <a:pt x="30480" y="45720"/>
                </a:cubicBezTo>
                <a:lnTo>
                  <a:pt x="60960" y="45720"/>
                </a:lnTo>
                <a:lnTo>
                  <a:pt x="60960" y="15240"/>
                </a:lnTo>
                <a:lnTo>
                  <a:pt x="274320" y="15240"/>
                </a:lnTo>
                <a:lnTo>
                  <a:pt x="274320" y="167640"/>
                </a:lnTo>
                <a:cubicBezTo>
                  <a:pt x="274320" y="201311"/>
                  <a:pt x="247031" y="228600"/>
                  <a:pt x="213360" y="228600"/>
                </a:cubicBezTo>
                <a:lnTo>
                  <a:pt x="213360" y="228600"/>
                </a:lnTo>
                <a:lnTo>
                  <a:pt x="121920" y="228600"/>
                </a:lnTo>
                <a:cubicBezTo>
                  <a:pt x="88249" y="228600"/>
                  <a:pt x="60960" y="201311"/>
                  <a:pt x="60960" y="167640"/>
                </a:cubicBezTo>
                <a:lnTo>
                  <a:pt x="60960" y="167640"/>
                </a:lnTo>
                <a:close/>
                <a:moveTo>
                  <a:pt x="60960" y="137160"/>
                </a:moveTo>
                <a:lnTo>
                  <a:pt x="60960" y="76200"/>
                </a:lnTo>
                <a:lnTo>
                  <a:pt x="30480" y="76200"/>
                </a:lnTo>
                <a:lnTo>
                  <a:pt x="30480" y="137160"/>
                </a:lnTo>
                <a:lnTo>
                  <a:pt x="60960" y="137160"/>
                </a:lnTo>
                <a:close/>
                <a:moveTo>
                  <a:pt x="30480" y="259080"/>
                </a:moveTo>
                <a:lnTo>
                  <a:pt x="30480" y="243840"/>
                </a:lnTo>
                <a:lnTo>
                  <a:pt x="304800" y="243840"/>
                </a:lnTo>
                <a:lnTo>
                  <a:pt x="304800" y="259080"/>
                </a:lnTo>
                <a:lnTo>
                  <a:pt x="243840" y="289560"/>
                </a:lnTo>
                <a:lnTo>
                  <a:pt x="91440" y="289560"/>
                </a:lnTo>
                <a:lnTo>
                  <a:pt x="30480" y="259080"/>
                </a:lnTo>
                <a:close/>
              </a:path>
            </a:pathLst>
          </a:custGeom>
          <a:solidFill>
            <a:srgbClr val="FFFFFF">
              <a:alpha val="100000"/>
            </a:srgbClr>
          </a:solidFill>
          <a:ln/>
        </p:spPr>
      </p:sp>
      <p:sp>
        <p:nvSpPr>
          <p:cNvPr id="21" name="AutoShape 21"/>
          <p:cNvSpPr/>
          <p:nvPr/>
        </p:nvSpPr>
        <p:spPr>
          <a:xfrm>
            <a:off x="6082921" y="2566927"/>
            <a:ext cx="867618" cy="867618"/>
          </a:xfrm>
          <a:prstGeom prst="ellipse">
            <a:avLst/>
          </a:prstGeom>
          <a:solidFill>
            <a:schemeClr val="accent1">
              <a:alpha val="100000"/>
            </a:schemeClr>
          </a:solidFill>
          <a:ln/>
        </p:spPr>
      </p:sp>
      <p:sp>
        <p:nvSpPr>
          <p:cNvPr id="22" name="AutoShape 22"/>
          <p:cNvSpPr/>
          <p:nvPr/>
        </p:nvSpPr>
        <p:spPr>
          <a:xfrm>
            <a:off x="6631699" y="4937882"/>
            <a:ext cx="867618" cy="867618"/>
          </a:xfrm>
          <a:prstGeom prst="ellipse">
            <a:avLst/>
          </a:prstGeom>
          <a:solidFill>
            <a:schemeClr val="accent1">
              <a:alpha val="100000"/>
            </a:schemeClr>
          </a:solidFill>
          <a:ln/>
        </p:spPr>
      </p:sp>
      <p:sp>
        <p:nvSpPr>
          <p:cNvPr id="23" name="Freeform 23"/>
          <p:cNvSpPr/>
          <p:nvPr/>
        </p:nvSpPr>
        <p:spPr>
          <a:xfrm>
            <a:off x="6280943" y="2797200"/>
            <a:ext cx="471575" cy="471575"/>
          </a:xfrm>
          <a:custGeom>
            <a:avLst/>
            <a:gdLst/>
            <a:ahLst/>
            <a:cxnLst/>
            <a:rect l="l" t="t" r="r" b="b"/>
            <a:pathLst>
              <a:path w="304800" h="304800">
                <a:moveTo>
                  <a:pt x="152800" y="79486"/>
                </a:moveTo>
                <a:cubicBezTo>
                  <a:pt x="152800" y="79486"/>
                  <a:pt x="133750" y="38891"/>
                  <a:pt x="90888" y="38891"/>
                </a:cubicBezTo>
                <a:cubicBezTo>
                  <a:pt x="44053" y="38891"/>
                  <a:pt x="19450" y="78581"/>
                  <a:pt x="19450" y="118262"/>
                </a:cubicBezTo>
                <a:cubicBezTo>
                  <a:pt x="19450" y="184147"/>
                  <a:pt x="152800" y="265900"/>
                  <a:pt x="152800" y="265900"/>
                </a:cubicBezTo>
                <a:cubicBezTo>
                  <a:pt x="152800" y="265900"/>
                  <a:pt x="285350" y="184937"/>
                  <a:pt x="285350" y="118262"/>
                </a:cubicBezTo>
                <a:cubicBezTo>
                  <a:pt x="285350" y="77781"/>
                  <a:pt x="259956" y="38891"/>
                  <a:pt x="214713" y="38891"/>
                </a:cubicBezTo>
                <a:cubicBezTo>
                  <a:pt x="169469" y="38891"/>
                  <a:pt x="152800" y="79486"/>
                  <a:pt x="152800" y="79486"/>
                </a:cubicBezTo>
                <a:close/>
              </a:path>
            </a:pathLst>
          </a:custGeom>
          <a:solidFill>
            <a:srgbClr val="FFFFFF">
              <a:alpha val="100000"/>
            </a:srgbClr>
          </a:solidFill>
          <a:ln/>
        </p:spPr>
      </p:sp>
      <p:sp>
        <p:nvSpPr>
          <p:cNvPr id="24" name="Freeform 24"/>
          <p:cNvSpPr/>
          <p:nvPr/>
        </p:nvSpPr>
        <p:spPr>
          <a:xfrm>
            <a:off x="6859716" y="5179724"/>
            <a:ext cx="411583" cy="383934"/>
          </a:xfrm>
          <a:custGeom>
            <a:avLst/>
            <a:gdLst/>
            <a:ahLst/>
            <a:cxnLst/>
            <a:rect l="l" t="t" r="r" b="b"/>
            <a:pathLst>
              <a:path w="304800" h="304800">
                <a:moveTo>
                  <a:pt x="167640" y="0"/>
                </a:moveTo>
                <a:lnTo>
                  <a:pt x="182880" y="0"/>
                </a:lnTo>
                <a:lnTo>
                  <a:pt x="182880" y="45720"/>
                </a:lnTo>
                <a:lnTo>
                  <a:pt x="228600" y="152400"/>
                </a:lnTo>
                <a:lnTo>
                  <a:pt x="228600" y="274320"/>
                </a:lnTo>
                <a:cubicBezTo>
                  <a:pt x="228600" y="291151"/>
                  <a:pt x="214951" y="304800"/>
                  <a:pt x="198120" y="304800"/>
                </a:cubicBezTo>
                <a:lnTo>
                  <a:pt x="198120" y="304800"/>
                </a:lnTo>
                <a:lnTo>
                  <a:pt x="76200" y="304800"/>
                </a:lnTo>
                <a:cubicBezTo>
                  <a:pt x="59436" y="304800"/>
                  <a:pt x="40996" y="291998"/>
                  <a:pt x="35052" y="276149"/>
                </a:cubicBezTo>
                <a:lnTo>
                  <a:pt x="0" y="182880"/>
                </a:lnTo>
                <a:lnTo>
                  <a:pt x="0" y="152400"/>
                </a:lnTo>
                <a:cubicBezTo>
                  <a:pt x="0" y="135569"/>
                  <a:pt x="13649" y="121920"/>
                  <a:pt x="30480" y="121920"/>
                </a:cubicBezTo>
                <a:lnTo>
                  <a:pt x="30480" y="121920"/>
                </a:lnTo>
                <a:lnTo>
                  <a:pt x="137160" y="121920"/>
                </a:lnTo>
                <a:lnTo>
                  <a:pt x="137160" y="30480"/>
                </a:lnTo>
                <a:cubicBezTo>
                  <a:pt x="137160" y="13649"/>
                  <a:pt x="150809" y="0"/>
                  <a:pt x="167640" y="0"/>
                </a:cubicBezTo>
                <a:lnTo>
                  <a:pt x="167640" y="0"/>
                </a:lnTo>
                <a:close/>
                <a:moveTo>
                  <a:pt x="259080" y="152400"/>
                </a:moveTo>
                <a:lnTo>
                  <a:pt x="304800" y="152400"/>
                </a:lnTo>
                <a:lnTo>
                  <a:pt x="304800" y="304800"/>
                </a:lnTo>
                <a:lnTo>
                  <a:pt x="259080" y="304800"/>
                </a:lnTo>
                <a:lnTo>
                  <a:pt x="259080" y="152400"/>
                </a:lnTo>
                <a:close/>
              </a:path>
            </a:pathLst>
          </a:custGeom>
          <a:solidFill>
            <a:srgbClr val="FFFFFF">
              <a:alpha val="100000"/>
            </a:srgbClr>
          </a:solidFill>
          <a:ln/>
        </p:spPr>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04</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拓展延伸</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25062" r="25062"/>
          <a:stretch>
            <a:fillRect/>
          </a:stretch>
        </p:blipFill>
        <p:spPr>
          <a:xfrm>
            <a:off x="7804005" y="1329783"/>
            <a:ext cx="3831202"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票卡管理的未来发展趋势</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随着技术的进步，票卡管理将更加智能化和便捷化，如NFC手机的普及可能会使车票的使用更加方便。</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票卡收藏与投资</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某些具有特殊意义的票卡具有一定的收藏价值，而一些限量版的票卡则成为了收藏家们追逐的对象。</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拓展延伸</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3873355" y="1664304"/>
            <a:ext cx="638131" cy="638131"/>
          </a:xfrm>
          <a:prstGeom prst="ellipse">
            <a:avLst/>
          </a:prstGeom>
          <a:solidFill>
            <a:schemeClr val="accent1">
              <a:alpha val="20000"/>
            </a:schemeClr>
          </a:solidFill>
          <a:ln/>
        </p:spPr>
      </p:sp>
      <p:sp>
        <p:nvSpPr>
          <p:cNvPr id="3" name="AutoShape 3"/>
          <p:cNvSpPr/>
          <p:nvPr/>
        </p:nvSpPr>
        <p:spPr>
          <a:xfrm>
            <a:off x="4008100" y="1799048"/>
            <a:ext cx="368642" cy="368642"/>
          </a:xfrm>
          <a:prstGeom prst="ellipse">
            <a:avLst/>
          </a:prstGeom>
          <a:solidFill>
            <a:schemeClr val="accent1">
              <a:alpha val="100000"/>
            </a:schemeClr>
          </a:solidFill>
          <a:ln/>
        </p:spPr>
      </p:sp>
      <p:sp>
        <p:nvSpPr>
          <p:cNvPr id="4" name="TextBox 4"/>
          <p:cNvSpPr txBox="1"/>
          <p:nvPr/>
        </p:nvSpPr>
        <p:spPr>
          <a:xfrm>
            <a:off x="4636726" y="1463721"/>
            <a:ext cx="6886575" cy="76590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票卡配发流转</a:t>
            </a:r>
          </a:p>
        </p:txBody>
      </p:sp>
      <p:sp>
        <p:nvSpPr>
          <p:cNvPr id="5" name="TextBox 5"/>
          <p:cNvSpPr txBox="1"/>
          <p:nvPr/>
        </p:nvSpPr>
        <p:spPr>
          <a:xfrm>
            <a:off x="4636726" y="204621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了解票卡的配发流转是掌握票卡管理基础流程的关键，它涵盖了票卡的发放、流转、回收等环节，是确保票卡安全、高效使用的重要环节。</a:t>
            </a:r>
          </a:p>
        </p:txBody>
      </p:sp>
      <p:pic>
        <p:nvPicPr>
          <p:cNvPr id="6" name="Picture 6"/>
          <p:cNvPicPr>
            <a:picLocks noChangeAspect="1"/>
          </p:cNvPicPr>
          <p:nvPr/>
        </p:nvPicPr>
        <p:blipFill>
          <a:blip r:embed="rId3">
            <a:alphaModFix/>
          </a:blip>
          <a:srcRect/>
          <a:stretch>
            <a:fillRect/>
          </a:stretch>
        </p:blipFill>
        <p:spPr>
          <a:xfrm>
            <a:off x="-1061158" y="1741145"/>
            <a:ext cx="4421505" cy="4421505"/>
          </a:xfrm>
          <a:prstGeom prst="ellipse">
            <a:avLst/>
          </a:prstGeom>
        </p:spPr>
      </p:pic>
      <p:sp>
        <p:nvSpPr>
          <p:cNvPr id="7" name="AutoShape 7"/>
          <p:cNvSpPr/>
          <p:nvPr/>
        </p:nvSpPr>
        <p:spPr>
          <a:xfrm>
            <a:off x="3873355" y="3384629"/>
            <a:ext cx="638131" cy="638131"/>
          </a:xfrm>
          <a:prstGeom prst="ellipse">
            <a:avLst/>
          </a:prstGeom>
          <a:solidFill>
            <a:schemeClr val="accent1">
              <a:alpha val="20000"/>
            </a:schemeClr>
          </a:solidFill>
          <a:ln/>
        </p:spPr>
      </p:sp>
      <p:sp>
        <p:nvSpPr>
          <p:cNvPr id="8" name="AutoShape 8"/>
          <p:cNvSpPr/>
          <p:nvPr/>
        </p:nvSpPr>
        <p:spPr>
          <a:xfrm>
            <a:off x="4008100" y="3519373"/>
            <a:ext cx="368642" cy="368642"/>
          </a:xfrm>
          <a:prstGeom prst="ellipse">
            <a:avLst/>
          </a:prstGeom>
          <a:solidFill>
            <a:schemeClr val="accent1">
              <a:alpha val="100000"/>
            </a:schemeClr>
          </a:solidFill>
          <a:ln/>
        </p:spPr>
      </p:sp>
      <p:sp>
        <p:nvSpPr>
          <p:cNvPr id="9" name="TextBox 9"/>
          <p:cNvSpPr txBox="1"/>
          <p:nvPr/>
        </p:nvSpPr>
        <p:spPr>
          <a:xfrm>
            <a:off x="4636726" y="3182098"/>
            <a:ext cx="6886575" cy="769800"/>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车票加封开封</a:t>
            </a:r>
          </a:p>
        </p:txBody>
      </p:sp>
      <p:sp>
        <p:nvSpPr>
          <p:cNvPr id="10" name="AutoShape 10"/>
          <p:cNvSpPr/>
          <p:nvPr/>
        </p:nvSpPr>
        <p:spPr>
          <a:xfrm>
            <a:off x="3873355" y="5104954"/>
            <a:ext cx="638131" cy="638131"/>
          </a:xfrm>
          <a:prstGeom prst="ellipse">
            <a:avLst/>
          </a:prstGeom>
          <a:solidFill>
            <a:schemeClr val="accent1">
              <a:alpha val="20000"/>
            </a:schemeClr>
          </a:solidFill>
          <a:ln/>
        </p:spPr>
      </p:sp>
      <p:sp>
        <p:nvSpPr>
          <p:cNvPr id="11" name="AutoShape 11"/>
          <p:cNvSpPr/>
          <p:nvPr/>
        </p:nvSpPr>
        <p:spPr>
          <a:xfrm>
            <a:off x="4008100" y="5239698"/>
            <a:ext cx="368642" cy="368642"/>
          </a:xfrm>
          <a:prstGeom prst="ellipse">
            <a:avLst/>
          </a:prstGeom>
          <a:solidFill>
            <a:schemeClr val="accent1">
              <a:alpha val="100000"/>
            </a:schemeClr>
          </a:solidFill>
          <a:ln/>
        </p:spPr>
      </p:sp>
      <p:sp>
        <p:nvSpPr>
          <p:cNvPr id="12" name="TextBox 12"/>
          <p:cNvSpPr txBox="1"/>
          <p:nvPr/>
        </p:nvSpPr>
        <p:spPr>
          <a:xfrm>
            <a:off x="4636726" y="4920230"/>
            <a:ext cx="6886575" cy="734184"/>
          </a:xfrm>
          <a:prstGeom prst="rect">
            <a:avLst/>
          </a:prstGeom>
          <a:ln/>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Microsoft Yahei"/>
                <a:ea typeface="Microsoft Yahei"/>
                <a:cs typeface="Microsoft Yahei"/>
              </a:rPr>
              <a:t>车票盘点流程</a:t>
            </a:r>
          </a:p>
        </p:txBody>
      </p:sp>
      <p:sp>
        <p:nvSpPr>
          <p:cNvPr id="13" name="TextBox 1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sp>
        <p:nvSpPr>
          <p:cNvPr id="14" name="TextBox 14"/>
          <p:cNvSpPr txBox="1"/>
          <p:nvPr/>
        </p:nvSpPr>
        <p:spPr>
          <a:xfrm>
            <a:off x="4636726" y="3789081"/>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掌握车票的加封和开封是确保车票安全与完整性的重要步骤，加封用于保障车票在流通中的安全性，开封则是在使用前对车票的合法性进行验证。</a:t>
            </a:r>
          </a:p>
        </p:txBody>
      </p:sp>
      <p:sp>
        <p:nvSpPr>
          <p:cNvPr id="15" name="TextBox 15"/>
          <p:cNvSpPr txBox="1"/>
          <p:nvPr/>
        </p:nvSpPr>
        <p:spPr>
          <a:xfrm>
            <a:off x="4636726" y="5471644"/>
            <a:ext cx="6891292" cy="982033"/>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掌握车票的盘点流程是确保车票管理准确性的关键，通过定期盘点可以及时发现并处理车票的丢失、损坏等问题，保障车票管理的准确性和安全性。</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19971" r="19971"/>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能够掌握票卡/票据的交接要求是确保票卡管理流程顺畅的关键，它涵盖了票卡/票据的接收、保管、交接等环节，是确保票卡安全、完整的重要环节。</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票卡票据交接</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能够熟悉票卡的借调是确保票卡管理灵活性的关键，了解借调流程可以确保票卡在需要时能够及时调配，满足不同场景的需求，提高票卡使用的效率。</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票卡借调流程</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提升沟通能力</a:t>
            </a:r>
          </a:p>
        </p:txBody>
      </p:sp>
      <p:sp>
        <p:nvSpPr>
          <p:cNvPr id="3" name="TextBox 3"/>
          <p:cNvSpPr txBox="1"/>
          <p:nvPr/>
        </p:nvSpPr>
        <p:spPr>
          <a:xfrm>
            <a:off x="689593" y="2246047"/>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养成良好的沟通能力是提升个人素质和职场竞争力的重要途径，通过清晰明确的表达、积极倾听和有效反馈，能够在工作中更好地与他人协作，提高工作效率。</a:t>
            </a:r>
          </a:p>
        </p:txBody>
      </p:sp>
      <p:sp>
        <p:nvSpPr>
          <p:cNvPr id="4" name="TextBox 4"/>
          <p:cNvSpPr txBox="1"/>
          <p:nvPr/>
        </p:nvSpPr>
        <p:spPr>
          <a:xfrm>
            <a:off x="689593" y="4139505"/>
            <a:ext cx="6734175" cy="759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培养职业素养</a:t>
            </a:r>
          </a:p>
        </p:txBody>
      </p:sp>
      <p:sp>
        <p:nvSpPr>
          <p:cNvPr id="5" name="TextBox 5"/>
          <p:cNvSpPr txBox="1"/>
          <p:nvPr/>
        </p:nvSpPr>
        <p:spPr>
          <a:xfrm>
            <a:off x="689593" y="4798345"/>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养成良好的职业素养是职场人必备的基本素质，它包括诚信、责任、团队、创新等多个方面，通过遵循职业规范、提升职业能力，可以塑造良好的职业形象，赢得同事和领导的认可。</a:t>
            </a: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3">
            <a:alphaModFix/>
          </a:blip>
          <a:srcRect/>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车票的生命周期</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票卡生命周期涵盖初始化、发售、充值、更新、进站、出站、扣值、退款、注销及重编码等环节，确保票卡从发行到退出的完整流程。</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车票运作流程及管理</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车票编码定义</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车票编码定义涵盖类别、编号、票值、时效和使用范围，其中类别和编号是关键，用于区分和追踪票卡，确保其安全有效使用。</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车票采购</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库存管理系统通过实时数据分析，精准预测票卡需求，自动启动采购流程，并持续监控库存变化，确保票卡供应稳定，优化轨道交通运营。</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15250" r="15250"/>
          <a:stretch>
            <a:fillRect/>
          </a:stretch>
        </p:blipFill>
        <p:spPr>
          <a:xfrm>
            <a:off x="476023" y="1726817"/>
            <a:ext cx="4434841" cy="4434841"/>
          </a:xfrm>
          <a:prstGeom prst="roundRect">
            <a:avLst/>
          </a:prstGeom>
        </p:spPr>
      </p:pic>
      <p:sp>
        <p:nvSpPr>
          <p:cNvPr id="3" name="TextBox 3"/>
          <p:cNvSpPr txBox="1"/>
          <p:nvPr/>
        </p:nvSpPr>
        <p:spPr>
          <a:xfrm>
            <a:off x="5562187"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车票的使用</a:t>
            </a:r>
          </a:p>
        </p:txBody>
      </p:sp>
      <p:sp>
        <p:nvSpPr>
          <p:cNvPr id="4" name="TextBox 4"/>
          <p:cNvSpPr txBox="1"/>
          <p:nvPr/>
        </p:nvSpPr>
        <p:spPr>
          <a:xfrm>
            <a:off x="5267801" y="5523753"/>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包括进出站处理、更新、加值及退换等环节，确保车票在有效期内正常使用，并支持异常情况处理和余额更新，保障乘客顺畅出行。</a:t>
            </a:r>
          </a:p>
        </p:txBody>
      </p:sp>
      <p:sp>
        <p:nvSpPr>
          <p:cNvPr id="5" name="AutoShape 5"/>
          <p:cNvSpPr/>
          <p:nvPr/>
        </p:nvSpPr>
        <p:spPr>
          <a:xfrm>
            <a:off x="5267801" y="1835975"/>
            <a:ext cx="238125" cy="238125"/>
          </a:xfrm>
          <a:prstGeom prst="ellipse">
            <a:avLst/>
          </a:prstGeom>
          <a:solidFill>
            <a:schemeClr val="accent1">
              <a:alpha val="100000"/>
            </a:schemeClr>
          </a:solidFill>
          <a:ln/>
        </p:spPr>
      </p:sp>
      <p:sp>
        <p:nvSpPr>
          <p:cNvPr id="6" name="TextBox 6"/>
          <p:cNvSpPr txBox="1"/>
          <p:nvPr/>
        </p:nvSpPr>
        <p:spPr>
          <a:xfrm>
            <a:off x="5562187"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车票初始化</a:t>
            </a:r>
          </a:p>
        </p:txBody>
      </p:sp>
      <p:sp>
        <p:nvSpPr>
          <p:cNvPr id="7" name="TextBox 7"/>
          <p:cNvSpPr txBox="1"/>
          <p:nvPr/>
        </p:nvSpPr>
        <p:spPr>
          <a:xfrm>
            <a:off x="5267801" y="2234038"/>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是城市轨道交通专用票卡格式化的关键步骤，包括写入安全密钥、编号及状态数据，确保每张票卡具有唯一性和安全性，由专门机构完成。</a:t>
            </a:r>
          </a:p>
        </p:txBody>
      </p:sp>
      <p:sp>
        <p:nvSpPr>
          <p:cNvPr id="8" name="TextBox 8"/>
          <p:cNvSpPr txBox="1"/>
          <p:nvPr/>
        </p:nvSpPr>
        <p:spPr>
          <a:xfrm>
            <a:off x="5562187"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车票赋值发售</a:t>
            </a:r>
          </a:p>
        </p:txBody>
      </p:sp>
      <p:sp>
        <p:nvSpPr>
          <p:cNvPr id="9" name="TextBox 9"/>
          <p:cNvSpPr txBox="1"/>
          <p:nvPr/>
        </p:nvSpPr>
        <p:spPr>
          <a:xfrm>
            <a:off x="5267801" y="3896612"/>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初始化车票需经赋值处理后使用，赋值可由专用编码/分拣机或车站售票机完成，确保车票具备乘坐轨道交通的金额信息。</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车票运作流程及管理</a:t>
            </a:r>
          </a:p>
        </p:txBody>
      </p:sp>
      <p:sp>
        <p:nvSpPr>
          <p:cNvPr id="11" name="AutoShape 11"/>
          <p:cNvSpPr/>
          <p:nvPr/>
        </p:nvSpPr>
        <p:spPr>
          <a:xfrm>
            <a:off x="5267801" y="3491989"/>
            <a:ext cx="238125" cy="238125"/>
          </a:xfrm>
          <a:prstGeom prst="ellipse">
            <a:avLst/>
          </a:prstGeom>
          <a:solidFill>
            <a:schemeClr val="accent1">
              <a:alpha val="100000"/>
            </a:schemeClr>
          </a:solidFill>
          <a:ln/>
        </p:spPr>
      </p:sp>
      <p:sp>
        <p:nvSpPr>
          <p:cNvPr id="12" name="AutoShape 12"/>
          <p:cNvSpPr/>
          <p:nvPr/>
        </p:nvSpPr>
        <p:spPr>
          <a:xfrm>
            <a:off x="5267801" y="5117897"/>
            <a:ext cx="238125" cy="238125"/>
          </a:xfrm>
          <a:prstGeom prst="ellipse">
            <a:avLst/>
          </a:prstGeom>
          <a:solidFill>
            <a:schemeClr val="accent1">
              <a:alpha val="100000"/>
            </a:schemeClr>
          </a:solidFill>
          <a:ln/>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571808" y="1493008"/>
            <a:ext cx="3584000" cy="4864000"/>
          </a:xfrm>
          <a:prstGeom prst="roundRect">
            <a:avLst>
              <a:gd name="adj" fmla="val 8025"/>
            </a:avLst>
          </a:prstGeom>
          <a:solidFill>
            <a:schemeClr val="lt2">
              <a:alpha val="80000"/>
            </a:schemeClr>
          </a:solidFill>
          <a:ln/>
        </p:spPr>
      </p:sp>
      <p:sp>
        <p:nvSpPr>
          <p:cNvPr id="3" name="TextBox 3"/>
          <p:cNvSpPr txBox="1"/>
          <p:nvPr/>
        </p:nvSpPr>
        <p:spPr>
          <a:xfrm>
            <a:off x="839808" y="3200400"/>
            <a:ext cx="3048000" cy="550233"/>
          </a:xfrm>
          <a:prstGeom prst="rect">
            <a:avLst/>
          </a:prstGeom>
          <a:ln/>
        </p:spPr>
        <p:txBody>
          <a:bodyPr vert="horz" wrap="square" lIns="0" tIns="0" rIns="0" bIns="0" rtlCol="0" anchor="b" anchorCtr="0">
            <a:noAutofit/>
          </a:bodyPr>
          <a:lstStyle/>
          <a:p>
            <a:pPr algn="l">
              <a:lnSpc>
                <a:spcPct val="120000"/>
              </a:lnSpc>
            </a:pPr>
            <a:r>
              <a:rPr lang="en-US" sz="2400" b="1">
                <a:solidFill>
                  <a:schemeClr val="accent1">
                    <a:alpha val="100000"/>
                  </a:schemeClr>
                </a:solidFill>
                <a:latin typeface="Microsoft Yahei"/>
                <a:ea typeface="Microsoft Yahei"/>
                <a:cs typeface="Microsoft Yahei"/>
              </a:rPr>
              <a:t>车票的配发</a:t>
            </a:r>
          </a:p>
        </p:txBody>
      </p:sp>
      <p:sp>
        <p:nvSpPr>
          <p:cNvPr id="4" name="TextBox 4"/>
          <p:cNvSpPr txBox="1"/>
          <p:nvPr/>
        </p:nvSpPr>
        <p:spPr>
          <a:xfrm>
            <a:off x="839808" y="3984313"/>
            <a:ext cx="3048000" cy="1835382"/>
          </a:xfrm>
          <a:prstGeom prst="rect">
            <a:avLst/>
          </a:prstGeom>
          <a:ln/>
        </p:spPr>
        <p:txBody>
          <a:bodyPr vert="horz" wrap="square" lIns="0" tIns="0" rIns="0" bIns="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由票卡发行单位根据客流情况，将初始化后的车票配发到各车站；调配剩余车票，回收并更新旧票卡，确保各线路车票分布均衡。</a:t>
            </a:r>
          </a:p>
        </p:txBody>
      </p:sp>
      <p:sp>
        <p:nvSpPr>
          <p:cNvPr id="5" name="TextBox 5"/>
          <p:cNvSpPr txBox="1"/>
          <p:nvPr/>
        </p:nvSpPr>
        <p:spPr>
          <a:xfrm>
            <a:off x="839808" y="1654597"/>
            <a:ext cx="1990725" cy="1285875"/>
          </a:xfrm>
          <a:prstGeom prst="rect">
            <a:avLst/>
          </a:prstGeom>
          <a:ln/>
        </p:spPr>
        <p:txBody>
          <a:bodyPr vert="horz" wrap="square" lIns="0" tIns="0" rIns="0" bIns="0" rtlCol="0" anchor="t" anchorCtr="0">
            <a:spAutoFit/>
          </a:bodyPr>
          <a:lstStyle/>
          <a:p>
            <a:pPr algn="l">
              <a:lnSpc>
                <a:spcPct val="140000"/>
              </a:lnSpc>
            </a:pPr>
            <a:r>
              <a:rPr lang="en-US" sz="5775" b="1">
                <a:solidFill>
                  <a:schemeClr val="accent1">
                    <a:alpha val="100000"/>
                  </a:schemeClr>
                </a:solidFill>
                <a:latin typeface="Microsoft Yahei"/>
                <a:ea typeface="Microsoft Yahei"/>
                <a:cs typeface="Microsoft Yahei"/>
              </a:rPr>
              <a:t>01.</a:t>
            </a:r>
          </a:p>
        </p:txBody>
      </p:sp>
      <p:sp>
        <p:nvSpPr>
          <p:cNvPr id="6" name="TextBox 6"/>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车票运作流程及管理</a:t>
            </a:r>
          </a:p>
        </p:txBody>
      </p:sp>
      <p:sp>
        <p:nvSpPr>
          <p:cNvPr id="7" name="AutoShape 7"/>
          <p:cNvSpPr/>
          <p:nvPr/>
        </p:nvSpPr>
        <p:spPr>
          <a:xfrm>
            <a:off x="4345917" y="1502925"/>
            <a:ext cx="3584000" cy="4864000"/>
          </a:xfrm>
          <a:prstGeom prst="roundRect">
            <a:avLst>
              <a:gd name="adj" fmla="val 8025"/>
            </a:avLst>
          </a:prstGeom>
          <a:solidFill>
            <a:schemeClr val="lt2">
              <a:alpha val="79000"/>
            </a:schemeClr>
          </a:solidFill>
          <a:ln/>
        </p:spPr>
      </p:sp>
      <p:sp>
        <p:nvSpPr>
          <p:cNvPr id="8" name="TextBox 8"/>
          <p:cNvSpPr txBox="1"/>
          <p:nvPr/>
        </p:nvSpPr>
        <p:spPr>
          <a:xfrm>
            <a:off x="4613917" y="3200400"/>
            <a:ext cx="3048000" cy="550233"/>
          </a:xfrm>
          <a:prstGeom prst="rect">
            <a:avLst/>
          </a:prstGeom>
          <a:ln/>
        </p:spPr>
        <p:txBody>
          <a:bodyPr vert="horz" wrap="square" lIns="0" tIns="0" rIns="0" bIns="0" rtlCol="0" anchor="b" anchorCtr="0">
            <a:noAutofit/>
          </a:bodyPr>
          <a:lstStyle/>
          <a:p>
            <a:pPr algn="l">
              <a:lnSpc>
                <a:spcPct val="120000"/>
              </a:lnSpc>
            </a:pPr>
            <a:r>
              <a:rPr lang="en-US" sz="2400" b="1">
                <a:solidFill>
                  <a:schemeClr val="accent1">
                    <a:alpha val="100000"/>
                  </a:schemeClr>
                </a:solidFill>
                <a:latin typeface="Microsoft Yahei"/>
                <a:ea typeface="Microsoft Yahei"/>
                <a:cs typeface="Microsoft Yahei"/>
              </a:rPr>
              <a:t>车票收缴</a:t>
            </a:r>
          </a:p>
        </p:txBody>
      </p:sp>
      <p:sp>
        <p:nvSpPr>
          <p:cNvPr id="9" name="TextBox 9"/>
          <p:cNvSpPr txBox="1"/>
          <p:nvPr/>
        </p:nvSpPr>
        <p:spPr>
          <a:xfrm>
            <a:off x="4613917" y="3994229"/>
            <a:ext cx="3048000" cy="1835382"/>
          </a:xfrm>
          <a:prstGeom prst="rect">
            <a:avLst/>
          </a:prstGeom>
          <a:ln/>
        </p:spPr>
        <p:txBody>
          <a:bodyPr vert="horz" wrap="square" lIns="0" tIns="0" rIns="0" bIns="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所有票卡在初始化时被编上时间，系统据使用情况设定有效期；分拣机会判断使用次数，回收超出有效期或次数的票卡，确保系统运行。</a:t>
            </a:r>
          </a:p>
        </p:txBody>
      </p:sp>
      <p:sp>
        <p:nvSpPr>
          <p:cNvPr id="10" name="TextBox 10"/>
          <p:cNvSpPr txBox="1"/>
          <p:nvPr/>
        </p:nvSpPr>
        <p:spPr>
          <a:xfrm>
            <a:off x="4613917" y="1664514"/>
            <a:ext cx="1990725" cy="1285875"/>
          </a:xfrm>
          <a:prstGeom prst="rect">
            <a:avLst/>
          </a:prstGeom>
          <a:ln/>
        </p:spPr>
        <p:txBody>
          <a:bodyPr vert="horz" wrap="square" lIns="0" tIns="0" rIns="0" bIns="0" rtlCol="0" anchor="t" anchorCtr="0">
            <a:spAutoFit/>
          </a:bodyPr>
          <a:lstStyle/>
          <a:p>
            <a:pPr algn="l">
              <a:lnSpc>
                <a:spcPct val="140000"/>
              </a:lnSpc>
            </a:pPr>
            <a:r>
              <a:rPr lang="en-US" sz="5775" b="1">
                <a:solidFill>
                  <a:schemeClr val="accent1">
                    <a:alpha val="100000"/>
                  </a:schemeClr>
                </a:solidFill>
                <a:latin typeface="Microsoft Yahei"/>
                <a:ea typeface="Microsoft Yahei"/>
                <a:cs typeface="Microsoft Yahei"/>
              </a:rPr>
              <a:t>02.</a:t>
            </a:r>
          </a:p>
        </p:txBody>
      </p:sp>
      <p:sp>
        <p:nvSpPr>
          <p:cNvPr id="11" name="AutoShape 11"/>
          <p:cNvSpPr/>
          <p:nvPr/>
        </p:nvSpPr>
        <p:spPr>
          <a:xfrm>
            <a:off x="8131833" y="1512842"/>
            <a:ext cx="3584000" cy="4864000"/>
          </a:xfrm>
          <a:prstGeom prst="roundRect">
            <a:avLst>
              <a:gd name="adj" fmla="val 8025"/>
            </a:avLst>
          </a:prstGeom>
          <a:solidFill>
            <a:schemeClr val="lt2">
              <a:alpha val="80000"/>
            </a:schemeClr>
          </a:solidFill>
          <a:ln/>
        </p:spPr>
      </p:sp>
      <p:sp>
        <p:nvSpPr>
          <p:cNvPr id="12" name="TextBox 12"/>
          <p:cNvSpPr txBox="1"/>
          <p:nvPr/>
        </p:nvSpPr>
        <p:spPr>
          <a:xfrm>
            <a:off x="8399833" y="3200400"/>
            <a:ext cx="3048000" cy="560150"/>
          </a:xfrm>
          <a:prstGeom prst="rect">
            <a:avLst/>
          </a:prstGeom>
          <a:ln/>
        </p:spPr>
        <p:txBody>
          <a:bodyPr vert="horz" wrap="square" lIns="0" tIns="0" rIns="0" bIns="0" rtlCol="0" anchor="b" anchorCtr="0">
            <a:noAutofit/>
          </a:bodyPr>
          <a:lstStyle/>
          <a:p>
            <a:pPr algn="l">
              <a:lnSpc>
                <a:spcPct val="120000"/>
              </a:lnSpc>
            </a:pPr>
            <a:r>
              <a:rPr lang="en-US" sz="2400" b="1">
                <a:solidFill>
                  <a:schemeClr val="accent1">
                    <a:alpha val="100000"/>
                  </a:schemeClr>
                </a:solidFill>
                <a:latin typeface="Microsoft Yahei"/>
                <a:ea typeface="Microsoft Yahei"/>
                <a:cs typeface="Microsoft Yahei"/>
              </a:rPr>
              <a:t>车票挂失</a:t>
            </a:r>
          </a:p>
        </p:txBody>
      </p:sp>
      <p:sp>
        <p:nvSpPr>
          <p:cNvPr id="13" name="TextBox 13"/>
          <p:cNvSpPr txBox="1"/>
          <p:nvPr/>
        </p:nvSpPr>
        <p:spPr>
          <a:xfrm>
            <a:off x="8399833" y="4004146"/>
            <a:ext cx="3048000" cy="1835382"/>
          </a:xfrm>
          <a:prstGeom prst="rect">
            <a:avLst/>
          </a:prstGeom>
          <a:ln/>
        </p:spPr>
        <p:txBody>
          <a:bodyPr vert="horz" wrap="square" lIns="0" tIns="0" rIns="0" bIns="0"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乘客遗失记名储值票后，可到车站通过BOM进行挂失申请；挂失时需提供有效证件，票务人员核对资料后确认挂失，并记录黑名单至终端。</a:t>
            </a:r>
          </a:p>
        </p:txBody>
      </p:sp>
      <p:sp>
        <p:nvSpPr>
          <p:cNvPr id="14" name="TextBox 14"/>
          <p:cNvSpPr txBox="1"/>
          <p:nvPr/>
        </p:nvSpPr>
        <p:spPr>
          <a:xfrm>
            <a:off x="8399833" y="1674431"/>
            <a:ext cx="3048000" cy="1285875"/>
          </a:xfrm>
          <a:prstGeom prst="rect">
            <a:avLst/>
          </a:prstGeom>
          <a:ln/>
        </p:spPr>
        <p:txBody>
          <a:bodyPr vert="horz" wrap="square" lIns="0" tIns="0" rIns="0" bIns="0" rtlCol="0" anchor="t" anchorCtr="0">
            <a:spAutoFit/>
          </a:bodyPr>
          <a:lstStyle/>
          <a:p>
            <a:pPr algn="l">
              <a:lnSpc>
                <a:spcPct val="140000"/>
              </a:lnSpc>
            </a:pPr>
            <a:r>
              <a:rPr lang="en-US" sz="5775" b="1">
                <a:solidFill>
                  <a:schemeClr val="accent1">
                    <a:alpha val="100000"/>
                  </a:schemeClr>
                </a:solidFill>
                <a:latin typeface="Microsoft Yahei"/>
                <a:ea typeface="Microsoft Yahei"/>
                <a:cs typeface="Microsoft Yahei"/>
              </a:rPr>
              <a:t>03.</a:t>
            </a:r>
          </a:p>
        </p:txBody>
      </p: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438</Words>
  <Application>Microsoft Office PowerPoint</Application>
  <PresentationFormat>宽屏</PresentationFormat>
  <Paragraphs>107</Paragraphs>
  <Slides>18</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18</vt:i4>
      </vt:variant>
    </vt:vector>
  </HeadingPairs>
  <TitlesOfParts>
    <vt:vector size="22" baseType="lpstr">
      <vt:lpstr>Microsoft Yahei</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2</cp:revision>
  <dcterms:created xsi:type="dcterms:W3CDTF">2006-08-16T00:00:00Z</dcterms:created>
  <dcterms:modified xsi:type="dcterms:W3CDTF">2024-10-19T03:10:20Z</dcterms:modified>
</cp:coreProperties>
</file>