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8" d="100"/>
          <a:sy n="78"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633841" y="1525651"/>
            <a:ext cx="5943600" cy="2665349"/>
          </a:xfrm>
          <a:prstGeom prst="rect">
            <a:avLst/>
          </a:prstGeom>
          <a:ln/>
        </p:spPr>
        <p:txBody>
          <a:bodyPr vert="horz" wrap="square" lIns="114300" tIns="57150" rIns="114300" bIns="57150" rtlCol="0" anchor="ctr" anchorCtr="0">
            <a:normAutofit fontScale="92500" lnSpcReduction="10000"/>
          </a:bodyPr>
          <a:lstStyle/>
          <a:p>
            <a:pPr algn="ctr">
              <a:lnSpc>
                <a:spcPct val="114999"/>
              </a:lnSpc>
            </a:pPr>
            <a:r>
              <a:rPr lang="en-US" sz="5800" b="1" dirty="0" err="1">
                <a:solidFill>
                  <a:srgbClr val="208BD9">
                    <a:alpha val="100000"/>
                  </a:srgbClr>
                </a:solidFill>
                <a:latin typeface="Microsoft Yahei"/>
                <a:ea typeface="Microsoft Yahei"/>
                <a:cs typeface="Microsoft Yahei"/>
              </a:rPr>
              <a:t>车站终端设备的</a:t>
            </a:r>
            <a:endParaRPr lang="en-US" sz="5800" b="1" dirty="0">
              <a:solidFill>
                <a:srgbClr val="208BD9">
                  <a:alpha val="100000"/>
                </a:srgbClr>
              </a:solidFill>
              <a:latin typeface="Microsoft Yahei"/>
              <a:ea typeface="Microsoft Yahei"/>
              <a:cs typeface="Microsoft Yahei"/>
            </a:endParaRPr>
          </a:p>
          <a:p>
            <a:pPr algn="ctr">
              <a:lnSpc>
                <a:spcPct val="114999"/>
              </a:lnSpc>
            </a:pPr>
            <a:r>
              <a:rPr lang="en-US" sz="5800" b="1" dirty="0" err="1">
                <a:solidFill>
                  <a:srgbClr val="208BD9">
                    <a:alpha val="100000"/>
                  </a:srgbClr>
                </a:solidFill>
                <a:latin typeface="Microsoft Yahei"/>
                <a:ea typeface="Microsoft Yahei"/>
                <a:cs typeface="Microsoft Yahei"/>
              </a:rPr>
              <a:t>操作</a:t>
            </a:r>
            <a:r>
              <a:rPr lang="en-US" sz="5400" b="1" dirty="0">
                <a:solidFill>
                  <a:srgbClr val="208BD9">
                    <a:alpha val="100000"/>
                  </a:srgbClr>
                </a:solidFill>
                <a:latin typeface="Microsoft Yahei"/>
                <a:ea typeface="Microsoft Yahei"/>
                <a:cs typeface="Microsoft Yahei"/>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l="25000" r="25000"/>
          <a:stretch>
            <a:fillRect/>
          </a:stretch>
        </p:blipFill>
        <p:spPr>
          <a:xfrm>
            <a:off x="615557" y="1293101"/>
            <a:ext cx="3938035" cy="5250714"/>
          </a:xfrm>
          <a:prstGeom prst="rect">
            <a:avLst/>
          </a:prstGeom>
        </p:spPr>
      </p:pic>
      <p:sp>
        <p:nvSpPr>
          <p:cNvPr id="3" name="AutoShape 3"/>
          <p:cNvSpPr/>
          <p:nvPr/>
        </p:nvSpPr>
        <p:spPr>
          <a:xfrm>
            <a:off x="4232060" y="1718638"/>
            <a:ext cx="7211308" cy="4522346"/>
          </a:xfrm>
          <a:prstGeom prst="roundRect">
            <a:avLst>
              <a:gd name="adj" fmla="val 4504"/>
            </a:avLst>
          </a:prstGeom>
          <a:solidFill>
            <a:srgbClr val="FFFFFF">
              <a:alpha val="100000"/>
            </a:srgbClr>
          </a:solidFill>
          <a:ln/>
          <a:effectLst>
            <a:outerShdw blurRad="381000">
              <a:srgbClr val="000000">
                <a:alpha val="7000"/>
              </a:srgbClr>
            </a:outerShdw>
          </a:effectLst>
        </p:spPr>
      </p:sp>
      <p:sp>
        <p:nvSpPr>
          <p:cNvPr id="4" name="TextBox 4"/>
          <p:cNvSpPr txBox="1"/>
          <p:nvPr/>
        </p:nvSpPr>
        <p:spPr>
          <a:xfrm>
            <a:off x="4599214" y="2711090"/>
            <a:ext cx="6477000" cy="1257743"/>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安装新票箱需水平放入托槽内，检测票箱ID，向上拨动开关，托盘移动至指定位置，打开工作锁和盖板，初始化模块，完成后退出维修面板并关好门。</a:t>
            </a:r>
          </a:p>
        </p:txBody>
      </p:sp>
      <p:sp>
        <p:nvSpPr>
          <p:cNvPr id="5" name="TextBox 5"/>
          <p:cNvSpPr txBox="1"/>
          <p:nvPr/>
        </p:nvSpPr>
        <p:spPr>
          <a:xfrm>
            <a:off x="4599214" y="2143575"/>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安装新票箱</a:t>
            </a:r>
          </a:p>
        </p:txBody>
      </p:sp>
      <p:sp>
        <p:nvSpPr>
          <p:cNvPr id="6" name="TextBox 6"/>
          <p:cNvSpPr txBox="1"/>
          <p:nvPr/>
        </p:nvSpPr>
        <p:spPr>
          <a:xfrm>
            <a:off x="4599214" y="4589063"/>
            <a:ext cx="6477000" cy="1271524"/>
          </a:xfrm>
          <a:prstGeom prst="rect">
            <a:avLst/>
          </a:prstGeom>
          <a:ln/>
        </p:spPr>
        <p:txBody>
          <a:bodyPr vert="horz" wrap="square" lIns="123825" tIns="123825" rIns="57150" bIns="123825" rtlCol="0" anchor="t" anchorCtr="0">
            <a:noAutofit/>
          </a:bodyPr>
          <a:lstStyle/>
          <a:p>
            <a:pPr>
              <a:lnSpc>
                <a:spcPct val="140000"/>
              </a:lnSpc>
            </a:pPr>
            <a:r>
              <a:rPr lang="en-US" sz="1500">
                <a:solidFill>
                  <a:srgbClr val="000000">
                    <a:alpha val="100000"/>
                  </a:srgbClr>
                </a:solidFill>
                <a:latin typeface="Microsoft Yahei"/>
                <a:ea typeface="Microsoft Yahei"/>
                <a:cs typeface="Microsoft Yahei"/>
              </a:rPr>
              <a:t>更换AG票箱时，应选非高峰时段，设置警示标识，隔离闸机，按流程操作避免损坏，注意人员安全及防触电。</a:t>
            </a:r>
          </a:p>
        </p:txBody>
      </p:sp>
      <p:sp>
        <p:nvSpPr>
          <p:cNvPr id="7" name="TextBox 7"/>
          <p:cNvSpPr txBox="1"/>
          <p:nvPr/>
        </p:nvSpPr>
        <p:spPr>
          <a:xfrm>
            <a:off x="4599214" y="4153214"/>
            <a:ext cx="6477000" cy="645267"/>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更换票箱的安全注意事项</a:t>
            </a:r>
          </a:p>
        </p:txBody>
      </p:sp>
      <p:sp>
        <p:nvSpPr>
          <p:cNvPr id="8" name="TextBox 8"/>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自动检票机的日常操作</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03</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任务实施</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实训设备</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自动售票机、现金若干、车票若干、相关清单和登记表。</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组织安排</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以小组为单位，在半自动售票机上发售单程票、往返票，办理乘客退卡退款事务，并填写相应报表，要求在指定时间完成。</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准备工作</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a:stretch>
            <a:fillRect/>
          </a:stretch>
        </p:blipFill>
        <p:spPr>
          <a:xfrm>
            <a:off x="476023" y="1726817"/>
            <a:ext cx="4434841" cy="4434841"/>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自动售票机回收硬币钱箱作业</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自动售票机回收硬币钱箱作业涉及登录系统，选择运营和结算菜单，结算后清币并取下旧钱箱，用新钱箱替换并锁门，最后复位系统并退出。</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自动售票机的操作</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自动售票机开机需打开机柜门，启动漏电保护开关与电源开关，检查保护开关状态，确保无跳闸；自检完成后设备启动成功，进入工作状态。</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自动售票机硬币加币操作</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自动售票机硬币加币操作包括登录系统，进入运营和结算菜单，结算后打开补币箱锁，添加硬币并锁上补币箱，确认加币后在系统菜单退出。</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实施步骤</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685901" y="1362476"/>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自动售票机的关机</a:t>
            </a:r>
          </a:p>
        </p:txBody>
      </p:sp>
      <p:sp>
        <p:nvSpPr>
          <p:cNvPr id="3" name="TextBox 3"/>
          <p:cNvSpPr txBox="1"/>
          <p:nvPr/>
        </p:nvSpPr>
        <p:spPr>
          <a:xfrm>
            <a:off x="1685901" y="2024509"/>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自动售票机关机需登录维护界面，正常情况选择关机即可；异常时可通过工控机开关强制关闭，确认工控机关闭后，关闭电源及漏电保护开关。</a:t>
            </a:r>
          </a:p>
        </p:txBody>
      </p:sp>
      <p:sp>
        <p:nvSpPr>
          <p:cNvPr id="4" name="TextBox 4"/>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实施步骤</a:t>
            </a:r>
          </a:p>
        </p:txBody>
      </p:sp>
      <p:grpSp>
        <p:nvGrpSpPr>
          <p:cNvPr id="5" name="Group 5"/>
          <p:cNvGrpSpPr/>
          <p:nvPr/>
        </p:nvGrpSpPr>
        <p:grpSpPr>
          <a:xfrm>
            <a:off x="838598" y="1564792"/>
            <a:ext cx="353467" cy="353467"/>
            <a:chOff x="838598" y="1564792"/>
            <a:chExt cx="353467" cy="353467"/>
          </a:xfrm>
        </p:grpSpPr>
        <p:sp>
          <p:nvSpPr>
            <p:cNvPr id="6" name="AutoShape 6"/>
            <p:cNvSpPr/>
            <p:nvPr/>
          </p:nvSpPr>
          <p:spPr>
            <a:xfrm>
              <a:off x="920082" y="1646276"/>
              <a:ext cx="190500" cy="190500"/>
            </a:xfrm>
            <a:prstGeom prst="ellipse">
              <a:avLst/>
            </a:prstGeom>
            <a:solidFill>
              <a:schemeClr val="accent1">
                <a:alpha val="100000"/>
              </a:schemeClr>
            </a:solidFill>
            <a:ln/>
          </p:spPr>
        </p:sp>
        <p:sp>
          <p:nvSpPr>
            <p:cNvPr id="7" name="AutoShape 7"/>
            <p:cNvSpPr/>
            <p:nvPr/>
          </p:nvSpPr>
          <p:spPr>
            <a:xfrm>
              <a:off x="838598" y="1564792"/>
              <a:ext cx="353467" cy="353467"/>
            </a:xfrm>
            <a:prstGeom prst="ellipse">
              <a:avLst/>
            </a:prstGeom>
            <a:solidFill>
              <a:schemeClr val="accent1">
                <a:alpha val="16000"/>
              </a:schemeClr>
            </a:solidFill>
            <a:ln/>
          </p:spPr>
        </p:sp>
      </p:grpSp>
      <p:sp>
        <p:nvSpPr>
          <p:cNvPr id="8" name="TextBox 8"/>
          <p:cNvSpPr txBox="1"/>
          <p:nvPr/>
        </p:nvSpPr>
        <p:spPr>
          <a:xfrm>
            <a:off x="1685901" y="3189254"/>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自动检票机的操作</a:t>
            </a:r>
          </a:p>
        </p:txBody>
      </p:sp>
      <p:sp>
        <p:nvSpPr>
          <p:cNvPr id="9" name="TextBox 9"/>
          <p:cNvSpPr txBox="1"/>
          <p:nvPr/>
        </p:nvSpPr>
        <p:spPr>
          <a:xfrm>
            <a:off x="1685901" y="3851288"/>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自动检票机开机需打开维修门，启动总电源、UPS及工控机开关；关机则需登录维护界面退出程序，关闭UPS、电源箱及总电源开关，并关闭维修门。</a:t>
            </a:r>
          </a:p>
        </p:txBody>
      </p:sp>
      <p:grpSp>
        <p:nvGrpSpPr>
          <p:cNvPr id="10" name="Group 10"/>
          <p:cNvGrpSpPr/>
          <p:nvPr/>
        </p:nvGrpSpPr>
        <p:grpSpPr>
          <a:xfrm>
            <a:off x="838598" y="3391571"/>
            <a:ext cx="353467" cy="353467"/>
            <a:chOff x="838598" y="3391571"/>
            <a:chExt cx="353467" cy="353467"/>
          </a:xfrm>
        </p:grpSpPr>
        <p:sp>
          <p:nvSpPr>
            <p:cNvPr id="11" name="AutoShape 11"/>
            <p:cNvSpPr/>
            <p:nvPr/>
          </p:nvSpPr>
          <p:spPr>
            <a:xfrm>
              <a:off x="920082" y="3473055"/>
              <a:ext cx="190500" cy="190500"/>
            </a:xfrm>
            <a:prstGeom prst="ellipse">
              <a:avLst/>
            </a:prstGeom>
            <a:solidFill>
              <a:schemeClr val="accent1">
                <a:alpha val="100000"/>
              </a:schemeClr>
            </a:solidFill>
            <a:ln/>
          </p:spPr>
        </p:sp>
        <p:sp>
          <p:nvSpPr>
            <p:cNvPr id="12" name="AutoShape 12"/>
            <p:cNvSpPr/>
            <p:nvPr/>
          </p:nvSpPr>
          <p:spPr>
            <a:xfrm>
              <a:off x="838598" y="3391571"/>
              <a:ext cx="353467" cy="353467"/>
            </a:xfrm>
            <a:prstGeom prst="ellipse">
              <a:avLst/>
            </a:prstGeom>
            <a:solidFill>
              <a:schemeClr val="accent1">
                <a:alpha val="16000"/>
              </a:schemeClr>
            </a:solidFill>
            <a:ln/>
          </p:spPr>
        </p:sp>
      </p:grpSp>
      <p:sp>
        <p:nvSpPr>
          <p:cNvPr id="13" name="TextBox 13"/>
          <p:cNvSpPr txBox="1"/>
          <p:nvPr/>
        </p:nvSpPr>
        <p:spPr>
          <a:xfrm>
            <a:off x="1685901" y="4975292"/>
            <a:ext cx="8946338" cy="555784"/>
          </a:xfrm>
          <a:prstGeom prst="rect">
            <a:avLst/>
          </a:prstGeom>
          <a:ln/>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更换回收票箱</a:t>
            </a:r>
          </a:p>
        </p:txBody>
      </p:sp>
      <p:sp>
        <p:nvSpPr>
          <p:cNvPr id="14" name="TextBox 14"/>
          <p:cNvSpPr txBox="1"/>
          <p:nvPr/>
        </p:nvSpPr>
        <p:spPr>
          <a:xfrm>
            <a:off x="1685901" y="5637325"/>
            <a:ext cx="8972550" cy="76378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更换回收票箱需打开维护门，登录后降到票箱底部，锁住机械锁取下旧票箱，安装新票箱并打开锁，升上托盘，清零票卡计数，关闭维护门，观察服务状态。</a:t>
            </a:r>
          </a:p>
        </p:txBody>
      </p:sp>
      <p:grpSp>
        <p:nvGrpSpPr>
          <p:cNvPr id="15" name="Group 15"/>
          <p:cNvGrpSpPr/>
          <p:nvPr/>
        </p:nvGrpSpPr>
        <p:grpSpPr>
          <a:xfrm>
            <a:off x="838598" y="5177608"/>
            <a:ext cx="353467" cy="353467"/>
            <a:chOff x="838598" y="5177608"/>
            <a:chExt cx="353467" cy="353467"/>
          </a:xfrm>
        </p:grpSpPr>
        <p:sp>
          <p:nvSpPr>
            <p:cNvPr id="16" name="AutoShape 16"/>
            <p:cNvSpPr/>
            <p:nvPr/>
          </p:nvSpPr>
          <p:spPr>
            <a:xfrm>
              <a:off x="920082" y="5259092"/>
              <a:ext cx="190500" cy="190500"/>
            </a:xfrm>
            <a:prstGeom prst="ellipse">
              <a:avLst/>
            </a:prstGeom>
            <a:solidFill>
              <a:schemeClr val="accent1">
                <a:alpha val="100000"/>
              </a:schemeClr>
            </a:solidFill>
            <a:ln/>
          </p:spPr>
        </p:sp>
        <p:sp>
          <p:nvSpPr>
            <p:cNvPr id="17" name="AutoShape 17"/>
            <p:cNvSpPr/>
            <p:nvPr/>
          </p:nvSpPr>
          <p:spPr>
            <a:xfrm>
              <a:off x="838598" y="5177608"/>
              <a:ext cx="353467" cy="353467"/>
            </a:xfrm>
            <a:prstGeom prst="ellipse">
              <a:avLst/>
            </a:prstGeom>
            <a:solidFill>
              <a:schemeClr val="accent1">
                <a:alpha val="16000"/>
              </a:schemeClr>
            </a:solidFill>
            <a:ln/>
          </p:spPr>
        </p:sp>
      </p:grpSp>
      <p:cxnSp>
        <p:nvCxnSpPr>
          <p:cNvPr id="18" name="Connector 18"/>
          <p:cNvCxnSpPr/>
          <p:nvPr/>
        </p:nvCxnSpPr>
        <p:spPr>
          <a:xfrm>
            <a:off x="1015332" y="1728028"/>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04</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巩固提高</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1374316" y="3045252"/>
            <a:ext cx="9429750" cy="1656361"/>
          </a:xfrm>
          <a:prstGeom prst="roundRect">
            <a:avLst>
              <a:gd name="adj" fmla="val 16667"/>
            </a:avLst>
          </a:prstGeom>
          <a:gradFill>
            <a:gsLst>
              <a:gs pos="100000">
                <a:schemeClr val="lt2">
                  <a:alpha val="100000"/>
                </a:schemeClr>
              </a:gs>
              <a:gs pos="0">
                <a:schemeClr val="lt1">
                  <a:alpha val="100000"/>
                </a:schemeClr>
              </a:gs>
            </a:gsLst>
            <a:lin ang="0"/>
          </a:gradFill>
          <a:ln/>
        </p:spPr>
      </p:sp>
      <p:sp>
        <p:nvSpPr>
          <p:cNvPr id="3" name="AutoShape 3"/>
          <p:cNvSpPr/>
          <p:nvPr/>
        </p:nvSpPr>
        <p:spPr>
          <a:xfrm>
            <a:off x="1374316" y="4823279"/>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4" name="AutoShape 4"/>
          <p:cNvSpPr/>
          <p:nvPr/>
        </p:nvSpPr>
        <p:spPr>
          <a:xfrm>
            <a:off x="1374316" y="1267225"/>
            <a:ext cx="9429750" cy="1656361"/>
          </a:xfrm>
          <a:prstGeom prst="roundRect">
            <a:avLst>
              <a:gd name="adj" fmla="val 16667"/>
            </a:avLst>
          </a:prstGeom>
          <a:gradFill>
            <a:gsLst>
              <a:gs pos="0">
                <a:schemeClr val="lt2">
                  <a:alpha val="100000"/>
                </a:schemeClr>
              </a:gs>
              <a:gs pos="100000">
                <a:schemeClr val="lt1">
                  <a:alpha val="100000"/>
                </a:schemeClr>
              </a:gs>
            </a:gsLst>
            <a:lin ang="0"/>
          </a:gradFill>
          <a:ln/>
        </p:spPr>
      </p:sp>
      <p:sp>
        <p:nvSpPr>
          <p:cNvPr id="5" name="AutoShape 5"/>
          <p:cNvSpPr/>
          <p:nvPr/>
        </p:nvSpPr>
        <p:spPr>
          <a:xfrm>
            <a:off x="987242" y="5246342"/>
            <a:ext cx="810236" cy="810236"/>
          </a:xfrm>
          <a:prstGeom prst="ellipse">
            <a:avLst/>
          </a:prstGeom>
          <a:solidFill>
            <a:schemeClr val="accent1">
              <a:alpha val="100000"/>
            </a:schemeClr>
          </a:solidFill>
          <a:ln/>
        </p:spPr>
      </p:sp>
      <p:sp>
        <p:nvSpPr>
          <p:cNvPr id="6" name="Freeform 6"/>
          <p:cNvSpPr/>
          <p:nvPr/>
        </p:nvSpPr>
        <p:spPr>
          <a:xfrm>
            <a:off x="1115389" y="5374489"/>
            <a:ext cx="553940" cy="553940"/>
          </a:xfrm>
          <a:custGeom>
            <a:avLst/>
            <a:gdLst/>
            <a:ahLst/>
            <a:cxnLst/>
            <a:rect l="l" t="t" r="r" b="b"/>
            <a:pathLst>
              <a:path w="304800" h="304800">
                <a:moveTo>
                  <a:pt x="190033" y="152400"/>
                </a:moveTo>
                <a:cubicBezTo>
                  <a:pt x="190033" y="90992"/>
                  <a:pt x="221771" y="56493"/>
                  <a:pt x="221771" y="56493"/>
                </a:cubicBezTo>
                <a:cubicBezTo>
                  <a:pt x="221771" y="56493"/>
                  <a:pt x="193758" y="33766"/>
                  <a:pt x="151924" y="33766"/>
                </a:cubicBezTo>
                <a:cubicBezTo>
                  <a:pt x="110090" y="33766"/>
                  <a:pt x="82067" y="56512"/>
                  <a:pt x="82067" y="56512"/>
                </a:cubicBezTo>
                <a:cubicBezTo>
                  <a:pt x="82067" y="56512"/>
                  <a:pt x="114376" y="82753"/>
                  <a:pt x="114376" y="152400"/>
                </a:cubicBezTo>
                <a:cubicBezTo>
                  <a:pt x="114376" y="219608"/>
                  <a:pt x="81858" y="248145"/>
                  <a:pt x="81858" y="248145"/>
                </a:cubicBezTo>
                <a:cubicBezTo>
                  <a:pt x="81858" y="248145"/>
                  <a:pt x="115662" y="271034"/>
                  <a:pt x="151924" y="271034"/>
                </a:cubicBezTo>
                <a:cubicBezTo>
                  <a:pt x="189043" y="271034"/>
                  <a:pt x="221799" y="248269"/>
                  <a:pt x="221799" y="248269"/>
                </a:cubicBezTo>
                <a:cubicBezTo>
                  <a:pt x="221799" y="248269"/>
                  <a:pt x="190033" y="218503"/>
                  <a:pt x="190033" y="152400"/>
                </a:cubicBezTo>
                <a:close/>
                <a:moveTo>
                  <a:pt x="74095" y="62789"/>
                </a:moveTo>
                <a:cubicBezTo>
                  <a:pt x="74095" y="62789"/>
                  <a:pt x="34633" y="86839"/>
                  <a:pt x="34633" y="152800"/>
                </a:cubicBezTo>
                <a:cubicBezTo>
                  <a:pt x="34633" y="218751"/>
                  <a:pt x="74533" y="240335"/>
                  <a:pt x="74533" y="240335"/>
                </a:cubicBezTo>
                <a:cubicBezTo>
                  <a:pt x="74533" y="240335"/>
                  <a:pt x="103613" y="218742"/>
                  <a:pt x="103613" y="152800"/>
                </a:cubicBezTo>
                <a:cubicBezTo>
                  <a:pt x="103613" y="86839"/>
                  <a:pt x="74095" y="62789"/>
                  <a:pt x="74095" y="62789"/>
                </a:cubicBezTo>
                <a:close/>
                <a:moveTo>
                  <a:pt x="229753" y="64570"/>
                </a:moveTo>
                <a:cubicBezTo>
                  <a:pt x="229753" y="64570"/>
                  <a:pt x="200244" y="86839"/>
                  <a:pt x="200244" y="152800"/>
                </a:cubicBezTo>
                <a:cubicBezTo>
                  <a:pt x="200244" y="218751"/>
                  <a:pt x="229305" y="240335"/>
                  <a:pt x="229305" y="240335"/>
                </a:cubicBezTo>
                <a:cubicBezTo>
                  <a:pt x="229305" y="240335"/>
                  <a:pt x="270158" y="218742"/>
                  <a:pt x="270158" y="152800"/>
                </a:cubicBezTo>
                <a:cubicBezTo>
                  <a:pt x="270158" y="86839"/>
                  <a:pt x="229753" y="64570"/>
                  <a:pt x="229753" y="64570"/>
                </a:cubicBezTo>
                <a:close/>
              </a:path>
            </a:pathLst>
          </a:custGeom>
          <a:solidFill>
            <a:srgbClr val="FFFFFF">
              <a:alpha val="100000"/>
            </a:srgbClr>
          </a:solidFill>
          <a:ln/>
        </p:spPr>
      </p:sp>
      <p:sp>
        <p:nvSpPr>
          <p:cNvPr id="7" name="AutoShape 7"/>
          <p:cNvSpPr/>
          <p:nvPr/>
        </p:nvSpPr>
        <p:spPr>
          <a:xfrm>
            <a:off x="10373288" y="3468315"/>
            <a:ext cx="810236" cy="810236"/>
          </a:xfrm>
          <a:prstGeom prst="ellipse">
            <a:avLst/>
          </a:prstGeom>
          <a:solidFill>
            <a:schemeClr val="accent1">
              <a:alpha val="100000"/>
            </a:schemeClr>
          </a:solidFill>
          <a:ln/>
        </p:spPr>
      </p:sp>
      <p:sp>
        <p:nvSpPr>
          <p:cNvPr id="8" name="AutoShape 8"/>
          <p:cNvSpPr/>
          <p:nvPr/>
        </p:nvSpPr>
        <p:spPr>
          <a:xfrm>
            <a:off x="987242" y="1690288"/>
            <a:ext cx="810236" cy="810236"/>
          </a:xfrm>
          <a:prstGeom prst="ellipse">
            <a:avLst/>
          </a:prstGeom>
          <a:solidFill>
            <a:schemeClr val="accent1">
              <a:alpha val="100000"/>
            </a:schemeClr>
          </a:solidFill>
          <a:ln/>
        </p:spPr>
      </p:sp>
      <p:sp>
        <p:nvSpPr>
          <p:cNvPr id="9" name="Freeform 9"/>
          <p:cNvSpPr/>
          <p:nvPr/>
        </p:nvSpPr>
        <p:spPr>
          <a:xfrm>
            <a:off x="1171659" y="1892749"/>
            <a:ext cx="405314" cy="405314"/>
          </a:xfrm>
          <a:custGeom>
            <a:avLst/>
            <a:gdLst/>
            <a:ahLst/>
            <a:cxnLst/>
            <a:rect l="l" t="t" r="r" b="b"/>
            <a:pathLst>
              <a:path w="304800" h="304800">
                <a:moveTo>
                  <a:pt x="173841" y="122930"/>
                </a:moveTo>
                <a:cubicBezTo>
                  <a:pt x="179718" y="102937"/>
                  <a:pt x="177232" y="81020"/>
                  <a:pt x="166392" y="62665"/>
                </a:cubicBezTo>
                <a:cubicBezTo>
                  <a:pt x="166630" y="62998"/>
                  <a:pt x="62770" y="167697"/>
                  <a:pt x="62027" y="167040"/>
                </a:cubicBezTo>
                <a:cubicBezTo>
                  <a:pt x="80077" y="177698"/>
                  <a:pt x="101994" y="180699"/>
                  <a:pt x="121720" y="175193"/>
                </a:cubicBezTo>
                <a:cubicBezTo>
                  <a:pt x="121577" y="174689"/>
                  <a:pt x="173422" y="122853"/>
                  <a:pt x="173841" y="122930"/>
                </a:cubicBezTo>
                <a:close/>
                <a:moveTo>
                  <a:pt x="155315" y="45968"/>
                </a:moveTo>
                <a:cubicBezTo>
                  <a:pt x="141322" y="32175"/>
                  <a:pt x="121301" y="22822"/>
                  <a:pt x="100127" y="22822"/>
                </a:cubicBezTo>
                <a:cubicBezTo>
                  <a:pt x="57331" y="22822"/>
                  <a:pt x="22631" y="57607"/>
                  <a:pt x="22631" y="100508"/>
                </a:cubicBezTo>
                <a:cubicBezTo>
                  <a:pt x="22631" y="121444"/>
                  <a:pt x="32156" y="141713"/>
                  <a:pt x="45587" y="155686"/>
                </a:cubicBezTo>
                <a:cubicBezTo>
                  <a:pt x="45615" y="155686"/>
                  <a:pt x="154657" y="46863"/>
                  <a:pt x="155315" y="45968"/>
                </a:cubicBezTo>
                <a:close/>
                <a:moveTo>
                  <a:pt x="264909" y="252089"/>
                </a:moveTo>
                <a:cubicBezTo>
                  <a:pt x="264909" y="252089"/>
                  <a:pt x="267443" y="230200"/>
                  <a:pt x="261128" y="223885"/>
                </a:cubicBezTo>
                <a:cubicBezTo>
                  <a:pt x="260709" y="223466"/>
                  <a:pt x="188300" y="135065"/>
                  <a:pt x="188300" y="135065"/>
                </a:cubicBezTo>
                <a:lnTo>
                  <a:pt x="134417" y="188947"/>
                </a:lnTo>
                <a:lnTo>
                  <a:pt x="222818" y="262185"/>
                </a:lnTo>
                <a:cubicBezTo>
                  <a:pt x="228714" y="268919"/>
                  <a:pt x="251441" y="265557"/>
                  <a:pt x="251441" y="265557"/>
                </a:cubicBezTo>
                <a:lnTo>
                  <a:pt x="269538" y="281978"/>
                </a:lnTo>
                <a:lnTo>
                  <a:pt x="282169" y="269348"/>
                </a:lnTo>
                <a:lnTo>
                  <a:pt x="264909" y="252089"/>
                </a:lnTo>
                <a:close/>
              </a:path>
            </a:pathLst>
          </a:custGeom>
          <a:solidFill>
            <a:srgbClr val="FFFFFF">
              <a:alpha val="100000"/>
            </a:srgbClr>
          </a:solidFill>
          <a:ln/>
        </p:spPr>
      </p:sp>
      <p:sp>
        <p:nvSpPr>
          <p:cNvPr id="10" name="Freeform 10"/>
          <p:cNvSpPr/>
          <p:nvPr/>
        </p:nvSpPr>
        <p:spPr>
          <a:xfrm>
            <a:off x="10569897" y="3661311"/>
            <a:ext cx="424244" cy="424244"/>
          </a:xfrm>
          <a:custGeom>
            <a:avLst/>
            <a:gdLst/>
            <a:ahLst/>
            <a:cxnLst/>
            <a:rect l="l" t="t" r="r" b="b"/>
            <a:pathLst>
              <a:path w="304800" h="304800">
                <a:moveTo>
                  <a:pt x="167640" y="106680"/>
                </a:moveTo>
                <a:lnTo>
                  <a:pt x="189586" y="139598"/>
                </a:lnTo>
                <a:cubicBezTo>
                  <a:pt x="194310" y="146761"/>
                  <a:pt x="204978" y="152400"/>
                  <a:pt x="213512" y="152400"/>
                </a:cubicBezTo>
                <a:lnTo>
                  <a:pt x="259080" y="152400"/>
                </a:lnTo>
                <a:lnTo>
                  <a:pt x="259080" y="121920"/>
                </a:lnTo>
                <a:lnTo>
                  <a:pt x="213360" y="121920"/>
                </a:lnTo>
                <a:lnTo>
                  <a:pt x="191414" y="89002"/>
                </a:lnTo>
                <a:cubicBezTo>
                  <a:pt x="185452" y="80686"/>
                  <a:pt x="178394" y="73628"/>
                  <a:pt x="170345" y="67847"/>
                </a:cubicBezTo>
                <a:lnTo>
                  <a:pt x="170069" y="67666"/>
                </a:lnTo>
                <a:lnTo>
                  <a:pt x="149952" y="54254"/>
                </a:lnTo>
                <a:cubicBezTo>
                  <a:pt x="146104" y="51911"/>
                  <a:pt x="141446" y="50521"/>
                  <a:pt x="136465" y="50521"/>
                </a:cubicBezTo>
                <a:cubicBezTo>
                  <a:pt x="131912" y="50521"/>
                  <a:pt x="127635" y="51683"/>
                  <a:pt x="123911" y="53721"/>
                </a:cubicBezTo>
                <a:lnTo>
                  <a:pt x="124044" y="53654"/>
                </a:lnTo>
                <a:lnTo>
                  <a:pt x="60950" y="91450"/>
                </a:lnTo>
                <a:lnTo>
                  <a:pt x="60950" y="167650"/>
                </a:lnTo>
                <a:lnTo>
                  <a:pt x="91430" y="167650"/>
                </a:lnTo>
                <a:lnTo>
                  <a:pt x="91430" y="106690"/>
                </a:lnTo>
                <a:lnTo>
                  <a:pt x="121910" y="91450"/>
                </a:lnTo>
                <a:lnTo>
                  <a:pt x="76190" y="304810"/>
                </a:lnTo>
                <a:lnTo>
                  <a:pt x="106670" y="304810"/>
                </a:lnTo>
                <a:lnTo>
                  <a:pt x="142484" y="188224"/>
                </a:lnTo>
                <a:lnTo>
                  <a:pt x="167630" y="213370"/>
                </a:lnTo>
                <a:lnTo>
                  <a:pt x="167630" y="304810"/>
                </a:lnTo>
                <a:lnTo>
                  <a:pt x="198110" y="304810"/>
                </a:lnTo>
                <a:lnTo>
                  <a:pt x="198110" y="182890"/>
                </a:lnTo>
                <a:lnTo>
                  <a:pt x="156962" y="141742"/>
                </a:lnTo>
                <a:lnTo>
                  <a:pt x="167630" y="106690"/>
                </a:lnTo>
                <a:close/>
                <a:moveTo>
                  <a:pt x="182880" y="60960"/>
                </a:moveTo>
                <a:cubicBezTo>
                  <a:pt x="199711" y="60960"/>
                  <a:pt x="213360" y="47311"/>
                  <a:pt x="213360" y="30480"/>
                </a:cubicBezTo>
                <a:cubicBezTo>
                  <a:pt x="213360" y="13649"/>
                  <a:pt x="199711" y="0"/>
                  <a:pt x="182880" y="0"/>
                </a:cubicBezTo>
                <a:lnTo>
                  <a:pt x="182880" y="0"/>
                </a:lnTo>
                <a:cubicBezTo>
                  <a:pt x="166049" y="0"/>
                  <a:pt x="152400" y="13649"/>
                  <a:pt x="152400" y="30480"/>
                </a:cubicBezTo>
                <a:cubicBezTo>
                  <a:pt x="152400" y="47311"/>
                  <a:pt x="166049" y="60960"/>
                  <a:pt x="182880" y="60960"/>
                </a:cubicBezTo>
                <a:lnTo>
                  <a:pt x="182880" y="60960"/>
                </a:lnTo>
                <a:close/>
              </a:path>
            </a:pathLst>
          </a:custGeom>
          <a:solidFill>
            <a:srgbClr val="FFFFFF">
              <a:alpha val="100000"/>
            </a:srgbClr>
          </a:solidFill>
          <a:ln/>
        </p:spPr>
      </p:sp>
      <p:sp>
        <p:nvSpPr>
          <p:cNvPr id="11" name="TextBox 11"/>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
        <p:nvSpPr>
          <p:cNvPr id="12" name="TextBox 12"/>
          <p:cNvSpPr txBox="1"/>
          <p:nvPr/>
        </p:nvSpPr>
        <p:spPr>
          <a:xfrm>
            <a:off x="1986545" y="1423391"/>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自动售票机开机流程</a:t>
            </a:r>
          </a:p>
        </p:txBody>
      </p:sp>
      <p:sp>
        <p:nvSpPr>
          <p:cNvPr id="13" name="TextBox 13"/>
          <p:cNvSpPr txBox="1"/>
          <p:nvPr/>
        </p:nvSpPr>
        <p:spPr>
          <a:xfrm>
            <a:off x="1986545" y="1881734"/>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自动售票机打开电源开关后，确认漏电保护开关未跳闸，若跳闸则重启并检查，若再次跳闸，则需要由维修人员确认设备是否存在故障。</a:t>
            </a:r>
          </a:p>
        </p:txBody>
      </p:sp>
      <p:sp>
        <p:nvSpPr>
          <p:cNvPr id="14" name="TextBox 14"/>
          <p:cNvSpPr txBox="1"/>
          <p:nvPr/>
        </p:nvSpPr>
        <p:spPr>
          <a:xfrm>
            <a:off x="1931680" y="3229780"/>
            <a:ext cx="8201025" cy="571500"/>
          </a:xfrm>
          <a:prstGeom prst="rect">
            <a:avLst/>
          </a:prstGeom>
          <a:ln/>
        </p:spPr>
        <p:txBody>
          <a:bodyPr vert="horz" wrap="square" lIns="114300" tIns="57150" rIns="114300" bIns="57150" rtlCol="0" anchor="ctr" anchorCtr="0">
            <a:noAutofit/>
          </a:bodyPr>
          <a:lstStyle/>
          <a:p>
            <a:pPr algn="r">
              <a:lnSpc>
                <a:spcPct val="120000"/>
              </a:lnSpc>
            </a:pPr>
            <a:r>
              <a:rPr lang="en-US" sz="2400" b="1">
                <a:solidFill>
                  <a:schemeClr val="accent1">
                    <a:alpha val="100000"/>
                  </a:schemeClr>
                </a:solidFill>
                <a:latin typeface="Microsoft Yahei"/>
                <a:ea typeface="Microsoft Yahei"/>
                <a:cs typeface="Microsoft Yahei"/>
              </a:rPr>
              <a:t>TVM/AVM钱箱更换</a:t>
            </a:r>
          </a:p>
        </p:txBody>
      </p:sp>
      <p:sp>
        <p:nvSpPr>
          <p:cNvPr id="15" name="TextBox 15"/>
          <p:cNvSpPr txBox="1"/>
          <p:nvPr/>
        </p:nvSpPr>
        <p:spPr>
          <a:xfrm>
            <a:off x="1931680" y="3688123"/>
            <a:ext cx="8201025" cy="781050"/>
          </a:xfrm>
          <a:prstGeom prst="rect">
            <a:avLst/>
          </a:prstGeom>
          <a:ln/>
        </p:spPr>
        <p:txBody>
          <a:bodyPr vert="horz" wrap="square" lIns="114300" tIns="57150" rIns="114300" bIns="57150" rtlCol="0" anchor="t" anchorCtr="0">
            <a:noAutofit/>
          </a:bodyPr>
          <a:lstStyle/>
          <a:p>
            <a:pPr algn="r">
              <a:lnSpc>
                <a:spcPct val="140000"/>
              </a:lnSpc>
            </a:pPr>
            <a:r>
              <a:rPr lang="en-US" sz="1500">
                <a:solidFill>
                  <a:schemeClr val="dk1">
                    <a:alpha val="100000"/>
                  </a:schemeClr>
                </a:solidFill>
                <a:latin typeface="Microsoft Yahei"/>
                <a:ea typeface="Microsoft Yahei"/>
                <a:cs typeface="Microsoft Yahei"/>
              </a:rPr>
              <a:t>TVM/AVM的钱箱分为纸币钱箱和硬币钱箱，由AFC综合作业员负责更换；确保钱箱安全，提高设备运行效率；遵循相关规定，保障系统稳定运行。</a:t>
            </a:r>
          </a:p>
        </p:txBody>
      </p:sp>
      <p:sp>
        <p:nvSpPr>
          <p:cNvPr id="16" name="TextBox 16"/>
          <p:cNvSpPr txBox="1"/>
          <p:nvPr/>
        </p:nvSpPr>
        <p:spPr>
          <a:xfrm>
            <a:off x="1931680" y="4882435"/>
            <a:ext cx="8201025" cy="571500"/>
          </a:xfrm>
          <a:prstGeom prst="rect">
            <a:avLst/>
          </a:prstGeom>
          <a:ln/>
        </p:spPr>
        <p:txBody>
          <a:bodyPr vert="horz" wrap="square" lIns="114300" tIns="57150" rIns="114300" bIns="5715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钱箱更换</a:t>
            </a:r>
          </a:p>
        </p:txBody>
      </p:sp>
      <p:sp>
        <p:nvSpPr>
          <p:cNvPr id="17" name="TextBox 17"/>
          <p:cNvSpPr txBox="1"/>
          <p:nvPr/>
        </p:nvSpPr>
        <p:spPr>
          <a:xfrm>
            <a:off x="1931680" y="5340777"/>
            <a:ext cx="8201025" cy="781050"/>
          </a:xfrm>
          <a:prstGeom prst="rect">
            <a:avLst/>
          </a:prstGeom>
          <a:ln/>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每日运营结束后，必须更换所有投入服务的自动售票机的钱箱；这是为了确保钱箱的安全和设备的稳定运行，提高乘客购票的便捷性和安全性。</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30369" r="30369"/>
          <a:stretch>
            <a:fillRect/>
          </a:stretch>
        </p:blipFill>
        <p:spPr>
          <a:xfrm>
            <a:off x="875314" y="2169726"/>
            <a:ext cx="2050689" cy="3916435"/>
          </a:xfrm>
          <a:prstGeom prst="rect">
            <a:avLst/>
          </a:prstGeom>
        </p:spPr>
      </p:pic>
      <p:pic>
        <p:nvPicPr>
          <p:cNvPr id="3" name="Picture 3"/>
          <p:cNvPicPr>
            <a:picLocks noChangeAspect="1"/>
          </p:cNvPicPr>
          <p:nvPr/>
        </p:nvPicPr>
        <p:blipFill>
          <a:blip r:embed="rId4"/>
          <a:srcRect l="29035" r="29035"/>
          <a:stretch>
            <a:fillRect/>
          </a:stretch>
        </p:blipFill>
        <p:spPr>
          <a:xfrm>
            <a:off x="5430979" y="2169726"/>
            <a:ext cx="2050689" cy="3916435"/>
          </a:xfrm>
          <a:prstGeom prst="rect">
            <a:avLst/>
          </a:prstGeom>
        </p:spPr>
      </p:pic>
      <p:pic>
        <p:nvPicPr>
          <p:cNvPr id="4" name="Picture 4"/>
          <p:cNvPicPr>
            <a:picLocks noChangeAspect="1"/>
          </p:cNvPicPr>
          <p:nvPr/>
        </p:nvPicPr>
        <p:blipFill>
          <a:blip r:embed="rId5"/>
          <a:srcRect l="32561" r="32561"/>
          <a:stretch>
            <a:fillRect/>
          </a:stretch>
        </p:blipFill>
        <p:spPr>
          <a:xfrm>
            <a:off x="3153146" y="1697364"/>
            <a:ext cx="2050689" cy="3916435"/>
          </a:xfrm>
          <a:prstGeom prst="rect">
            <a:avLst/>
          </a:prstGeom>
        </p:spPr>
      </p:pic>
      <p:sp>
        <p:nvSpPr>
          <p:cNvPr id="5" name="AutoShape 5"/>
          <p:cNvSpPr/>
          <p:nvPr/>
        </p:nvSpPr>
        <p:spPr>
          <a:xfrm>
            <a:off x="7851998" y="2723144"/>
            <a:ext cx="3834950" cy="1465716"/>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在清点过程中若发现钱款有明显的失真特征或可通过验钞机识别为伪钞的，值班站长确认后记录，双方签字确认加封，由AFC综合作业员备注并交款。</a:t>
            </a:r>
            <a:endParaRPr lang="en-US" sz="1100"/>
          </a:p>
        </p:txBody>
      </p:sp>
      <p:sp>
        <p:nvSpPr>
          <p:cNvPr id="6" name="AutoShape 6"/>
          <p:cNvSpPr/>
          <p:nvPr/>
        </p:nvSpPr>
        <p:spPr>
          <a:xfrm>
            <a:off x="7851998" y="2087040"/>
            <a:ext cx="3606165" cy="575781"/>
          </a:xfrm>
          <a:prstGeom prst="rect">
            <a:avLst/>
          </a:prstGeom>
          <a:noFill/>
          <a:ln/>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Microsoft Yahei"/>
                <a:ea typeface="Microsoft Yahei"/>
                <a:cs typeface="Microsoft Yahei"/>
              </a:rPr>
              <a:t>钱箱清点与伪钞处理</a:t>
            </a:r>
            <a:endParaRPr lang="en-US" sz="1100"/>
          </a:p>
        </p:txBody>
      </p:sp>
      <p:sp>
        <p:nvSpPr>
          <p:cNvPr id="7" name="AutoShape 7"/>
          <p:cNvSpPr/>
          <p:nvPr/>
        </p:nvSpPr>
        <p:spPr>
          <a:xfrm>
            <a:off x="7851998" y="4826443"/>
            <a:ext cx="3834950" cy="1451935"/>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钱箱清点票款与设备打印结算单不符时，录像资料显示操作在监控下且设备正常，则公司承担损失；否则损失由点钞者承担，异常则由相关部门处理。</a:t>
            </a:r>
            <a:endParaRPr lang="en-US" sz="1100"/>
          </a:p>
        </p:txBody>
      </p:sp>
      <p:sp>
        <p:nvSpPr>
          <p:cNvPr id="8" name="AutoShape 8"/>
          <p:cNvSpPr/>
          <p:nvPr/>
        </p:nvSpPr>
        <p:spPr>
          <a:xfrm>
            <a:off x="7851998" y="4125420"/>
            <a:ext cx="3606329" cy="640699"/>
          </a:xfrm>
          <a:prstGeom prst="rect">
            <a:avLst/>
          </a:prstGeom>
          <a:noFill/>
          <a:ln/>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钱箱清点差异处理</a:t>
            </a:r>
            <a:endParaRPr lang="en-US" sz="1100"/>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判断题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6234986" y="2896583"/>
            <a:ext cx="5052139" cy="3467154"/>
          </a:xfrm>
          <a:prstGeom prst="roundRect">
            <a:avLst>
              <a:gd name="adj" fmla="val 5952"/>
            </a:avLst>
          </a:prstGeom>
          <a:solidFill>
            <a:schemeClr val="lt2">
              <a:alpha val="80000"/>
            </a:schemeClr>
          </a:solidFill>
          <a:ln/>
        </p:spPr>
      </p:sp>
      <p:sp>
        <p:nvSpPr>
          <p:cNvPr id="3" name="AutoShape 3"/>
          <p:cNvSpPr/>
          <p:nvPr/>
        </p:nvSpPr>
        <p:spPr>
          <a:xfrm>
            <a:off x="879670" y="2896583"/>
            <a:ext cx="5052139" cy="3467154"/>
          </a:xfrm>
          <a:prstGeom prst="roundRect">
            <a:avLst>
              <a:gd name="adj" fmla="val 5952"/>
            </a:avLst>
          </a:prstGeom>
          <a:solidFill>
            <a:schemeClr val="lt2">
              <a:alpha val="80000"/>
            </a:schemeClr>
          </a:solidFill>
          <a:ln/>
        </p:spPr>
      </p:sp>
      <p:pic>
        <p:nvPicPr>
          <p:cNvPr id="4" name="Picture 4"/>
          <p:cNvPicPr>
            <a:picLocks noChangeAspect="1"/>
          </p:cNvPicPr>
          <p:nvPr/>
        </p:nvPicPr>
        <p:blipFill>
          <a:blip r:embed="rId3"/>
          <a:srcRect t="29039" b="29039"/>
          <a:stretch>
            <a:fillRect/>
          </a:stretch>
        </p:blipFill>
        <p:spPr>
          <a:xfrm>
            <a:off x="891140" y="1371600"/>
            <a:ext cx="5029200" cy="3162577"/>
          </a:xfrm>
          <a:prstGeom prst="rect">
            <a:avLst/>
          </a:prstGeom>
        </p:spPr>
      </p:pic>
      <p:sp>
        <p:nvSpPr>
          <p:cNvPr id="5" name="TextBox 5"/>
          <p:cNvSpPr txBox="1"/>
          <p:nvPr/>
        </p:nvSpPr>
        <p:spPr>
          <a:xfrm>
            <a:off x="1380405" y="4752068"/>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自动售票机的操作步骤</a:t>
            </a:r>
          </a:p>
        </p:txBody>
      </p:sp>
      <p:sp>
        <p:nvSpPr>
          <p:cNvPr id="6" name="TextBox 6"/>
          <p:cNvSpPr txBox="1"/>
          <p:nvPr/>
        </p:nvSpPr>
        <p:spPr>
          <a:xfrm>
            <a:off x="1380405" y="5384645"/>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启动电源，选择币种金额，插入纸币或硬币，收取车票及找零，完成购票流程。</a:t>
            </a:r>
          </a:p>
        </p:txBody>
      </p:sp>
      <p:pic>
        <p:nvPicPr>
          <p:cNvPr id="7" name="Picture 7"/>
          <p:cNvPicPr>
            <a:picLocks noChangeAspect="1"/>
          </p:cNvPicPr>
          <p:nvPr/>
        </p:nvPicPr>
        <p:blipFill>
          <a:blip r:embed="rId4"/>
          <a:srcRect/>
          <a:stretch>
            <a:fillRect/>
          </a:stretch>
        </p:blipFill>
        <p:spPr>
          <a:xfrm>
            <a:off x="6246455" y="1371600"/>
            <a:ext cx="5029200" cy="3162577"/>
          </a:xfrm>
          <a:prstGeom prst="rect">
            <a:avLst/>
          </a:prstGeom>
        </p:spPr>
      </p:pic>
      <p:sp>
        <p:nvSpPr>
          <p:cNvPr id="8" name="TextBox 8"/>
          <p:cNvSpPr txBox="1"/>
          <p:nvPr/>
        </p:nvSpPr>
        <p:spPr>
          <a:xfrm>
            <a:off x="6735721" y="4759543"/>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自动检票机的操作步骤</a:t>
            </a:r>
          </a:p>
        </p:txBody>
      </p:sp>
      <p:sp>
        <p:nvSpPr>
          <p:cNvPr id="9" name="TextBox 9"/>
          <p:cNvSpPr txBox="1"/>
          <p:nvPr/>
        </p:nvSpPr>
        <p:spPr>
          <a:xfrm>
            <a:off x="6735721" y="5392119"/>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刷卡或投币，闸机开启，通行后自动关闭；如遇异常，请联系工作人员处理。</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简答题</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1204589" y="1394597"/>
            <a:ext cx="7924800" cy="1876425"/>
          </a:xfrm>
          <a:prstGeom prst="rect">
            <a:avLst/>
          </a:prstGeom>
          <a:ln/>
        </p:spPr>
        <p:txBody>
          <a:bodyPr vert="horz" wrap="square" lIns="114300" tIns="57150" rIns="114300" bIns="57150" rtlCol="0" anchor="t" anchorCtr="0">
            <a:spAutoFit/>
          </a:bodyPr>
          <a:lstStyle/>
          <a:p>
            <a:pPr>
              <a:lnSpc>
                <a:spcPct val="120000"/>
              </a:lnSpc>
            </a:pPr>
            <a:r>
              <a:rPr lang="en-US" sz="9225" b="1">
                <a:solidFill>
                  <a:srgbClr val="208BD9">
                    <a:alpha val="100000"/>
                  </a:srgbClr>
                </a:solidFill>
                <a:latin typeface="Microsoft Yahei"/>
                <a:ea typeface="Microsoft Yahei"/>
                <a:cs typeface="Microsoft Yahei"/>
              </a:rPr>
              <a:t>THANKS</a:t>
            </a:r>
          </a:p>
        </p:txBody>
      </p:sp>
      <p:sp>
        <p:nvSpPr>
          <p:cNvPr id="3" name="TextBox 3"/>
          <p:cNvSpPr txBox="1"/>
          <p:nvPr/>
        </p:nvSpPr>
        <p:spPr>
          <a:xfrm>
            <a:off x="1237599" y="3103344"/>
            <a:ext cx="4943475" cy="495300"/>
          </a:xfrm>
          <a:prstGeom prst="rect">
            <a:avLst/>
          </a:prstGeom>
          <a:ln/>
        </p:spPr>
        <p:txBody>
          <a:bodyPr vert="horz" wrap="square" lIns="114300" tIns="57150" rIns="114300" bIns="57150" rtlCol="0" anchor="t" anchorCtr="0">
            <a:spAutoFit/>
          </a:bodyPr>
          <a:lstStyle/>
          <a:p>
            <a:pPr>
              <a:lnSpc>
                <a:spcPct val="120000"/>
              </a:lnSpc>
            </a:pPr>
            <a:r>
              <a:rPr lang="en-US" sz="2000">
                <a:solidFill>
                  <a:srgbClr val="232323">
                    <a:alpha val="100000"/>
                  </a:srgbClr>
                </a:solidFill>
                <a:latin typeface="Microsoft Yahei"/>
                <a:ea typeface="Microsoft Yahei"/>
                <a:cs typeface="Microsoft Yahei"/>
              </a:rPr>
              <a:t>感谢观看</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01</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学习目标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51642" y="4006380"/>
            <a:ext cx="7813795" cy="1827334"/>
          </a:xfrm>
          <a:prstGeom prst="roundRect">
            <a:avLst>
              <a:gd name="adj" fmla="val 16667"/>
            </a:avLst>
          </a:prstGeom>
          <a:solidFill>
            <a:schemeClr val="lt2">
              <a:alpha val="80000"/>
            </a:schemeClr>
          </a:solidFill>
          <a:ln/>
        </p:spPr>
      </p:sp>
      <p:sp>
        <p:nvSpPr>
          <p:cNvPr id="3" name="AutoShape 3"/>
          <p:cNvSpPr/>
          <p:nvPr/>
        </p:nvSpPr>
        <p:spPr>
          <a:xfrm>
            <a:off x="751642" y="1920540"/>
            <a:ext cx="7813795" cy="1827334"/>
          </a:xfrm>
          <a:prstGeom prst="roundRect">
            <a:avLst>
              <a:gd name="adj" fmla="val 16667"/>
            </a:avLst>
          </a:prstGeom>
          <a:solidFill>
            <a:schemeClr val="lt2">
              <a:alpha val="80000"/>
            </a:schemeClr>
          </a:solidFill>
          <a:ln/>
        </p:spPr>
      </p:sp>
      <p:pic>
        <p:nvPicPr>
          <p:cNvPr id="4" name="Picture 4"/>
          <p:cNvPicPr>
            <a:picLocks noChangeAspect="1"/>
          </p:cNvPicPr>
          <p:nvPr/>
        </p:nvPicPr>
        <p:blipFill>
          <a:blip r:embed="rId3">
            <a:alphaModFix/>
          </a:blip>
          <a:srcRect l="25000" r="25000"/>
          <a:stretch>
            <a:fillRect/>
          </a:stretch>
        </p:blipFill>
        <p:spPr>
          <a:xfrm>
            <a:off x="7804006" y="1329783"/>
            <a:ext cx="3831201" cy="5108268"/>
          </a:xfrm>
          <a:prstGeom prst="rect">
            <a:avLst/>
          </a:prstGeom>
        </p:spPr>
      </p:pic>
      <p:sp>
        <p:nvSpPr>
          <p:cNvPr id="5" name="TextBox 5"/>
          <p:cNvSpPr txBox="1"/>
          <p:nvPr/>
        </p:nvSpPr>
        <p:spPr>
          <a:xfrm>
            <a:off x="1030579" y="2089154"/>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售票机操作指南</a:t>
            </a:r>
          </a:p>
        </p:txBody>
      </p:sp>
      <p:sp>
        <p:nvSpPr>
          <p:cNvPr id="6" name="TextBox 6"/>
          <p:cNvSpPr txBox="1"/>
          <p:nvPr/>
        </p:nvSpPr>
        <p:spPr>
          <a:xfrm>
            <a:off x="1030579" y="2610429"/>
            <a:ext cx="6238875" cy="950067"/>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了解自动售票机的常用操作，包括启动、存款、找零等，掌握自动检票机的日常操作流程。</a:t>
            </a:r>
          </a:p>
        </p:txBody>
      </p:sp>
      <p:sp>
        <p:nvSpPr>
          <p:cNvPr id="7" name="TextBox 7"/>
          <p:cNvSpPr txBox="1"/>
          <p:nvPr/>
        </p:nvSpPr>
        <p:spPr>
          <a:xfrm>
            <a:off x="1030579" y="4183053"/>
            <a:ext cx="6238875" cy="637972"/>
          </a:xfrm>
          <a:prstGeom prst="rect">
            <a:avLst/>
          </a:prstGeom>
          <a:ln/>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检票机日常操作</a:t>
            </a:r>
          </a:p>
        </p:txBody>
      </p:sp>
      <p:sp>
        <p:nvSpPr>
          <p:cNvPr id="8" name="TextBox 8"/>
          <p:cNvSpPr txBox="1"/>
          <p:nvPr/>
        </p:nvSpPr>
        <p:spPr>
          <a:xfrm>
            <a:off x="1030579" y="4712439"/>
            <a:ext cx="6238875" cy="936429"/>
          </a:xfrm>
          <a:prstGeom prst="rect">
            <a:avLst/>
          </a:prstGeom>
          <a:ln/>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掌握自动检票机的基础操作流程，包括开机、关机、检查等，并能够实际操作用于检票。</a:t>
            </a:r>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知识目标</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6234986" y="2896583"/>
            <a:ext cx="5052139" cy="3467154"/>
          </a:xfrm>
          <a:prstGeom prst="roundRect">
            <a:avLst>
              <a:gd name="adj" fmla="val 5952"/>
            </a:avLst>
          </a:prstGeom>
          <a:solidFill>
            <a:schemeClr val="lt2">
              <a:alpha val="80000"/>
            </a:schemeClr>
          </a:solidFill>
          <a:ln/>
        </p:spPr>
      </p:sp>
      <p:sp>
        <p:nvSpPr>
          <p:cNvPr id="3" name="AutoShape 3"/>
          <p:cNvSpPr/>
          <p:nvPr/>
        </p:nvSpPr>
        <p:spPr>
          <a:xfrm>
            <a:off x="879670" y="2896583"/>
            <a:ext cx="5052139" cy="3467154"/>
          </a:xfrm>
          <a:prstGeom prst="roundRect">
            <a:avLst>
              <a:gd name="adj" fmla="val 5952"/>
            </a:avLst>
          </a:prstGeom>
          <a:solidFill>
            <a:schemeClr val="lt2">
              <a:alpha val="80000"/>
            </a:schemeClr>
          </a:solidFill>
          <a:ln/>
        </p:spPr>
      </p:sp>
      <p:pic>
        <p:nvPicPr>
          <p:cNvPr id="4" name="Picture 4"/>
          <p:cNvPicPr>
            <a:picLocks noChangeAspect="1"/>
          </p:cNvPicPr>
          <p:nvPr/>
        </p:nvPicPr>
        <p:blipFill>
          <a:blip r:embed="rId3"/>
          <a:srcRect t="2837" b="2837"/>
          <a:stretch>
            <a:fillRect/>
          </a:stretch>
        </p:blipFill>
        <p:spPr>
          <a:xfrm>
            <a:off x="891140" y="1371600"/>
            <a:ext cx="5029200" cy="3162577"/>
          </a:xfrm>
          <a:prstGeom prst="rect">
            <a:avLst/>
          </a:prstGeom>
        </p:spPr>
      </p:pic>
      <p:sp>
        <p:nvSpPr>
          <p:cNvPr id="5" name="TextBox 5"/>
          <p:cNvSpPr txBox="1"/>
          <p:nvPr/>
        </p:nvSpPr>
        <p:spPr>
          <a:xfrm>
            <a:off x="1380405" y="4752068"/>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检票机基础操作</a:t>
            </a:r>
          </a:p>
        </p:txBody>
      </p:sp>
      <p:sp>
        <p:nvSpPr>
          <p:cNvPr id="6" name="TextBox 6"/>
          <p:cNvSpPr txBox="1"/>
          <p:nvPr/>
        </p:nvSpPr>
        <p:spPr>
          <a:xfrm>
            <a:off x="1380405" y="5384645"/>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掌握自动检票机的基础操作流程，包括开机、关机、检查等，确保设备正常运行。</a:t>
            </a:r>
          </a:p>
        </p:txBody>
      </p:sp>
      <p:pic>
        <p:nvPicPr>
          <p:cNvPr id="7" name="Picture 7"/>
          <p:cNvPicPr>
            <a:picLocks noChangeAspect="1"/>
          </p:cNvPicPr>
          <p:nvPr/>
        </p:nvPicPr>
        <p:blipFill>
          <a:blip r:embed="rId4"/>
          <a:srcRect t="2837" b="2837"/>
          <a:stretch>
            <a:fillRect/>
          </a:stretch>
        </p:blipFill>
        <p:spPr>
          <a:xfrm>
            <a:off x="6246455" y="1371600"/>
            <a:ext cx="5029200" cy="3162577"/>
          </a:xfrm>
          <a:prstGeom prst="rect">
            <a:avLst/>
          </a:prstGeom>
        </p:spPr>
      </p:pic>
      <p:sp>
        <p:nvSpPr>
          <p:cNvPr id="8" name="TextBox 8"/>
          <p:cNvSpPr txBox="1"/>
          <p:nvPr/>
        </p:nvSpPr>
        <p:spPr>
          <a:xfrm>
            <a:off x="6735721" y="4759543"/>
            <a:ext cx="4050670" cy="490334"/>
          </a:xfrm>
          <a:prstGeom prst="rect">
            <a:avLst/>
          </a:prstGeom>
          <a:ln/>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检票机实际操作</a:t>
            </a:r>
          </a:p>
        </p:txBody>
      </p:sp>
      <p:sp>
        <p:nvSpPr>
          <p:cNvPr id="9" name="TextBox 9"/>
          <p:cNvSpPr txBox="1"/>
          <p:nvPr/>
        </p:nvSpPr>
        <p:spPr>
          <a:xfrm>
            <a:off x="6735721" y="5392119"/>
            <a:ext cx="4050670" cy="824485"/>
          </a:xfrm>
          <a:prstGeom prst="rect">
            <a:avLst/>
          </a:prstGeom>
          <a:ln/>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能够实际操作自动检票机，熟悉并掌握各种操作按钮和指示灯的含义，提高工作效率。</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能力目标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30369" r="30369"/>
          <a:stretch>
            <a:fillRect/>
          </a:stretch>
        </p:blipFill>
        <p:spPr>
          <a:xfrm>
            <a:off x="873836" y="1697364"/>
            <a:ext cx="2050689" cy="3916435"/>
          </a:xfrm>
          <a:prstGeom prst="rect">
            <a:avLst/>
          </a:prstGeom>
        </p:spPr>
      </p:pic>
      <p:pic>
        <p:nvPicPr>
          <p:cNvPr id="3" name="Picture 3"/>
          <p:cNvPicPr>
            <a:picLocks noChangeAspect="1"/>
          </p:cNvPicPr>
          <p:nvPr/>
        </p:nvPicPr>
        <p:blipFill>
          <a:blip r:embed="rId4"/>
          <a:srcRect l="32550" r="32550"/>
          <a:stretch>
            <a:fillRect/>
          </a:stretch>
        </p:blipFill>
        <p:spPr>
          <a:xfrm>
            <a:off x="3314658" y="2074750"/>
            <a:ext cx="2050689" cy="3916435"/>
          </a:xfrm>
          <a:prstGeom prst="rect">
            <a:avLst/>
          </a:prstGeom>
        </p:spPr>
      </p:pic>
      <p:sp>
        <p:nvSpPr>
          <p:cNvPr id="5" name="AutoShape 5"/>
          <p:cNvSpPr/>
          <p:nvPr/>
        </p:nvSpPr>
        <p:spPr>
          <a:xfrm>
            <a:off x="6400800" y="2723144"/>
            <a:ext cx="3834950" cy="1465716"/>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强调安全操作规程，确保人身设备和钱款安全，培养良好的安全意识。</a:t>
            </a:r>
            <a:endParaRPr lang="en-US" sz="1100"/>
          </a:p>
        </p:txBody>
      </p:sp>
      <p:sp>
        <p:nvSpPr>
          <p:cNvPr id="6" name="AutoShape 6"/>
          <p:cNvSpPr/>
          <p:nvPr/>
        </p:nvSpPr>
        <p:spPr>
          <a:xfrm>
            <a:off x="6400800" y="2087040"/>
            <a:ext cx="3606165" cy="575781"/>
          </a:xfrm>
          <a:prstGeom prst="rect">
            <a:avLst/>
          </a:prstGeom>
          <a:noFill/>
          <a:ln/>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Microsoft Yahei"/>
                <a:ea typeface="Microsoft Yahei"/>
                <a:cs typeface="Microsoft Yahei"/>
              </a:rPr>
              <a:t>安全意识培养</a:t>
            </a:r>
            <a:endParaRPr lang="en-US" sz="1100"/>
          </a:p>
        </p:txBody>
      </p:sp>
      <p:sp>
        <p:nvSpPr>
          <p:cNvPr id="7" name="AutoShape 7"/>
          <p:cNvSpPr/>
          <p:nvPr/>
        </p:nvSpPr>
        <p:spPr>
          <a:xfrm>
            <a:off x="6400800" y="4826443"/>
            <a:ext cx="3834950" cy="1451935"/>
          </a:xfrm>
          <a:prstGeom prst="rect">
            <a:avLst/>
          </a:prstGeom>
          <a:noFill/>
          <a:ln/>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Microsoft Yahei"/>
                <a:ea typeface="Microsoft Yahei"/>
                <a:cs typeface="Microsoft Yahei"/>
              </a:rPr>
              <a:t>注重服务礼仪和沟通技巧，提升职业素养，为乘客提供优质服务。</a:t>
            </a:r>
            <a:endParaRPr lang="en-US" sz="1100"/>
          </a:p>
        </p:txBody>
      </p:sp>
      <p:sp>
        <p:nvSpPr>
          <p:cNvPr id="8" name="AutoShape 8"/>
          <p:cNvSpPr/>
          <p:nvPr/>
        </p:nvSpPr>
        <p:spPr>
          <a:xfrm>
            <a:off x="6400800" y="4125420"/>
            <a:ext cx="3606329" cy="640699"/>
          </a:xfrm>
          <a:prstGeom prst="rect">
            <a:avLst/>
          </a:prstGeom>
          <a:noFill/>
          <a:ln/>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职业素养提升</a:t>
            </a:r>
            <a:endParaRPr lang="en-US" sz="1100"/>
          </a:p>
        </p:txBody>
      </p:sp>
      <p:sp>
        <p:nvSpPr>
          <p:cNvPr id="9" name="TextBox 9"/>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素养目标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3105150" y="874173"/>
            <a:ext cx="5981700" cy="1371600"/>
          </a:xfrm>
          <a:prstGeom prst="rect">
            <a:avLst/>
          </a:prstGeom>
          <a:ln/>
        </p:spPr>
        <p:txBody>
          <a:bodyPr vert="horz" wrap="square" lIns="114300" tIns="57150" rIns="114300" bIns="57150" rtlCol="0" anchor="t" anchorCtr="0">
            <a:spAutoFit/>
          </a:bodyPr>
          <a:lstStyle/>
          <a:p>
            <a:pPr algn="ctr">
              <a:lnSpc>
                <a:spcPct val="120000"/>
              </a:lnSpc>
            </a:pPr>
            <a:r>
              <a:rPr lang="en-US" sz="6600" b="1">
                <a:solidFill>
                  <a:schemeClr val="lt1">
                    <a:alpha val="100000"/>
                  </a:schemeClr>
                </a:solidFill>
                <a:latin typeface="Microsoft Yahei"/>
                <a:ea typeface="Microsoft Yahei"/>
                <a:cs typeface="Microsoft Yahei"/>
              </a:rPr>
              <a:t>02</a:t>
            </a:r>
          </a:p>
        </p:txBody>
      </p:sp>
      <p:sp>
        <p:nvSpPr>
          <p:cNvPr id="3" name="TextBox 3"/>
          <p:cNvSpPr txBox="1"/>
          <p:nvPr/>
        </p:nvSpPr>
        <p:spPr>
          <a:xfrm>
            <a:off x="5129868" y="201587"/>
            <a:ext cx="1932265" cy="1009086"/>
          </a:xfrm>
          <a:prstGeom prst="rect">
            <a:avLst/>
          </a:prstGeom>
          <a:ln/>
        </p:spPr>
        <p:txBody>
          <a:bodyPr vert="horz" wrap="square" lIns="114300" tIns="57150" rIns="114300" bIns="57150" rtlCol="0" anchor="ctr" anchorCtr="0">
            <a:normAutofit/>
          </a:bodyPr>
          <a:lstStyle/>
          <a:p>
            <a:pPr algn="ctr">
              <a:lnSpc>
                <a:spcPct val="120000"/>
              </a:lnSpc>
              <a:spcBef>
                <a:spcPts val="450"/>
              </a:spcBef>
            </a:pPr>
            <a:r>
              <a:rPr lang="en-US" sz="3600">
                <a:solidFill>
                  <a:srgbClr val="FFFFFF">
                    <a:alpha val="30980"/>
                    <a:alpha val="31000"/>
                  </a:srgbClr>
                </a:solidFill>
                <a:latin typeface="Microsoft Yahei"/>
                <a:ea typeface="Microsoft Yahei"/>
                <a:cs typeface="Microsoft Yahei"/>
              </a:rPr>
              <a:t>PART</a:t>
            </a:r>
          </a:p>
        </p:txBody>
      </p:sp>
      <p:sp>
        <p:nvSpPr>
          <p:cNvPr id="4" name="TextBox 4"/>
          <p:cNvSpPr txBox="1"/>
          <p:nvPr/>
        </p:nvSpPr>
        <p:spPr>
          <a:xfrm>
            <a:off x="853596" y="2976755"/>
            <a:ext cx="10484808" cy="1798058"/>
          </a:xfrm>
          <a:prstGeom prst="rect">
            <a:avLst/>
          </a:prstGeom>
          <a:ln/>
        </p:spPr>
        <p:txBody>
          <a:bodyPr vert="horz" wrap="square" lIns="114300" tIns="57150" rIns="114300" bIns="57150" rtlCol="0" anchor="ctr" anchorCtr="0">
            <a:normAutofit/>
          </a:bodyPr>
          <a:lstStyle/>
          <a:p>
            <a:pPr algn="ctr">
              <a:lnSpc>
                <a:spcPct val="120000"/>
              </a:lnSpc>
            </a:pPr>
            <a:r>
              <a:rPr lang="en-US" sz="4500" b="1">
                <a:solidFill>
                  <a:srgbClr val="208BD9">
                    <a:alpha val="100000"/>
                  </a:srgbClr>
                </a:solidFill>
                <a:latin typeface="Microsoft Yahei"/>
                <a:ea typeface="Microsoft Yahei"/>
                <a:cs typeface="Microsoft Yahei"/>
              </a:rPr>
              <a:t>知识学习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blip>
          <a:srcRect t="15917" b="15917"/>
          <a:stretch>
            <a:fillRect/>
          </a:stretch>
        </p:blipFill>
        <p:spPr>
          <a:xfrm>
            <a:off x="476023" y="1726817"/>
            <a:ext cx="4434841" cy="4434840"/>
          </a:xfrm>
          <a:prstGeom prst="roundRect">
            <a:avLst/>
          </a:prstGeom>
        </p:spPr>
      </p:pic>
      <p:sp>
        <p:nvSpPr>
          <p:cNvPr id="3" name="TextBox 3"/>
          <p:cNvSpPr txBox="1"/>
          <p:nvPr/>
        </p:nvSpPr>
        <p:spPr>
          <a:xfrm>
            <a:off x="5562187" y="4881292"/>
            <a:ext cx="6000750" cy="711336"/>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自动售票机硬币加币操作</a:t>
            </a:r>
          </a:p>
        </p:txBody>
      </p:sp>
      <p:sp>
        <p:nvSpPr>
          <p:cNvPr id="4" name="TextBox 4"/>
          <p:cNvSpPr txBox="1"/>
          <p:nvPr/>
        </p:nvSpPr>
        <p:spPr>
          <a:xfrm>
            <a:off x="5267801" y="5523753"/>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自动售票机硬币加币操作包括登录、维护菜单选择、结算、补币箱操作、加币及确认，最后退出维护。</a:t>
            </a:r>
          </a:p>
        </p:txBody>
      </p:sp>
      <p:sp>
        <p:nvSpPr>
          <p:cNvPr id="5" name="AutoShape 5"/>
          <p:cNvSpPr/>
          <p:nvPr/>
        </p:nvSpPr>
        <p:spPr>
          <a:xfrm>
            <a:off x="5267801" y="1835975"/>
            <a:ext cx="238125" cy="238125"/>
          </a:xfrm>
          <a:prstGeom prst="ellipse">
            <a:avLst/>
          </a:prstGeom>
          <a:solidFill>
            <a:schemeClr val="accent1">
              <a:alpha val="100000"/>
            </a:schemeClr>
          </a:solidFill>
          <a:ln/>
        </p:spPr>
      </p:sp>
      <p:sp>
        <p:nvSpPr>
          <p:cNvPr id="6" name="TextBox 6"/>
          <p:cNvSpPr txBox="1"/>
          <p:nvPr/>
        </p:nvSpPr>
        <p:spPr>
          <a:xfrm>
            <a:off x="5562187" y="1621998"/>
            <a:ext cx="6000750" cy="666079"/>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自动售票机的开机</a:t>
            </a:r>
          </a:p>
        </p:txBody>
      </p:sp>
      <p:sp>
        <p:nvSpPr>
          <p:cNvPr id="7" name="TextBox 7"/>
          <p:cNvSpPr txBox="1"/>
          <p:nvPr/>
        </p:nvSpPr>
        <p:spPr>
          <a:xfrm>
            <a:off x="5267801" y="2234038"/>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开机作业涉及打开机柜门、启动漏电保护开关和UPS，确认电源稳定后等待设备自检完成，即可启动成功。</a:t>
            </a:r>
          </a:p>
        </p:txBody>
      </p:sp>
      <p:sp>
        <p:nvSpPr>
          <p:cNvPr id="8" name="TextBox 8"/>
          <p:cNvSpPr txBox="1"/>
          <p:nvPr/>
        </p:nvSpPr>
        <p:spPr>
          <a:xfrm>
            <a:off x="5562187" y="3262274"/>
            <a:ext cx="6000750" cy="697555"/>
          </a:xfrm>
          <a:prstGeom prst="rect">
            <a:avLst/>
          </a:prstGeom>
          <a:ln/>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Microsoft Yahei"/>
                <a:ea typeface="Microsoft Yahei"/>
                <a:cs typeface="Microsoft Yahei"/>
              </a:rPr>
              <a:t>自动售票机的关机</a:t>
            </a:r>
          </a:p>
        </p:txBody>
      </p:sp>
      <p:sp>
        <p:nvSpPr>
          <p:cNvPr id="9" name="TextBox 9"/>
          <p:cNvSpPr txBox="1"/>
          <p:nvPr/>
        </p:nvSpPr>
        <p:spPr>
          <a:xfrm>
            <a:off x="5267801" y="3896612"/>
            <a:ext cx="6477000" cy="914400"/>
          </a:xfrm>
          <a:prstGeom prst="rect">
            <a:avLst/>
          </a:prstGeom>
          <a:ln/>
        </p:spPr>
        <p:txBody>
          <a:bodyPr vert="horz" wrap="square" lIns="0" tIns="0" rIns="0" bIns="0" rtlCol="0" anchor="t" anchorCtr="0">
            <a:noAutofit/>
          </a:bodyPr>
          <a:lstStyle/>
          <a:p>
            <a:pPr>
              <a:lnSpc>
                <a:spcPct val="140000"/>
              </a:lnSpc>
            </a:pPr>
            <a:r>
              <a:rPr lang="en-US" sz="1500">
                <a:solidFill>
                  <a:schemeClr val="dk1">
                    <a:alpha val="100000"/>
                  </a:schemeClr>
                </a:solidFill>
                <a:latin typeface="Microsoft Yahei"/>
                <a:ea typeface="Microsoft Yahei"/>
                <a:cs typeface="Microsoft Yahei"/>
              </a:rPr>
              <a:t>自动售票机关机需登录维护界面正常关机，或异常时投工控机开关，关闭电源、UPS，拔漏电保护开关，确保设备关闭。</a:t>
            </a:r>
          </a:p>
        </p:txBody>
      </p:sp>
      <p:sp>
        <p:nvSpPr>
          <p:cNvPr id="10" name="TextBox 10"/>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自动售票机的常用操作</a:t>
            </a:r>
          </a:p>
        </p:txBody>
      </p:sp>
      <p:sp>
        <p:nvSpPr>
          <p:cNvPr id="11" name="AutoShape 11"/>
          <p:cNvSpPr/>
          <p:nvPr/>
        </p:nvSpPr>
        <p:spPr>
          <a:xfrm>
            <a:off x="5267801" y="3491989"/>
            <a:ext cx="238125" cy="238125"/>
          </a:xfrm>
          <a:prstGeom prst="ellipse">
            <a:avLst/>
          </a:prstGeom>
          <a:solidFill>
            <a:schemeClr val="accent1">
              <a:alpha val="100000"/>
            </a:schemeClr>
          </a:solidFill>
          <a:ln/>
        </p:spPr>
      </p:sp>
      <p:sp>
        <p:nvSpPr>
          <p:cNvPr id="12" name="AutoShape 12"/>
          <p:cNvSpPr/>
          <p:nvPr/>
        </p:nvSpPr>
        <p:spPr>
          <a:xfrm>
            <a:off x="5267801" y="5117897"/>
            <a:ext cx="238125" cy="238125"/>
          </a:xfrm>
          <a:prstGeom prst="ellipse">
            <a:avLst/>
          </a:prstGeom>
          <a:solidFill>
            <a:schemeClr val="accent1">
              <a:alpha val="100000"/>
            </a:schemeClr>
          </a:solidFill>
          <a:ln/>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sp>
        <p:nvSpPr>
          <p:cNvPr id="2" name="TextBox 2"/>
          <p:cNvSpPr txBox="1"/>
          <p:nvPr/>
        </p:nvSpPr>
        <p:spPr>
          <a:xfrm>
            <a:off x="476023" y="265328"/>
            <a:ext cx="11239500" cy="914400"/>
          </a:xfrm>
          <a:prstGeom prst="rect">
            <a:avLst/>
          </a:prstGeom>
          <a:ln/>
        </p:spPr>
        <p:txBody>
          <a:bodyPr vert="horz" wrap="square" lIns="123825" tIns="123825" rIns="57150" bIns="123825" rtlCol="0" anchor="ctr" anchorCtr="0">
            <a:noAutofit/>
          </a:bodyPr>
          <a:lstStyle/>
          <a:p>
            <a:pPr>
              <a:lnSpc>
                <a:spcPct val="140000"/>
              </a:lnSpc>
            </a:pPr>
            <a:r>
              <a:rPr lang="en-US" sz="3000" b="1">
                <a:solidFill>
                  <a:schemeClr val="dk2">
                    <a:alpha val="100000"/>
                  </a:schemeClr>
                </a:solidFill>
                <a:latin typeface="Microsoft Yahei"/>
                <a:ea typeface="Microsoft Yahei"/>
                <a:cs typeface="Microsoft Yahei"/>
              </a:rPr>
              <a:t>自动售票机的常用操作</a:t>
            </a:r>
          </a:p>
        </p:txBody>
      </p:sp>
      <p:sp>
        <p:nvSpPr>
          <p:cNvPr id="3" name="AutoShape 3"/>
          <p:cNvSpPr/>
          <p:nvPr/>
        </p:nvSpPr>
        <p:spPr>
          <a:xfrm>
            <a:off x="673008" y="1424575"/>
            <a:ext cx="1001602" cy="1001602"/>
          </a:xfrm>
          <a:prstGeom prst="roundRect">
            <a:avLst>
              <a:gd name="adj" fmla="val 16667"/>
            </a:avLst>
          </a:prstGeom>
          <a:solidFill>
            <a:schemeClr val="accent1">
              <a:alpha val="100000"/>
            </a:schemeClr>
          </a:solidFill>
          <a:ln/>
        </p:spPr>
      </p:sp>
      <p:sp>
        <p:nvSpPr>
          <p:cNvPr id="4" name="AutoShape 4"/>
          <p:cNvSpPr/>
          <p:nvPr/>
        </p:nvSpPr>
        <p:spPr>
          <a:xfrm>
            <a:off x="1857984" y="1424575"/>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自动售票机回收硬币钱箱作业</a:t>
            </a:r>
            <a:endParaRPr lang="en-US" sz="1100"/>
          </a:p>
        </p:txBody>
      </p:sp>
      <p:sp>
        <p:nvSpPr>
          <p:cNvPr id="5" name="TextBox 5"/>
          <p:cNvSpPr txBox="1"/>
          <p:nvPr/>
        </p:nvSpPr>
        <p:spPr>
          <a:xfrm>
            <a:off x="489633" y="1584381"/>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01</a:t>
            </a:r>
          </a:p>
        </p:txBody>
      </p:sp>
      <p:sp>
        <p:nvSpPr>
          <p:cNvPr id="6" name="TextBox 6"/>
          <p:cNvSpPr txBox="1"/>
          <p:nvPr/>
        </p:nvSpPr>
        <p:spPr>
          <a:xfrm>
            <a:off x="703091" y="2527659"/>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回收硬币钱箱作业涉及登录、维护菜单选择、结算、硬币清币、取下旧钱箱、装新钱箱、复位及退出维护。</a:t>
            </a:r>
          </a:p>
        </p:txBody>
      </p:sp>
      <p:sp>
        <p:nvSpPr>
          <p:cNvPr id="7" name="AutoShape 7"/>
          <p:cNvSpPr/>
          <p:nvPr/>
        </p:nvSpPr>
        <p:spPr>
          <a:xfrm>
            <a:off x="6250024" y="1424575"/>
            <a:ext cx="1001602" cy="1001602"/>
          </a:xfrm>
          <a:prstGeom prst="roundRect">
            <a:avLst>
              <a:gd name="adj" fmla="val 16667"/>
            </a:avLst>
          </a:prstGeom>
          <a:solidFill>
            <a:schemeClr val="accent1">
              <a:alpha val="100000"/>
            </a:schemeClr>
          </a:solidFill>
          <a:ln/>
        </p:spPr>
      </p:sp>
      <p:sp>
        <p:nvSpPr>
          <p:cNvPr id="8" name="AutoShape 8"/>
          <p:cNvSpPr/>
          <p:nvPr/>
        </p:nvSpPr>
        <p:spPr>
          <a:xfrm>
            <a:off x="7435000" y="1424575"/>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更换钱箱管理规定</a:t>
            </a:r>
            <a:endParaRPr lang="en-US" sz="1100"/>
          </a:p>
        </p:txBody>
      </p:sp>
      <p:sp>
        <p:nvSpPr>
          <p:cNvPr id="9" name="TextBox 9"/>
          <p:cNvSpPr txBox="1"/>
          <p:nvPr/>
        </p:nvSpPr>
        <p:spPr>
          <a:xfrm>
            <a:off x="6066649" y="1584381"/>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02</a:t>
            </a:r>
          </a:p>
        </p:txBody>
      </p:sp>
      <p:sp>
        <p:nvSpPr>
          <p:cNvPr id="10" name="TextBox 10"/>
          <p:cNvSpPr txBox="1"/>
          <p:nvPr/>
        </p:nvSpPr>
        <p:spPr>
          <a:xfrm>
            <a:off x="6280107" y="2527659"/>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钱箱更换由AFC作业员与值班站长共同完成，需制定作业线路，确保逐台操作，收好水单，更换后确认服务恢复，并按时送返钱箱清点。</a:t>
            </a:r>
          </a:p>
        </p:txBody>
      </p:sp>
      <p:sp>
        <p:nvSpPr>
          <p:cNvPr id="11" name="AutoShape 11"/>
          <p:cNvSpPr/>
          <p:nvPr/>
        </p:nvSpPr>
        <p:spPr>
          <a:xfrm>
            <a:off x="669665" y="4240990"/>
            <a:ext cx="1001602" cy="1001602"/>
          </a:xfrm>
          <a:prstGeom prst="roundRect">
            <a:avLst>
              <a:gd name="adj" fmla="val 16667"/>
            </a:avLst>
          </a:prstGeom>
          <a:solidFill>
            <a:schemeClr val="accent1">
              <a:alpha val="100000"/>
            </a:schemeClr>
          </a:solidFill>
          <a:ln/>
        </p:spPr>
      </p:sp>
      <p:sp>
        <p:nvSpPr>
          <p:cNvPr id="12" name="AutoShape 12"/>
          <p:cNvSpPr/>
          <p:nvPr/>
        </p:nvSpPr>
        <p:spPr>
          <a:xfrm>
            <a:off x="1854641" y="4240990"/>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现金清点的管理规定</a:t>
            </a:r>
            <a:endParaRPr lang="en-US" sz="1100"/>
          </a:p>
        </p:txBody>
      </p:sp>
      <p:sp>
        <p:nvSpPr>
          <p:cNvPr id="13" name="TextBox 13"/>
          <p:cNvSpPr txBox="1"/>
          <p:nvPr/>
        </p:nvSpPr>
        <p:spPr>
          <a:xfrm>
            <a:off x="486290" y="4400796"/>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03</a:t>
            </a:r>
          </a:p>
        </p:txBody>
      </p:sp>
      <p:sp>
        <p:nvSpPr>
          <p:cNvPr id="14" name="TextBox 14"/>
          <p:cNvSpPr txBox="1"/>
          <p:nvPr/>
        </p:nvSpPr>
        <p:spPr>
          <a:xfrm>
            <a:off x="699748" y="5353598"/>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TVM/AVM钱箱更换后，需双人清点，在监控下进行，发现伪钞需双方签字确认并加封，清点结果需登记台帐，差异时按监控范围定责，备用金换零后计算票款并交款。</a:t>
            </a:r>
          </a:p>
        </p:txBody>
      </p:sp>
      <p:sp>
        <p:nvSpPr>
          <p:cNvPr id="15" name="AutoShape 15"/>
          <p:cNvSpPr/>
          <p:nvPr/>
        </p:nvSpPr>
        <p:spPr>
          <a:xfrm>
            <a:off x="6246681" y="4240990"/>
            <a:ext cx="1001602" cy="1001602"/>
          </a:xfrm>
          <a:prstGeom prst="roundRect">
            <a:avLst>
              <a:gd name="adj" fmla="val 16667"/>
            </a:avLst>
          </a:prstGeom>
          <a:solidFill>
            <a:schemeClr val="accent1">
              <a:alpha val="100000"/>
            </a:schemeClr>
          </a:solidFill>
          <a:ln/>
        </p:spPr>
      </p:sp>
      <p:sp>
        <p:nvSpPr>
          <p:cNvPr id="16" name="AutoShape 16"/>
          <p:cNvSpPr/>
          <p:nvPr/>
        </p:nvSpPr>
        <p:spPr>
          <a:xfrm>
            <a:off x="7431657" y="4240990"/>
            <a:ext cx="3543300" cy="1001602"/>
          </a:xfrm>
          <a:prstGeom prst="rect">
            <a:avLst/>
          </a:prstGeom>
          <a:noFill/>
          <a:ln/>
        </p:spPr>
        <p:txBody>
          <a:bodyPr vert="horz" wrap="square" lIns="91440" tIns="45720" rIns="91440" bIns="45720" rtlCol="0" anchor="ctr" anchorCtr="0">
            <a:noAutofit/>
          </a:bodyPr>
          <a:lstStyle/>
          <a:p>
            <a:pPr algn="l">
              <a:lnSpc>
                <a:spcPct val="120000"/>
              </a:lnSpc>
              <a:defRPr/>
            </a:pPr>
            <a:r>
              <a:rPr lang="en-US" sz="2400" b="1">
                <a:solidFill>
                  <a:schemeClr val="accent1">
                    <a:alpha val="100000"/>
                  </a:schemeClr>
                </a:solidFill>
                <a:latin typeface="Microsoft Yahei"/>
                <a:ea typeface="Microsoft Yahei"/>
                <a:cs typeface="Microsoft Yahei"/>
              </a:rPr>
              <a:t>加币作业的管理规定</a:t>
            </a:r>
            <a:endParaRPr lang="en-US" sz="1100"/>
          </a:p>
        </p:txBody>
      </p:sp>
      <p:sp>
        <p:nvSpPr>
          <p:cNvPr id="17" name="TextBox 17"/>
          <p:cNvSpPr txBox="1"/>
          <p:nvPr/>
        </p:nvSpPr>
        <p:spPr>
          <a:xfrm>
            <a:off x="6063306" y="4400796"/>
            <a:ext cx="1368351" cy="681990"/>
          </a:xfrm>
          <a:prstGeom prst="rect">
            <a:avLst/>
          </a:prstGeom>
          <a:ln/>
        </p:spPr>
        <p:txBody>
          <a:bodyPr vert="horz" wrap="square" lIns="91440" tIns="45720" rIns="91440" bIns="45720" rtlCol="0" anchor="t" anchorCtr="0">
            <a:noAutofit/>
          </a:bodyPr>
          <a:lstStyle/>
          <a:p>
            <a:pPr algn="ctr">
              <a:lnSpc>
                <a:spcPct val="100000"/>
              </a:lnSpc>
              <a:spcBef>
                <a:spcPts val="375"/>
              </a:spcBef>
            </a:pPr>
            <a:r>
              <a:rPr lang="en-US" sz="3600">
                <a:solidFill>
                  <a:srgbClr val="FFFFFF">
                    <a:alpha val="100000"/>
                  </a:srgbClr>
                </a:solidFill>
                <a:latin typeface="Microsoft Yahei"/>
                <a:ea typeface="Microsoft Yahei"/>
                <a:cs typeface="Microsoft Yahei"/>
              </a:rPr>
              <a:t>04</a:t>
            </a:r>
          </a:p>
        </p:txBody>
      </p:sp>
      <p:sp>
        <p:nvSpPr>
          <p:cNvPr id="18" name="TextBox 18"/>
          <p:cNvSpPr txBox="1"/>
          <p:nvPr/>
        </p:nvSpPr>
        <p:spPr>
          <a:xfrm>
            <a:off x="6276764" y="5291100"/>
            <a:ext cx="4857750" cy="1000125"/>
          </a:xfrm>
          <a:prstGeom prst="rect">
            <a:avLst/>
          </a:prstGeom>
          <a:ln/>
        </p:spPr>
        <p:txBody>
          <a:bodyPr vert="horz" wrap="square" lIns="0" tIns="0" rIns="0" bIns="0" rtlCol="0" anchor="t" anchorCtr="0">
            <a:noAutofit/>
          </a:bodyPr>
          <a:lstStyle/>
          <a:p>
            <a:pPr algn="l">
              <a:lnSpc>
                <a:spcPct val="140000"/>
              </a:lnSpc>
              <a:spcBef>
                <a:spcPct val="0"/>
              </a:spcBef>
            </a:pPr>
            <a:r>
              <a:rPr lang="en-US" sz="1500">
                <a:solidFill>
                  <a:schemeClr val="dk1">
                    <a:alpha val="100000"/>
                  </a:schemeClr>
                </a:solidFill>
                <a:latin typeface="Microsoft Yahei"/>
                <a:ea typeface="Microsoft Yahei"/>
                <a:cs typeface="Microsoft Yahei"/>
              </a:rPr>
              <a:t>TVM加币由AFC作业员和值班站长共同完成，需制定加币线路，确保交易完成后登录操作，加币后确认服务恢复，返回票务室核对水单并记录，异常时及时报告处理。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8582" b="8582"/>
          <a:stretch>
            <a:fillRect/>
          </a:stretch>
        </p:blipFill>
        <p:spPr>
          <a:xfrm>
            <a:off x="623312" y="1743101"/>
            <a:ext cx="3394942" cy="1865457"/>
          </a:xfrm>
          <a:prstGeom prst="rect">
            <a:avLst/>
          </a:prstGeom>
        </p:spPr>
      </p:pic>
      <p:sp>
        <p:nvSpPr>
          <p:cNvPr id="3" name="AutoShape 3"/>
          <p:cNvSpPr/>
          <p:nvPr/>
        </p:nvSpPr>
        <p:spPr>
          <a:xfrm>
            <a:off x="623312"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pic>
        <p:nvPicPr>
          <p:cNvPr id="4" name="Picture 4"/>
          <p:cNvPicPr>
            <a:picLocks noChangeAspect="1"/>
          </p:cNvPicPr>
          <p:nvPr/>
        </p:nvPicPr>
        <p:blipFill>
          <a:blip r:embed="rId4"/>
          <a:srcRect/>
          <a:stretch>
            <a:fillRect/>
          </a:stretch>
        </p:blipFill>
        <p:spPr>
          <a:xfrm>
            <a:off x="8189230" y="1775853"/>
            <a:ext cx="3394942" cy="1865457"/>
          </a:xfrm>
          <a:prstGeom prst="rect">
            <a:avLst/>
          </a:prstGeom>
        </p:spPr>
      </p:pic>
      <p:sp>
        <p:nvSpPr>
          <p:cNvPr id="5" name="AutoShape 5"/>
          <p:cNvSpPr/>
          <p:nvPr/>
        </p:nvSpPr>
        <p:spPr>
          <a:xfrm>
            <a:off x="8189230"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6" name="TextBox 6"/>
          <p:cNvSpPr txBox="1"/>
          <p:nvPr/>
        </p:nvSpPr>
        <p:spPr>
          <a:xfrm>
            <a:off x="476023" y="265328"/>
            <a:ext cx="11239500" cy="914400"/>
          </a:xfrm>
          <a:prstGeom prst="rect">
            <a:avLst/>
          </a:prstGeom>
          <a:ln/>
        </p:spPr>
        <p:txBody>
          <a:bodyPr vert="horz" wrap="square" lIns="123825" tIns="123825" rIns="57150" bIns="123825" rtlCol="0" anchor="t" anchorCtr="0">
            <a:spAutoFit/>
          </a:bodyPr>
          <a:lstStyle/>
          <a:p>
            <a:pPr>
              <a:lnSpc>
                <a:spcPct val="140000"/>
              </a:lnSpc>
            </a:pPr>
            <a:r>
              <a:rPr lang="en-US" sz="3000" b="1">
                <a:solidFill>
                  <a:schemeClr val="dk2">
                    <a:alpha val="100000"/>
                  </a:schemeClr>
                </a:solidFill>
                <a:latin typeface="Microsoft Yahei"/>
                <a:ea typeface="Microsoft Yahei"/>
                <a:cs typeface="Microsoft Yahei"/>
              </a:rPr>
              <a:t>自动检票机的日常操作</a:t>
            </a:r>
          </a:p>
        </p:txBody>
      </p:sp>
      <p:sp>
        <p:nvSpPr>
          <p:cNvPr id="7" name="TextBox 7"/>
          <p:cNvSpPr txBox="1"/>
          <p:nvPr/>
        </p:nvSpPr>
        <p:spPr>
          <a:xfrm>
            <a:off x="729057"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开机操作</a:t>
            </a:r>
          </a:p>
        </p:txBody>
      </p:sp>
      <p:sp>
        <p:nvSpPr>
          <p:cNvPr id="8" name="TextBox 8"/>
          <p:cNvSpPr txBox="1"/>
          <p:nvPr/>
        </p:nvSpPr>
        <p:spPr>
          <a:xfrm>
            <a:off x="811743"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开机顺序包括打开维修门、总电源、UPS、电源控制箱和工控机，启动界面显示后关闭维修门，观察是否进入正常服务状态。</a:t>
            </a:r>
          </a:p>
        </p:txBody>
      </p:sp>
      <p:pic>
        <p:nvPicPr>
          <p:cNvPr id="9" name="Picture 9"/>
          <p:cNvPicPr>
            <a:picLocks noChangeAspect="1"/>
          </p:cNvPicPr>
          <p:nvPr/>
        </p:nvPicPr>
        <p:blipFill>
          <a:blip r:embed="rId5"/>
          <a:srcRect t="8789" b="8789"/>
          <a:stretch>
            <a:fillRect/>
          </a:stretch>
        </p:blipFill>
        <p:spPr>
          <a:xfrm>
            <a:off x="4405937" y="1779196"/>
            <a:ext cx="3394942" cy="1865457"/>
          </a:xfrm>
          <a:prstGeom prst="rect">
            <a:avLst/>
          </a:prstGeom>
        </p:spPr>
      </p:pic>
      <p:sp>
        <p:nvSpPr>
          <p:cNvPr id="10" name="AutoShape 10"/>
          <p:cNvSpPr/>
          <p:nvPr/>
        </p:nvSpPr>
        <p:spPr>
          <a:xfrm>
            <a:off x="4405937" y="3209213"/>
            <a:ext cx="3394942" cy="2857500"/>
          </a:xfrm>
          <a:prstGeom prst="roundRect">
            <a:avLst>
              <a:gd name="adj" fmla="val 7195"/>
            </a:avLst>
          </a:prstGeom>
          <a:solidFill>
            <a:srgbClr val="FFFFFF">
              <a:alpha val="100000"/>
            </a:srgbClr>
          </a:solidFill>
          <a:ln/>
          <a:effectLst>
            <a:outerShdw blurRad="342900">
              <a:srgbClr val="000000">
                <a:alpha val="5000"/>
              </a:srgbClr>
            </a:outerShdw>
          </a:effectLst>
        </p:spPr>
      </p:sp>
      <p:sp>
        <p:nvSpPr>
          <p:cNvPr id="11" name="TextBox 11"/>
          <p:cNvSpPr txBox="1"/>
          <p:nvPr/>
        </p:nvSpPr>
        <p:spPr>
          <a:xfrm>
            <a:off x="4511682"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关机操作</a:t>
            </a:r>
          </a:p>
        </p:txBody>
      </p:sp>
      <p:sp>
        <p:nvSpPr>
          <p:cNvPr id="12" name="TextBox 12"/>
          <p:cNvSpPr txBox="1"/>
          <p:nvPr/>
        </p:nvSpPr>
        <p:spPr>
          <a:xfrm>
            <a:off x="8294976" y="3453550"/>
            <a:ext cx="3183452" cy="559238"/>
          </a:xfrm>
          <a:prstGeom prst="rect">
            <a:avLst/>
          </a:prstGeom>
          <a:ln/>
        </p:spPr>
        <p:txBody>
          <a:bodyPr vert="horz" wrap="square" lIns="66008" tIns="33052" rIns="66008" bIns="33052" rtlCol="0" anchor="ctr" anchorCtr="0">
            <a:noAutofit/>
          </a:bodyPr>
          <a:lstStyle/>
          <a:p>
            <a:pPr algn="ctr">
              <a:lnSpc>
                <a:spcPct val="150000"/>
              </a:lnSpc>
            </a:pPr>
            <a:r>
              <a:rPr lang="en-US" sz="2400" b="1">
                <a:solidFill>
                  <a:srgbClr val="000000">
                    <a:alpha val="100000"/>
                  </a:srgbClr>
                </a:solidFill>
                <a:latin typeface="Microsoft Yahei"/>
                <a:ea typeface="Microsoft Yahei"/>
                <a:cs typeface="Microsoft Yahei"/>
              </a:rPr>
              <a:t>更换回收票箱</a:t>
            </a:r>
          </a:p>
        </p:txBody>
      </p:sp>
      <p:sp>
        <p:nvSpPr>
          <p:cNvPr id="13" name="TextBox 13"/>
          <p:cNvSpPr txBox="1"/>
          <p:nvPr/>
        </p:nvSpPr>
        <p:spPr>
          <a:xfrm>
            <a:off x="4594368"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关机需打开维修门登录后选退出程序，关闭UPS、电源箱和总电源开关，最后关闭维修门，确保设备安全停止运行。</a:t>
            </a:r>
          </a:p>
        </p:txBody>
      </p:sp>
      <p:sp>
        <p:nvSpPr>
          <p:cNvPr id="14" name="TextBox 14"/>
          <p:cNvSpPr txBox="1"/>
          <p:nvPr/>
        </p:nvSpPr>
        <p:spPr>
          <a:xfrm>
            <a:off x="8377661" y="4164695"/>
            <a:ext cx="3018080" cy="1613061"/>
          </a:xfrm>
          <a:prstGeom prst="rect">
            <a:avLst/>
          </a:prstGeom>
          <a:ln/>
        </p:spPr>
        <p:txBody>
          <a:bodyPr vert="horz" wrap="square" lIns="66008" tIns="33052" rIns="66008" bIns="33052" rtlCol="0" anchor="t" anchorCtr="0">
            <a:normAutofit/>
          </a:bodyPr>
          <a:lstStyle/>
          <a:p>
            <a:pPr algn="l">
              <a:lnSpc>
                <a:spcPct val="150000"/>
              </a:lnSpc>
            </a:pPr>
            <a:r>
              <a:rPr lang="en-US" sz="1500">
                <a:solidFill>
                  <a:srgbClr val="000000">
                    <a:alpha val="69804"/>
                    <a:alpha val="70000"/>
                  </a:srgbClr>
                </a:solidFill>
                <a:latin typeface="Microsoft Yahei"/>
                <a:ea typeface="Microsoft Yahei"/>
                <a:cs typeface="Microsoft Yahei"/>
              </a:rPr>
              <a:t>更换回收票箱需打开维护门，推回票箱盖板并锁闭，按动拨动开关降下托槽，逆时针拨回杠杆取下票箱，注意操作规范。</a:t>
            </a:r>
          </a:p>
        </p:txBody>
      </p:sp>
    </p:spTree>
  </p:cSld>
  <p:clrMapOvr>
    <a:masterClrMapping/>
  </p:clrMapOvr>
</p:sld>
</file>

<file path=ppt/theme/theme1.xml><?xml version="1.0" encoding="utf-8"?>
<a:theme xmlns:a="http://schemas.openxmlformats.org/drawingml/2006/main" name="Office Theme">
  <a:themeElements>
    <a:clrScheme name="Office">
      <a:dk1>
        <a:srgbClr val="222222"/>
      </a:dk1>
      <a:lt1>
        <a:srgbClr val="FFFFFF"/>
      </a:lt1>
      <a:dk2>
        <a:srgbClr val="222222"/>
      </a:dk2>
      <a:lt2>
        <a:srgbClr val="E7E7E7"/>
      </a:lt2>
      <a:accent1>
        <a:srgbClr val="208BD9"/>
      </a:accent1>
      <a:accent2>
        <a:srgbClr val="208BD9"/>
      </a:accent2>
      <a:accent3>
        <a:srgbClr val="1B96DB"/>
      </a:accent3>
      <a:accent4>
        <a:srgbClr val="1B96DB"/>
      </a:accent4>
      <a:accent5>
        <a:srgbClr val="0688D0"/>
      </a:accent5>
      <a:accent6>
        <a:srgbClr val="15B9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442</Words>
  <Application>Microsoft Office PowerPoint</Application>
  <PresentationFormat>宽屏</PresentationFormat>
  <Paragraphs>99</Paragraphs>
  <Slides>19</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19</vt:i4>
      </vt:variant>
    </vt:vector>
  </HeadingPairs>
  <TitlesOfParts>
    <vt:vector size="23" baseType="lpstr">
      <vt:lpstr>Microsoft Yahei</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xing zhang</cp:lastModifiedBy>
  <cp:revision>3</cp:revision>
  <dcterms:created xsi:type="dcterms:W3CDTF">2006-08-16T00:00:00Z</dcterms:created>
  <dcterms:modified xsi:type="dcterms:W3CDTF">2024-10-19T02:17:10Z</dcterms:modified>
</cp:coreProperties>
</file>