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8" d="100"/>
          <a:sy n="78" d="100"/>
        </p:scale>
        <p:origin x="77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33841" y="1525651"/>
            <a:ext cx="5943600" cy="2085975"/>
          </a:xfrm>
          <a:prstGeom prst="rect">
            <a:avLst/>
          </a:prstGeom>
          <a:ln/>
        </p:spPr>
        <p:txBody>
          <a:bodyPr vert="horz" wrap="square" lIns="114300" tIns="57150" rIns="114300" bIns="57150" rtlCol="0" anchor="ctr" anchorCtr="0">
            <a:normAutofit/>
          </a:bodyPr>
          <a:lstStyle/>
          <a:p>
            <a:pPr>
              <a:lnSpc>
                <a:spcPct val="114999"/>
              </a:lnSpc>
            </a:pPr>
            <a:r>
              <a:rPr lang="en-US" sz="5400" b="1" dirty="0" err="1">
                <a:solidFill>
                  <a:srgbClr val="208BD9">
                    <a:alpha val="100000"/>
                  </a:srgbClr>
                </a:solidFill>
                <a:latin typeface="Microsoft Yahei"/>
                <a:ea typeface="Microsoft Yahei"/>
                <a:cs typeface="Microsoft Yahei"/>
              </a:rPr>
              <a:t>乘客票务事务处理</a:t>
            </a:r>
            <a:r>
              <a:rPr lang="en-US" sz="5400" b="1" dirty="0">
                <a:solidFill>
                  <a:srgbClr val="208BD9">
                    <a:alpha val="100000"/>
                  </a:srgbClr>
                </a:solidFill>
                <a:latin typeface="Microsoft Yahei"/>
                <a:ea typeface="Microsoft Yahei"/>
                <a:cs typeface="Microsoft Yahei"/>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5065745" y="2117292"/>
            <a:ext cx="6362700" cy="3574300"/>
          </a:xfrm>
          <a:prstGeom prst="rect">
            <a:avLst/>
          </a:prstGeom>
          <a:ln/>
        </p:spPr>
        <p:txBody>
          <a:bodyPr vert="horz" wrap="square" lIns="123825" tIns="123825" rIns="57150" bIns="123825" rtlCol="0" anchor="t" anchorCtr="0">
            <a:normAutofit/>
          </a:bodyPr>
          <a:lstStyle/>
          <a:p>
            <a:pPr>
              <a:lnSpc>
                <a:spcPct val="140000"/>
              </a:lnSpc>
            </a:pPr>
            <a:r>
              <a:rPr lang="en-US" sz="1500" b="1">
                <a:solidFill>
                  <a:schemeClr val="accent1">
                    <a:alpha val="100000"/>
                  </a:schemeClr>
                </a:solidFill>
                <a:latin typeface="Microsoft Yahei"/>
                <a:ea typeface="Microsoft Yahei"/>
                <a:cs typeface="Microsoft Yahei"/>
              </a:rPr>
              <a:t>车票进出次序错误处理办法</a:t>
            </a:r>
          </a:p>
          <a:p>
            <a:pPr>
              <a:lnSpc>
                <a:spcPct val="140000"/>
              </a:lnSpc>
            </a:pPr>
            <a:r>
              <a:rPr lang="en-US" sz="1500">
                <a:solidFill>
                  <a:schemeClr val="dk1">
                    <a:alpha val="100000"/>
                  </a:schemeClr>
                </a:solidFill>
                <a:latin typeface="Microsoft Yahei"/>
                <a:ea typeface="Microsoft Yahei"/>
                <a:cs typeface="Microsoft Yahei"/>
              </a:rPr>
              <a:t>计次卡进出次序错误需分别处理非付费区和付费区情况，确保乘客能够正常进站或出站。</a:t>
            </a:r>
          </a:p>
          <a:p>
            <a:pPr>
              <a:lnSpc>
                <a:spcPct val="140000"/>
              </a:lnSpc>
            </a:pPr>
            <a:r>
              <a:rPr lang="en-US" sz="1500" b="1">
                <a:solidFill>
                  <a:schemeClr val="accent1">
                    <a:alpha val="100000"/>
                  </a:schemeClr>
                </a:solidFill>
                <a:latin typeface="Microsoft Yahei"/>
                <a:ea typeface="Microsoft Yahei"/>
                <a:cs typeface="Microsoft Yahei"/>
              </a:rPr>
              <a:t>车票余额不足的处理办法</a:t>
            </a:r>
          </a:p>
          <a:p>
            <a:pPr>
              <a:lnSpc>
                <a:spcPct val="140000"/>
              </a:lnSpc>
            </a:pPr>
            <a:r>
              <a:rPr lang="en-US" sz="1500">
                <a:solidFill>
                  <a:schemeClr val="dk1">
                    <a:alpha val="100000"/>
                  </a:schemeClr>
                </a:solidFill>
                <a:latin typeface="Microsoft Yahei"/>
                <a:ea typeface="Microsoft Yahei"/>
                <a:cs typeface="Microsoft Yahei"/>
              </a:rPr>
              <a:t>计次卡余额不足需分别处理非付费区和付费区情况，确保乘客能够顺利进站或出站。</a:t>
            </a:r>
          </a:p>
          <a:p>
            <a:pPr>
              <a:lnSpc>
                <a:spcPct val="140000"/>
              </a:lnSpc>
            </a:pPr>
            <a:r>
              <a:rPr lang="en-US" sz="1500" b="1">
                <a:solidFill>
                  <a:schemeClr val="accent1">
                    <a:alpha val="100000"/>
                  </a:schemeClr>
                </a:solidFill>
                <a:latin typeface="Microsoft Yahei"/>
                <a:ea typeface="Microsoft Yahei"/>
                <a:cs typeface="Microsoft Yahei"/>
              </a:rPr>
              <a:t>票务事务处理</a:t>
            </a:r>
          </a:p>
          <a:p>
            <a:pPr>
              <a:lnSpc>
                <a:spcPct val="140000"/>
              </a:lnSpc>
            </a:pPr>
            <a:r>
              <a:rPr lang="en-US" sz="1500">
                <a:solidFill>
                  <a:schemeClr val="dk1">
                    <a:alpha val="100000"/>
                  </a:schemeClr>
                </a:solidFill>
                <a:latin typeface="Microsoft Yahei"/>
                <a:ea typeface="Microsoft Yahei"/>
                <a:cs typeface="Microsoft Yahei"/>
              </a:rPr>
              <a:t>在实行计程票价制的轨道交通企业，常见的乘客票务事务处理主要有车票超程、超时、无效、进出次序错误以及自动售票机卡币、卡票、找零不足和充值不成功等。</a:t>
            </a:r>
          </a:p>
        </p:txBody>
      </p:sp>
      <p:pic>
        <p:nvPicPr>
          <p:cNvPr id="3" name="Picture 3"/>
          <p:cNvPicPr>
            <a:picLocks noChangeAspect="1"/>
          </p:cNvPicPr>
          <p:nvPr/>
        </p:nvPicPr>
        <p:blipFill>
          <a:blip r:embed="rId3">
            <a:alphaModFix/>
          </a:blip>
          <a:srcRect l="16667" r="16667"/>
          <a:stretch>
            <a:fillRect/>
          </a:stretch>
        </p:blipFill>
        <p:spPr>
          <a:xfrm>
            <a:off x="734686" y="1979915"/>
            <a:ext cx="3849053" cy="3849053"/>
          </a:xfrm>
          <a:prstGeom prst="ellipse">
            <a:avLst/>
          </a:prstGeom>
        </p:spPr>
      </p:pic>
      <p:sp>
        <p:nvSpPr>
          <p:cNvPr id="4" name="TextBox 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计次卡无法进出闸机</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mt="70000"/>
          </a:blip>
          <a:srcRect/>
          <a:stretch>
            <a:fillRect/>
          </a:stretch>
        </p:blipFill>
        <p:spPr>
          <a:xfrm>
            <a:off x="1415276" y="1633786"/>
            <a:ext cx="2433158" cy="2364134"/>
          </a:xfrm>
          <a:prstGeom prst="ellipse">
            <a:avLst/>
          </a:prstGeom>
        </p:spPr>
      </p:pic>
      <p:sp>
        <p:nvSpPr>
          <p:cNvPr id="3" name="TextBox 3"/>
          <p:cNvSpPr txBox="1"/>
          <p:nvPr/>
        </p:nvSpPr>
        <p:spPr>
          <a:xfrm>
            <a:off x="795406" y="4346209"/>
            <a:ext cx="10658475" cy="1928103"/>
          </a:xfrm>
          <a:prstGeom prst="rect">
            <a:avLst/>
          </a:prstGeom>
          <a:ln/>
        </p:spPr>
        <p:txBody>
          <a:bodyPr vert="horz" wrap="square" lIns="123825" tIns="123825" rIns="57150" bIns="123825" rtlCol="0" anchor="t" anchorCtr="0">
            <a:normAutofit/>
          </a:bodyPr>
          <a:lstStyle/>
          <a:p>
            <a:pPr algn="ctr">
              <a:lnSpc>
                <a:spcPct val="140000"/>
              </a:lnSpc>
            </a:pPr>
            <a:r>
              <a:rPr lang="en-US" sz="1500" b="1">
                <a:solidFill>
                  <a:schemeClr val="accent1">
                    <a:alpha val="100000"/>
                  </a:schemeClr>
                </a:solidFill>
                <a:latin typeface="Microsoft Yahei"/>
                <a:ea typeface="Microsoft Yahei"/>
                <a:cs typeface="Microsoft Yahei"/>
              </a:rPr>
              <a:t>票务事务的种类</a:t>
            </a:r>
          </a:p>
          <a:p>
            <a:pPr algn="ctr">
              <a:lnSpc>
                <a:spcPct val="140000"/>
              </a:lnSpc>
            </a:pPr>
            <a:r>
              <a:rPr lang="en-US" sz="1500">
                <a:solidFill>
                  <a:schemeClr val="dk1">
                    <a:alpha val="100000"/>
                  </a:schemeClr>
                </a:solidFill>
                <a:latin typeface="Microsoft Yahei"/>
                <a:ea typeface="Microsoft Yahei"/>
                <a:cs typeface="Microsoft Yahei"/>
              </a:rPr>
              <a:t>乘客票务事务处理种类繁多，包括车票超程、超时、无效，以及自动售票机卡币、卡票等常见问题，确保乘客顺利乘车的关键，以便乘客能够顺利乘车。</a:t>
            </a:r>
          </a:p>
        </p:txBody>
      </p:sp>
      <p:pic>
        <p:nvPicPr>
          <p:cNvPr id="4" name="Picture 4"/>
          <p:cNvPicPr>
            <a:picLocks noChangeAspect="1"/>
          </p:cNvPicPr>
          <p:nvPr/>
        </p:nvPicPr>
        <p:blipFill>
          <a:blip r:embed="rId4">
            <a:alphaModFix amt="70000"/>
          </a:blip>
          <a:srcRect/>
          <a:stretch>
            <a:fillRect/>
          </a:stretch>
        </p:blipFill>
        <p:spPr>
          <a:xfrm>
            <a:off x="4855037" y="1620933"/>
            <a:ext cx="2433158" cy="2364134"/>
          </a:xfrm>
          <a:prstGeom prst="ellipse">
            <a:avLst/>
          </a:prstGeom>
        </p:spPr>
      </p:pic>
      <p:pic>
        <p:nvPicPr>
          <p:cNvPr id="5" name="Picture 5"/>
          <p:cNvPicPr>
            <a:picLocks noChangeAspect="1"/>
          </p:cNvPicPr>
          <p:nvPr/>
        </p:nvPicPr>
        <p:blipFill>
          <a:blip r:embed="rId5">
            <a:alphaModFix amt="70000"/>
          </a:blip>
          <a:srcRect/>
          <a:stretch>
            <a:fillRect/>
          </a:stretch>
        </p:blipFill>
        <p:spPr>
          <a:xfrm>
            <a:off x="8349233" y="1615605"/>
            <a:ext cx="2433158" cy="2364134"/>
          </a:xfrm>
          <a:prstGeom prst="ellipse">
            <a:avLst/>
          </a:prstGeom>
        </p:spPr>
      </p:pic>
      <p:sp>
        <p:nvSpPr>
          <p:cNvPr id="6" name="TextBox 6"/>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计次卡无法进出闸机</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t="5556" b="5556"/>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单程票的免费出站票</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对于持普通单程票的乘客，若闸机被误用，按规定办理《乘客事务处理单》后，将发售免费出站票，确保乘客的行程不受影响。</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储值票的免费出站票</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对于持储值票的乘客，若BOM分析显示车票刚从本站出站，则按规定办理《乘客事务处理单》后给乘客发售免费出站票出站。</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闸机被误用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560913" y="1312852"/>
            <a:ext cx="7804501" cy="762000"/>
          </a:xfrm>
          <a:prstGeom prst="rect">
            <a:avLst/>
          </a:prstGeom>
          <a:ln/>
        </p:spPr>
        <p:txBody>
          <a:bodyPr vert="horz" wrap="square" lIns="123825" tIns="123825" rIns="57150" bIns="123825" rtlCol="0" anchor="t"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吞票处理与报修</a:t>
            </a:r>
          </a:p>
        </p:txBody>
      </p:sp>
      <p:cxnSp>
        <p:nvCxnSpPr>
          <p:cNvPr id="3" name="Connector 3"/>
          <p:cNvCxnSpPr/>
          <p:nvPr/>
        </p:nvCxnSpPr>
        <p:spPr>
          <a:xfrm>
            <a:off x="1197254" y="5988003"/>
            <a:ext cx="10998321"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4" name="TextBox 4"/>
          <p:cNvSpPr txBox="1"/>
          <p:nvPr/>
        </p:nvSpPr>
        <p:spPr>
          <a:xfrm>
            <a:off x="3560913" y="1927072"/>
            <a:ext cx="7804501"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车站人员确认吞票情况后，填写《乘客事务处理单》，发售免费出站票，并报AFC维修人员处理。</a:t>
            </a:r>
          </a:p>
        </p:txBody>
      </p:sp>
      <p:sp>
        <p:nvSpPr>
          <p:cNvPr id="5" name="TextBox 5"/>
          <p:cNvSpPr txBox="1"/>
          <p:nvPr/>
        </p:nvSpPr>
        <p:spPr>
          <a:xfrm>
            <a:off x="1183473" y="3943665"/>
            <a:ext cx="7806355" cy="762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闸机正常时的处理</a:t>
            </a:r>
          </a:p>
        </p:txBody>
      </p:sp>
      <p:sp>
        <p:nvSpPr>
          <p:cNvPr id="6" name="TextBox 6"/>
          <p:cNvSpPr txBox="1"/>
          <p:nvPr/>
        </p:nvSpPr>
        <p:spPr>
          <a:xfrm>
            <a:off x="1183473" y="4571667"/>
            <a:ext cx="7806355"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若闸机显示正常且能接受车票时则向乘客解释说明，给乘客发售付费出站票；以确保乘客的出闸流程。</a:t>
            </a:r>
          </a:p>
        </p:txBody>
      </p:sp>
      <p:cxnSp>
        <p:nvCxnSpPr>
          <p:cNvPr id="7" name="Connector 7"/>
          <p:cNvCxnSpPr/>
          <p:nvPr/>
        </p:nvCxnSpPr>
        <p:spPr>
          <a:xfrm>
            <a:off x="3574694" y="3297546"/>
            <a:ext cx="86142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8" name="TextBox 8"/>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闸机吞票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014204" y="1693475"/>
            <a:ext cx="3000375" cy="490334"/>
          </a:xfrm>
          <a:prstGeom prst="rect">
            <a:avLst/>
          </a:prstGeom>
          <a:ln/>
        </p:spPr>
        <p:txBody>
          <a:bodyPr vert="horz" wrap="square" lIns="66008" tIns="33052" rIns="66008" bIns="33052" rtlCol="0" anchor="ctr" anchorCtr="0">
            <a:noAutofit/>
          </a:bodyPr>
          <a:lstStyle/>
          <a:p>
            <a:pPr algn="r">
              <a:lnSpc>
                <a:spcPct val="150000"/>
              </a:lnSpc>
            </a:pPr>
            <a:r>
              <a:rPr lang="en-US" sz="2000" b="1">
                <a:solidFill>
                  <a:schemeClr val="accent1">
                    <a:alpha val="100000"/>
                  </a:schemeClr>
                </a:solidFill>
                <a:latin typeface="Microsoft Yahei"/>
                <a:ea typeface="Microsoft Yahei"/>
                <a:cs typeface="Microsoft Yahei"/>
              </a:rPr>
              <a:t>免费出站票的发放</a:t>
            </a:r>
          </a:p>
        </p:txBody>
      </p:sp>
      <p:sp>
        <p:nvSpPr>
          <p:cNvPr id="3" name="TextBox 3"/>
          <p:cNvSpPr txBox="1"/>
          <p:nvPr/>
        </p:nvSpPr>
        <p:spPr>
          <a:xfrm>
            <a:off x="1014204" y="2171158"/>
            <a:ext cx="3000375" cy="1552257"/>
          </a:xfrm>
          <a:prstGeom prst="rect">
            <a:avLst/>
          </a:prstGeom>
          <a:ln/>
        </p:spPr>
        <p:txBody>
          <a:bodyPr vert="horz" wrap="square" lIns="66008" tIns="33052" rIns="66008" bIns="33052" rtlCol="0" anchor="t" anchorCtr="0">
            <a:noAutofit/>
          </a:bodyPr>
          <a:lstStyle/>
          <a:p>
            <a:pPr algn="r">
              <a:lnSpc>
                <a:spcPct val="140000"/>
              </a:lnSpc>
            </a:pPr>
            <a:r>
              <a:rPr lang="en-US" sz="1400">
                <a:solidFill>
                  <a:schemeClr val="dk1">
                    <a:alpha val="100000"/>
                  </a:schemeClr>
                </a:solidFill>
                <a:latin typeface="Microsoft Yahei"/>
                <a:ea typeface="Microsoft Yahei"/>
                <a:cs typeface="Microsoft Yahei"/>
              </a:rPr>
              <a:t>当乘客出闸时扇门被误用、车内设备故障或其他特殊情况导致无法出闸时，可发放免费出站票。</a:t>
            </a:r>
          </a:p>
        </p:txBody>
      </p:sp>
      <p:sp>
        <p:nvSpPr>
          <p:cNvPr id="4" name="TextBox 4"/>
          <p:cNvSpPr txBox="1"/>
          <p:nvPr/>
        </p:nvSpPr>
        <p:spPr>
          <a:xfrm>
            <a:off x="1014204" y="4384206"/>
            <a:ext cx="3000375" cy="490334"/>
          </a:xfrm>
          <a:prstGeom prst="rect">
            <a:avLst/>
          </a:prstGeom>
          <a:ln/>
        </p:spPr>
        <p:txBody>
          <a:bodyPr vert="horz" wrap="square" lIns="66008" tIns="33052" rIns="66008" bIns="33052" rtlCol="0" anchor="ctr" anchorCtr="0">
            <a:noAutofit/>
          </a:bodyPr>
          <a:lstStyle/>
          <a:p>
            <a:pPr algn="r">
              <a:lnSpc>
                <a:spcPct val="150000"/>
              </a:lnSpc>
            </a:pPr>
            <a:r>
              <a:rPr lang="en-US" sz="2000" b="1">
                <a:solidFill>
                  <a:schemeClr val="accent1">
                    <a:alpha val="100000"/>
                  </a:schemeClr>
                </a:solidFill>
                <a:latin typeface="Microsoft Yahei"/>
                <a:ea typeface="Microsoft Yahei"/>
                <a:cs typeface="Microsoft Yahei"/>
              </a:rPr>
              <a:t>票务事务处理种类</a:t>
            </a:r>
          </a:p>
        </p:txBody>
      </p:sp>
      <p:sp>
        <p:nvSpPr>
          <p:cNvPr id="5" name="TextBox 5"/>
          <p:cNvSpPr txBox="1"/>
          <p:nvPr/>
        </p:nvSpPr>
        <p:spPr>
          <a:xfrm>
            <a:off x="1027985" y="4852503"/>
            <a:ext cx="3000375" cy="1552257"/>
          </a:xfrm>
          <a:prstGeom prst="rect">
            <a:avLst/>
          </a:prstGeom>
          <a:ln/>
        </p:spPr>
        <p:txBody>
          <a:bodyPr vert="horz" wrap="square" lIns="66008" tIns="33052" rIns="66008" bIns="33052" rtlCol="0" anchor="t" anchorCtr="0">
            <a:noAutofit/>
          </a:bodyPr>
          <a:lstStyle/>
          <a:p>
            <a:pPr algn="r">
              <a:lnSpc>
                <a:spcPct val="140000"/>
              </a:lnSpc>
            </a:pPr>
            <a:r>
              <a:rPr lang="en-US" sz="1400">
                <a:solidFill>
                  <a:schemeClr val="dk1">
                    <a:alpha val="100000"/>
                  </a:schemeClr>
                </a:solidFill>
                <a:latin typeface="Microsoft Yahei"/>
                <a:ea typeface="Microsoft Yahei"/>
                <a:cs typeface="Microsoft Yahei"/>
              </a:rPr>
              <a:t>在实行计程票价制的轨道交通企业中，常见的乘客票务事务处理主要包括车票超程、超时、无效、进出次序错误以及自动售票机卡币、卡票、找零不足和充值不成功等。</a:t>
            </a:r>
          </a:p>
        </p:txBody>
      </p:sp>
      <p:sp>
        <p:nvSpPr>
          <p:cNvPr id="6" name="TextBox 6"/>
          <p:cNvSpPr txBox="1"/>
          <p:nvPr/>
        </p:nvSpPr>
        <p:spPr>
          <a:xfrm>
            <a:off x="8108705" y="1693475"/>
            <a:ext cx="3000749" cy="490334"/>
          </a:xfrm>
          <a:prstGeom prst="rect">
            <a:avLst/>
          </a:prstGeom>
          <a:ln/>
        </p:spPr>
        <p:txBody>
          <a:bodyPr vert="horz" wrap="square" lIns="66008" tIns="33052" rIns="66008" bIns="33052" rtlCol="0" anchor="ctr" anchorCtr="0">
            <a:noAutofit/>
          </a:bodyPr>
          <a:lstStyle/>
          <a:p>
            <a:pPr algn="l">
              <a:lnSpc>
                <a:spcPct val="150000"/>
              </a:lnSpc>
            </a:pPr>
            <a:r>
              <a:rPr lang="en-US" sz="2000" b="1">
                <a:solidFill>
                  <a:schemeClr val="accent1">
                    <a:alpha val="100000"/>
                  </a:schemeClr>
                </a:solidFill>
                <a:latin typeface="Microsoft Yahei"/>
                <a:ea typeface="Microsoft Yahei"/>
                <a:cs typeface="Microsoft Yahei"/>
              </a:rPr>
              <a:t>付费出站票的发放</a:t>
            </a:r>
          </a:p>
        </p:txBody>
      </p:sp>
      <p:sp>
        <p:nvSpPr>
          <p:cNvPr id="7" name="TextBox 7"/>
          <p:cNvSpPr txBox="1"/>
          <p:nvPr/>
        </p:nvSpPr>
        <p:spPr>
          <a:xfrm>
            <a:off x="8108705" y="2109711"/>
            <a:ext cx="3000749" cy="1552257"/>
          </a:xfrm>
          <a:prstGeom prst="rect">
            <a:avLst/>
          </a:prstGeom>
          <a:ln/>
        </p:spPr>
        <p:txBody>
          <a:bodyPr vert="horz" wrap="square" lIns="66008" tIns="33052" rIns="66008" bIns="33052" rtlCol="0" anchor="t" anchorCtr="0">
            <a:noAutofit/>
          </a:bodyPr>
          <a:lstStyle/>
          <a:p>
            <a:pPr algn="l">
              <a:lnSpc>
                <a:spcPct val="140000"/>
              </a:lnSpc>
            </a:pPr>
            <a:r>
              <a:rPr lang="en-US" sz="1400">
                <a:solidFill>
                  <a:schemeClr val="dk1">
                    <a:alpha val="100000"/>
                  </a:schemeClr>
                </a:solidFill>
                <a:latin typeface="Microsoft Yahei"/>
                <a:ea typeface="Microsoft Yahei"/>
                <a:cs typeface="Microsoft Yahei"/>
              </a:rPr>
              <a:t>乘客遗失车票、持过期或无效单程票、储值卡余额不足或无法分析时，需购买或补办车票才能出闸。</a:t>
            </a:r>
          </a:p>
        </p:txBody>
      </p:sp>
      <p:sp>
        <p:nvSpPr>
          <p:cNvPr id="8" name="TextBox 8"/>
          <p:cNvSpPr txBox="1"/>
          <p:nvPr/>
        </p:nvSpPr>
        <p:spPr>
          <a:xfrm>
            <a:off x="8108705" y="4384206"/>
            <a:ext cx="3000749" cy="490334"/>
          </a:xfrm>
          <a:prstGeom prst="rect">
            <a:avLst/>
          </a:prstGeom>
          <a:ln/>
        </p:spPr>
        <p:txBody>
          <a:bodyPr vert="horz" wrap="square" lIns="66008" tIns="33052" rIns="66008" bIns="33052" rtlCol="0" anchor="ctr" anchorCtr="0">
            <a:noAutofit/>
          </a:bodyPr>
          <a:lstStyle/>
          <a:p>
            <a:pPr algn="l">
              <a:lnSpc>
                <a:spcPct val="150000"/>
              </a:lnSpc>
            </a:pPr>
            <a:r>
              <a:rPr lang="en-US" sz="2000" b="1">
                <a:solidFill>
                  <a:schemeClr val="accent1">
                    <a:alpha val="100000"/>
                  </a:schemeClr>
                </a:solidFill>
                <a:latin typeface="Microsoft Yahei"/>
                <a:ea typeface="Microsoft Yahei"/>
                <a:cs typeface="Microsoft Yahei"/>
              </a:rPr>
              <a:t>票务事务处理内容</a:t>
            </a:r>
          </a:p>
        </p:txBody>
      </p:sp>
      <p:sp>
        <p:nvSpPr>
          <p:cNvPr id="9" name="TextBox 9"/>
          <p:cNvSpPr txBox="1"/>
          <p:nvPr/>
        </p:nvSpPr>
        <p:spPr>
          <a:xfrm>
            <a:off x="8122486" y="4852503"/>
            <a:ext cx="3000749" cy="1552257"/>
          </a:xfrm>
          <a:prstGeom prst="rect">
            <a:avLst/>
          </a:prstGeom>
          <a:ln/>
        </p:spPr>
        <p:txBody>
          <a:bodyPr vert="horz" wrap="square" lIns="66008" tIns="33052" rIns="66008" bIns="33052" rtlCol="0" anchor="t" anchorCtr="0">
            <a:noAutofit/>
          </a:bodyPr>
          <a:lstStyle/>
          <a:p>
            <a:pPr algn="l">
              <a:lnSpc>
                <a:spcPct val="140000"/>
              </a:lnSpc>
            </a:pPr>
            <a:r>
              <a:rPr lang="en-US" sz="1400">
                <a:solidFill>
                  <a:schemeClr val="dk1">
                    <a:alpha val="100000"/>
                  </a:schemeClr>
                </a:solidFill>
                <a:latin typeface="Microsoft Yahei"/>
                <a:ea typeface="Microsoft Yahei"/>
                <a:cs typeface="Microsoft Yahei"/>
              </a:rPr>
              <a:t>乘客票务事务处理涉及车票超程、超时、无效等情况下的补票、充值不成功时的处理以及自动售票机故障时的票务处理，确保乘客出行顺畅和轨道交通企业的运营效率。</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免费与付费出站票的发放</a:t>
            </a:r>
          </a:p>
        </p:txBody>
      </p:sp>
      <p:grpSp>
        <p:nvGrpSpPr>
          <p:cNvPr id="11" name="Group 11"/>
          <p:cNvGrpSpPr/>
          <p:nvPr/>
        </p:nvGrpSpPr>
        <p:grpSpPr>
          <a:xfrm>
            <a:off x="3381475" y="1147015"/>
            <a:ext cx="5406235" cy="5406235"/>
            <a:chOff x="3381475" y="1147015"/>
            <a:chExt cx="5406235" cy="5406235"/>
          </a:xfrm>
        </p:grpSpPr>
        <p:sp>
          <p:nvSpPr>
            <p:cNvPr id="12" name="AutoShape 12"/>
            <p:cNvSpPr/>
            <p:nvPr/>
          </p:nvSpPr>
          <p:spPr>
            <a:xfrm>
              <a:off x="3384818" y="3851804"/>
              <a:ext cx="2701446" cy="2701446"/>
            </a:xfrm>
            <a:prstGeom prst="arc">
              <a:avLst>
                <a:gd name="adj1" fmla="val 16200000"/>
                <a:gd name="adj2" fmla="val 0"/>
              </a:avLst>
            </a:prstGeom>
            <a:noFill/>
            <a:ln w="254032">
              <a:solidFill>
                <a:schemeClr val="accent1">
                  <a:alpha val="30000"/>
                </a:schemeClr>
              </a:solidFill>
              <a:prstDash val="solid"/>
            </a:ln>
          </p:spPr>
        </p:sp>
        <p:sp>
          <p:nvSpPr>
            <p:cNvPr id="13" name="AutoShape 13"/>
            <p:cNvSpPr/>
            <p:nvPr/>
          </p:nvSpPr>
          <p:spPr>
            <a:xfrm flipH="1">
              <a:off x="6086264" y="3851804"/>
              <a:ext cx="2701446" cy="2701446"/>
            </a:xfrm>
            <a:prstGeom prst="arc">
              <a:avLst>
                <a:gd name="adj1" fmla="val 16200000"/>
                <a:gd name="adj2" fmla="val 0"/>
              </a:avLst>
            </a:prstGeom>
            <a:noFill/>
            <a:ln w="254032">
              <a:solidFill>
                <a:schemeClr val="accent1">
                  <a:alpha val="100000"/>
                </a:schemeClr>
              </a:solidFill>
              <a:prstDash val="solid"/>
            </a:ln>
          </p:spPr>
        </p:sp>
        <p:sp>
          <p:nvSpPr>
            <p:cNvPr id="14" name="AutoShape 14"/>
            <p:cNvSpPr/>
            <p:nvPr/>
          </p:nvSpPr>
          <p:spPr>
            <a:xfrm flipV="1">
              <a:off x="3381475" y="1147015"/>
              <a:ext cx="2701446" cy="2701446"/>
            </a:xfrm>
            <a:prstGeom prst="arc">
              <a:avLst>
                <a:gd name="adj1" fmla="val 16200000"/>
                <a:gd name="adj2" fmla="val 0"/>
              </a:avLst>
            </a:prstGeom>
            <a:noFill/>
            <a:ln w="254032">
              <a:solidFill>
                <a:schemeClr val="accent1">
                  <a:alpha val="100000"/>
                </a:schemeClr>
              </a:solidFill>
              <a:prstDash val="solid"/>
            </a:ln>
          </p:spPr>
        </p:sp>
        <p:sp>
          <p:nvSpPr>
            <p:cNvPr id="15" name="AutoShape 15"/>
            <p:cNvSpPr/>
            <p:nvPr/>
          </p:nvSpPr>
          <p:spPr>
            <a:xfrm flipH="1" flipV="1">
              <a:off x="6082921" y="1147015"/>
              <a:ext cx="2701446" cy="2701446"/>
            </a:xfrm>
            <a:prstGeom prst="arc">
              <a:avLst>
                <a:gd name="adj1" fmla="val 16200000"/>
                <a:gd name="adj2" fmla="val 0"/>
              </a:avLst>
            </a:prstGeom>
            <a:noFill/>
            <a:ln w="254032">
              <a:solidFill>
                <a:schemeClr val="accent1">
                  <a:alpha val="30000"/>
                </a:schemeClr>
              </a:solidFill>
              <a:prstDash val="solid"/>
            </a:ln>
          </p:spPr>
        </p:sp>
      </p:grpSp>
      <p:sp>
        <p:nvSpPr>
          <p:cNvPr id="16" name="Freeform 16"/>
          <p:cNvSpPr/>
          <p:nvPr/>
        </p:nvSpPr>
        <p:spPr>
          <a:xfrm>
            <a:off x="5878869" y="3640582"/>
            <a:ext cx="433809" cy="433809"/>
          </a:xfrm>
          <a:custGeom>
            <a:avLst/>
            <a:gdLst/>
            <a:ahLst/>
            <a:cxnLst/>
            <a:rect l="l" t="t" r="r" b="b"/>
            <a:pathLst>
              <a:path w="304800" h="304800">
                <a:moveTo>
                  <a:pt x="167640" y="0"/>
                </a:moveTo>
                <a:lnTo>
                  <a:pt x="182880" y="0"/>
                </a:lnTo>
                <a:lnTo>
                  <a:pt x="182880" y="45720"/>
                </a:lnTo>
                <a:lnTo>
                  <a:pt x="228600" y="152400"/>
                </a:lnTo>
                <a:lnTo>
                  <a:pt x="228600" y="274320"/>
                </a:lnTo>
                <a:cubicBezTo>
                  <a:pt x="228600" y="291151"/>
                  <a:pt x="214951" y="304800"/>
                  <a:pt x="198120" y="304800"/>
                </a:cubicBezTo>
                <a:lnTo>
                  <a:pt x="198120" y="304800"/>
                </a:lnTo>
                <a:lnTo>
                  <a:pt x="76200" y="304800"/>
                </a:lnTo>
                <a:cubicBezTo>
                  <a:pt x="59436" y="304800"/>
                  <a:pt x="40996" y="291998"/>
                  <a:pt x="35052" y="276149"/>
                </a:cubicBezTo>
                <a:lnTo>
                  <a:pt x="0" y="182880"/>
                </a:lnTo>
                <a:lnTo>
                  <a:pt x="0" y="152400"/>
                </a:lnTo>
                <a:cubicBezTo>
                  <a:pt x="0" y="135569"/>
                  <a:pt x="13649" y="121920"/>
                  <a:pt x="30480" y="121920"/>
                </a:cubicBezTo>
                <a:lnTo>
                  <a:pt x="30480" y="121920"/>
                </a:lnTo>
                <a:lnTo>
                  <a:pt x="137160" y="121920"/>
                </a:lnTo>
                <a:lnTo>
                  <a:pt x="137160" y="30480"/>
                </a:lnTo>
                <a:cubicBezTo>
                  <a:pt x="137160" y="13649"/>
                  <a:pt x="150809" y="0"/>
                  <a:pt x="167640" y="0"/>
                </a:cubicBezTo>
                <a:lnTo>
                  <a:pt x="167640" y="0"/>
                </a:lnTo>
                <a:close/>
                <a:moveTo>
                  <a:pt x="259080" y="152400"/>
                </a:moveTo>
                <a:lnTo>
                  <a:pt x="304800" y="152400"/>
                </a:lnTo>
                <a:lnTo>
                  <a:pt x="304800" y="304800"/>
                </a:lnTo>
                <a:lnTo>
                  <a:pt x="259080" y="304800"/>
                </a:lnTo>
                <a:lnTo>
                  <a:pt x="259080" y="152400"/>
                </a:lnTo>
                <a:close/>
              </a:path>
            </a:pathLst>
          </a:custGeom>
          <a:solidFill>
            <a:schemeClr val="accent1">
              <a:alpha val="100000"/>
            </a:schemeClr>
          </a:solidFill>
          <a:ln/>
        </p:spPr>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640619" y="1239230"/>
            <a:ext cx="3783578" cy="5044771"/>
          </a:xfrm>
          <a:prstGeom prst="rect">
            <a:avLst/>
          </a:prstGeom>
        </p:spPr>
      </p:pic>
      <p:sp>
        <p:nvSpPr>
          <p:cNvPr id="3" name="TextBox 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自动售票机乘客事务处理</a:t>
            </a:r>
          </a:p>
        </p:txBody>
      </p:sp>
      <p:sp>
        <p:nvSpPr>
          <p:cNvPr id="4" name="AutoShape 4"/>
          <p:cNvSpPr/>
          <p:nvPr/>
        </p:nvSpPr>
        <p:spPr>
          <a:xfrm>
            <a:off x="4195024" y="4787018"/>
            <a:ext cx="701468" cy="550104"/>
          </a:xfrm>
          <a:prstGeom prst="rect">
            <a:avLst/>
          </a:prstGeom>
          <a:solidFill>
            <a:schemeClr val="accent1">
              <a:alpha val="100000"/>
            </a:schemeClr>
          </a:solidFill>
          <a:ln/>
        </p:spPr>
      </p:sp>
      <p:sp>
        <p:nvSpPr>
          <p:cNvPr id="5" name="AutoShape 5"/>
          <p:cNvSpPr/>
          <p:nvPr/>
        </p:nvSpPr>
        <p:spPr>
          <a:xfrm>
            <a:off x="4195024" y="3018088"/>
            <a:ext cx="701468" cy="550104"/>
          </a:xfrm>
          <a:prstGeom prst="rect">
            <a:avLst/>
          </a:prstGeom>
          <a:solidFill>
            <a:schemeClr val="accent1">
              <a:alpha val="100000"/>
            </a:schemeClr>
          </a:solidFill>
          <a:ln/>
        </p:spPr>
      </p:sp>
      <p:sp>
        <p:nvSpPr>
          <p:cNvPr id="6" name="AutoShape 6"/>
          <p:cNvSpPr/>
          <p:nvPr/>
        </p:nvSpPr>
        <p:spPr>
          <a:xfrm>
            <a:off x="4195024" y="1237957"/>
            <a:ext cx="701468" cy="550104"/>
          </a:xfrm>
          <a:prstGeom prst="rect">
            <a:avLst/>
          </a:prstGeom>
          <a:solidFill>
            <a:schemeClr val="accent1">
              <a:alpha val="100000"/>
            </a:schemeClr>
          </a:solidFill>
          <a:ln/>
        </p:spPr>
      </p:sp>
      <p:sp>
        <p:nvSpPr>
          <p:cNvPr id="7" name="TextBox 7"/>
          <p:cNvSpPr txBox="1"/>
          <p:nvPr/>
        </p:nvSpPr>
        <p:spPr>
          <a:xfrm>
            <a:off x="5259845" y="2945478"/>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自动售票机（TVM）发售无效票</a:t>
            </a:r>
          </a:p>
        </p:txBody>
      </p:sp>
      <p:sp>
        <p:nvSpPr>
          <p:cNvPr id="8" name="TextBox 8"/>
          <p:cNvSpPr txBox="1"/>
          <p:nvPr/>
        </p:nvSpPr>
        <p:spPr>
          <a:xfrm>
            <a:off x="5259845" y="3472246"/>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车站人员询问乘客购票情况，通过BOM读取并更新车票信息，异常则报AFC调度查询TVM记录，根据结果办理事务，双人签字确认，并适时停用故障TVM。</a:t>
            </a:r>
          </a:p>
        </p:txBody>
      </p:sp>
      <p:sp>
        <p:nvSpPr>
          <p:cNvPr id="9" name="TextBox 9"/>
          <p:cNvSpPr txBox="1"/>
          <p:nvPr/>
        </p:nvSpPr>
        <p:spPr>
          <a:xfrm>
            <a:off x="5272199" y="4714408"/>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自动售票机（TVM）多找零</a:t>
            </a:r>
          </a:p>
        </p:txBody>
      </p:sp>
      <p:sp>
        <p:nvSpPr>
          <p:cNvPr id="10" name="TextBox 10"/>
          <p:cNvSpPr txBox="1"/>
          <p:nvPr/>
        </p:nvSpPr>
        <p:spPr>
          <a:xfrm>
            <a:off x="5272199" y="5252378"/>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车站人员发现TVM多找零时，询问乘客购票情况，查询TVM交易记录，不一致则回收多找零并填写记录表，备注说明后交接班值班员，双人签字确认。</a:t>
            </a:r>
          </a:p>
        </p:txBody>
      </p:sp>
      <p:sp>
        <p:nvSpPr>
          <p:cNvPr id="11" name="TextBox 11"/>
          <p:cNvSpPr txBox="1"/>
          <p:nvPr/>
        </p:nvSpPr>
        <p:spPr>
          <a:xfrm>
            <a:off x="5272221" y="1165346"/>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自动售票机（TVM）交易纠纷</a:t>
            </a:r>
          </a:p>
        </p:txBody>
      </p:sp>
      <p:sp>
        <p:nvSpPr>
          <p:cNvPr id="12" name="TextBox 12"/>
          <p:cNvSpPr txBox="1"/>
          <p:nvPr/>
        </p:nvSpPr>
        <p:spPr>
          <a:xfrm>
            <a:off x="5272221" y="1692114"/>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站务人员处理TVM交易纠纷，通过验卡验票判断乘客叙述，检查TVM状态，自行处理故障或报修；无法判断时，申请交易数据查询，10分钟内通报结果，按结果退款或处理。</a:t>
            </a:r>
          </a:p>
        </p:txBody>
      </p:sp>
      <p:sp>
        <p:nvSpPr>
          <p:cNvPr id="13" name="AutoShape 13"/>
          <p:cNvSpPr/>
          <p:nvPr/>
        </p:nvSpPr>
        <p:spPr>
          <a:xfrm>
            <a:off x="4629608" y="4787018"/>
            <a:ext cx="550104" cy="550104"/>
          </a:xfrm>
          <a:prstGeom prst="ellipse">
            <a:avLst/>
          </a:prstGeom>
          <a:solidFill>
            <a:schemeClr val="accent1">
              <a:alpha val="100000"/>
            </a:schemeClr>
          </a:solidFill>
          <a:ln/>
        </p:spPr>
      </p:sp>
      <p:sp>
        <p:nvSpPr>
          <p:cNvPr id="14" name="AutoShape 14"/>
          <p:cNvSpPr/>
          <p:nvPr/>
        </p:nvSpPr>
        <p:spPr>
          <a:xfrm>
            <a:off x="3911804" y="4787018"/>
            <a:ext cx="550104" cy="550104"/>
          </a:xfrm>
          <a:prstGeom prst="ellipse">
            <a:avLst/>
          </a:prstGeom>
          <a:solidFill>
            <a:schemeClr val="accent1">
              <a:alpha val="100000"/>
            </a:schemeClr>
          </a:solidFill>
          <a:ln/>
        </p:spPr>
      </p:sp>
      <p:sp>
        <p:nvSpPr>
          <p:cNvPr id="15" name="AutoShape 15"/>
          <p:cNvSpPr/>
          <p:nvPr/>
        </p:nvSpPr>
        <p:spPr>
          <a:xfrm>
            <a:off x="4629608" y="3018088"/>
            <a:ext cx="550104" cy="550104"/>
          </a:xfrm>
          <a:prstGeom prst="ellipse">
            <a:avLst/>
          </a:prstGeom>
          <a:solidFill>
            <a:schemeClr val="accent1">
              <a:alpha val="100000"/>
            </a:schemeClr>
          </a:solidFill>
          <a:ln/>
        </p:spPr>
      </p:sp>
      <p:sp>
        <p:nvSpPr>
          <p:cNvPr id="16" name="AutoShape 16"/>
          <p:cNvSpPr/>
          <p:nvPr/>
        </p:nvSpPr>
        <p:spPr>
          <a:xfrm>
            <a:off x="3911804" y="3018088"/>
            <a:ext cx="550104" cy="550104"/>
          </a:xfrm>
          <a:prstGeom prst="ellipse">
            <a:avLst/>
          </a:prstGeom>
          <a:solidFill>
            <a:schemeClr val="accent1">
              <a:alpha val="100000"/>
            </a:schemeClr>
          </a:solidFill>
          <a:ln/>
        </p:spPr>
      </p:sp>
      <p:sp>
        <p:nvSpPr>
          <p:cNvPr id="17" name="AutoShape 17"/>
          <p:cNvSpPr/>
          <p:nvPr/>
        </p:nvSpPr>
        <p:spPr>
          <a:xfrm>
            <a:off x="4629608" y="1237957"/>
            <a:ext cx="550104" cy="550104"/>
          </a:xfrm>
          <a:prstGeom prst="ellipse">
            <a:avLst/>
          </a:prstGeom>
          <a:solidFill>
            <a:schemeClr val="accent1">
              <a:alpha val="100000"/>
            </a:schemeClr>
          </a:solidFill>
          <a:ln/>
        </p:spPr>
      </p:sp>
      <p:sp>
        <p:nvSpPr>
          <p:cNvPr id="18" name="AutoShape 18"/>
          <p:cNvSpPr/>
          <p:nvPr/>
        </p:nvSpPr>
        <p:spPr>
          <a:xfrm>
            <a:off x="3911804" y="1237957"/>
            <a:ext cx="550104" cy="550104"/>
          </a:xfrm>
          <a:prstGeom prst="ellipse">
            <a:avLst/>
          </a:prstGeom>
          <a:solidFill>
            <a:schemeClr val="accent1">
              <a:alpha val="100000"/>
            </a:schemeClr>
          </a:solidFill>
          <a:ln/>
        </p:spPr>
      </p:sp>
      <p:sp>
        <p:nvSpPr>
          <p:cNvPr id="19" name="TextBox 19"/>
          <p:cNvSpPr txBox="1"/>
          <p:nvPr/>
        </p:nvSpPr>
        <p:spPr>
          <a:xfrm>
            <a:off x="4162763" y="4825850"/>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03</a:t>
            </a:r>
          </a:p>
        </p:txBody>
      </p:sp>
      <p:sp>
        <p:nvSpPr>
          <p:cNvPr id="20" name="TextBox 20"/>
          <p:cNvSpPr txBox="1"/>
          <p:nvPr/>
        </p:nvSpPr>
        <p:spPr>
          <a:xfrm>
            <a:off x="4162763" y="3056920"/>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02</a:t>
            </a:r>
          </a:p>
        </p:txBody>
      </p:sp>
      <p:sp>
        <p:nvSpPr>
          <p:cNvPr id="21" name="TextBox 21"/>
          <p:cNvSpPr txBox="1"/>
          <p:nvPr/>
        </p:nvSpPr>
        <p:spPr>
          <a:xfrm>
            <a:off x="4162763" y="1276789"/>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t="4556" b="4556"/>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4599214"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自动售票机出现卡币、卡票或找零不足时，值班员需检查故障代码，并据此处理，确保设备正常运作，提供优质服务。</a:t>
            </a:r>
          </a:p>
        </p:txBody>
      </p:sp>
      <p:sp>
        <p:nvSpPr>
          <p:cNvPr id="5" name="TextBox 5"/>
          <p:cNvSpPr txBox="1"/>
          <p:nvPr/>
        </p:nvSpPr>
        <p:spPr>
          <a:xfrm>
            <a:off x="459921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自动售票机（TVM）卡币、卡票或找零不足</a:t>
            </a:r>
          </a:p>
        </p:txBody>
      </p:sp>
      <p:sp>
        <p:nvSpPr>
          <p:cNvPr id="6" name="TextBox 6"/>
          <p:cNvSpPr txBox="1"/>
          <p:nvPr/>
        </p:nvSpPr>
        <p:spPr>
          <a:xfrm>
            <a:off x="4599214"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自动售票机充值不成功时，值班员与值班站长共查充值记录，确认乘客反映的充值金额是否匹配，以保障乘客权益和资金安全。</a:t>
            </a:r>
          </a:p>
        </p:txBody>
      </p:sp>
      <p:sp>
        <p:nvSpPr>
          <p:cNvPr id="7" name="TextBox 7"/>
          <p:cNvSpPr txBox="1"/>
          <p:nvPr/>
        </p:nvSpPr>
        <p:spPr>
          <a:xfrm>
            <a:off x="459921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自动售票机（TVM）充值不成功</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自动售票机乘客事务处理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685901" y="1362476"/>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乘客事务处理单的用途</a:t>
            </a:r>
          </a:p>
        </p:txBody>
      </p:sp>
      <p:sp>
        <p:nvSpPr>
          <p:cNvPr id="3" name="TextBox 3"/>
          <p:cNvSpPr txBox="1"/>
          <p:nvPr/>
        </p:nvSpPr>
        <p:spPr>
          <a:xfrm>
            <a:off x="1685901" y="2024509"/>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乘客在购票、进站乘车或出站过程中可能会遇到车票出现各种异常问题而需要处理，按规定，客服员需记录事件，乘客签名确认，客运值班员审核。</a:t>
            </a:r>
          </a:p>
        </p:txBody>
      </p:sp>
      <p:sp>
        <p:nvSpPr>
          <p:cNvPr id="4" name="TextBox 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乘客事务处理单</a:t>
            </a:r>
          </a:p>
        </p:txBody>
      </p:sp>
      <p:grpSp>
        <p:nvGrpSpPr>
          <p:cNvPr id="5" name="Group 5"/>
          <p:cNvGrpSpPr/>
          <p:nvPr/>
        </p:nvGrpSpPr>
        <p:grpSpPr>
          <a:xfrm>
            <a:off x="838598" y="1564792"/>
            <a:ext cx="353467" cy="353467"/>
            <a:chOff x="838598" y="1564792"/>
            <a:chExt cx="353467" cy="353467"/>
          </a:xfrm>
        </p:grpSpPr>
        <p:sp>
          <p:nvSpPr>
            <p:cNvPr id="6" name="AutoShape 6"/>
            <p:cNvSpPr/>
            <p:nvPr/>
          </p:nvSpPr>
          <p:spPr>
            <a:xfrm>
              <a:off x="920082" y="1646276"/>
              <a:ext cx="190500" cy="190500"/>
            </a:xfrm>
            <a:prstGeom prst="ellipse">
              <a:avLst/>
            </a:prstGeom>
            <a:solidFill>
              <a:schemeClr val="accent1">
                <a:alpha val="100000"/>
              </a:schemeClr>
            </a:solidFill>
            <a:ln/>
          </p:spPr>
        </p:sp>
        <p:sp>
          <p:nvSpPr>
            <p:cNvPr id="7" name="AutoShape 7"/>
            <p:cNvSpPr/>
            <p:nvPr/>
          </p:nvSpPr>
          <p:spPr>
            <a:xfrm>
              <a:off x="838598" y="1564792"/>
              <a:ext cx="353467" cy="353467"/>
            </a:xfrm>
            <a:prstGeom prst="ellipse">
              <a:avLst/>
            </a:prstGeom>
            <a:solidFill>
              <a:schemeClr val="accent1">
                <a:alpha val="16000"/>
              </a:schemeClr>
            </a:solidFill>
            <a:ln/>
          </p:spPr>
        </p:sp>
      </p:grpSp>
      <p:sp>
        <p:nvSpPr>
          <p:cNvPr id="8" name="TextBox 8"/>
          <p:cNvSpPr txBox="1"/>
          <p:nvPr/>
        </p:nvSpPr>
        <p:spPr>
          <a:xfrm>
            <a:off x="1685901" y="3189254"/>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乘客事务处理单的保管</a:t>
            </a:r>
          </a:p>
        </p:txBody>
      </p:sp>
      <p:sp>
        <p:nvSpPr>
          <p:cNvPr id="9" name="TextBox 9"/>
          <p:cNvSpPr txBox="1"/>
          <p:nvPr/>
        </p:nvSpPr>
        <p:spPr>
          <a:xfrm>
            <a:off x="1685901" y="3851288"/>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车站需确保乘客事务处理单安全，按月整理装订成册，分类归整并封面装订，期限满半年者需打包加封存放备品库，报表保管期满需客运部回收注销。</a:t>
            </a:r>
          </a:p>
        </p:txBody>
      </p:sp>
      <p:grpSp>
        <p:nvGrpSpPr>
          <p:cNvPr id="10" name="Group 10"/>
          <p:cNvGrpSpPr/>
          <p:nvPr/>
        </p:nvGrpSpPr>
        <p:grpSpPr>
          <a:xfrm>
            <a:off x="838598" y="3391571"/>
            <a:ext cx="353467" cy="353467"/>
            <a:chOff x="838598" y="3391571"/>
            <a:chExt cx="353467" cy="353467"/>
          </a:xfrm>
        </p:grpSpPr>
        <p:sp>
          <p:nvSpPr>
            <p:cNvPr id="11" name="AutoShape 11"/>
            <p:cNvSpPr/>
            <p:nvPr/>
          </p:nvSpPr>
          <p:spPr>
            <a:xfrm>
              <a:off x="920082" y="3473055"/>
              <a:ext cx="190500" cy="190500"/>
            </a:xfrm>
            <a:prstGeom prst="ellipse">
              <a:avLst/>
            </a:prstGeom>
            <a:solidFill>
              <a:schemeClr val="accent1">
                <a:alpha val="100000"/>
              </a:schemeClr>
            </a:solidFill>
            <a:ln/>
          </p:spPr>
        </p:sp>
        <p:sp>
          <p:nvSpPr>
            <p:cNvPr id="12" name="AutoShape 12"/>
            <p:cNvSpPr/>
            <p:nvPr/>
          </p:nvSpPr>
          <p:spPr>
            <a:xfrm>
              <a:off x="838598" y="3391571"/>
              <a:ext cx="353467" cy="353467"/>
            </a:xfrm>
            <a:prstGeom prst="ellipse">
              <a:avLst/>
            </a:prstGeom>
            <a:solidFill>
              <a:schemeClr val="accent1">
                <a:alpha val="16000"/>
              </a:schemeClr>
            </a:solidFill>
            <a:ln/>
          </p:spPr>
        </p:sp>
      </p:grpSp>
      <p:sp>
        <p:nvSpPr>
          <p:cNvPr id="13" name="TextBox 13"/>
          <p:cNvSpPr txBox="1"/>
          <p:nvPr/>
        </p:nvSpPr>
        <p:spPr>
          <a:xfrm>
            <a:off x="1685901" y="4975292"/>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乘客事务处理单填写原则</a:t>
            </a:r>
          </a:p>
        </p:txBody>
      </p:sp>
      <p:sp>
        <p:nvSpPr>
          <p:cNvPr id="14" name="TextBox 14"/>
          <p:cNvSpPr txBox="1"/>
          <p:nvPr/>
        </p:nvSpPr>
        <p:spPr>
          <a:xfrm>
            <a:off x="1685901" y="5637325"/>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在处理相关故障时，需填写《乘客票务事务处理单》，详细注明事件详情和处理结果，由相关人员签名确认，并确保乘客签名，符合规定合并或分开填写。</a:t>
            </a:r>
          </a:p>
        </p:txBody>
      </p:sp>
      <p:grpSp>
        <p:nvGrpSpPr>
          <p:cNvPr id="15" name="Group 15"/>
          <p:cNvGrpSpPr/>
          <p:nvPr/>
        </p:nvGrpSpPr>
        <p:grpSpPr>
          <a:xfrm>
            <a:off x="838598" y="5177608"/>
            <a:ext cx="353467" cy="353467"/>
            <a:chOff x="838598" y="5177608"/>
            <a:chExt cx="353467" cy="353467"/>
          </a:xfrm>
        </p:grpSpPr>
        <p:sp>
          <p:nvSpPr>
            <p:cNvPr id="16" name="AutoShape 16"/>
            <p:cNvSpPr/>
            <p:nvPr/>
          </p:nvSpPr>
          <p:spPr>
            <a:xfrm>
              <a:off x="920082" y="5259092"/>
              <a:ext cx="190500" cy="190500"/>
            </a:xfrm>
            <a:prstGeom prst="ellipse">
              <a:avLst/>
            </a:prstGeom>
            <a:solidFill>
              <a:schemeClr val="accent1">
                <a:alpha val="100000"/>
              </a:schemeClr>
            </a:solidFill>
            <a:ln/>
          </p:spPr>
        </p:sp>
        <p:sp>
          <p:nvSpPr>
            <p:cNvPr id="17" name="AutoShape 17"/>
            <p:cNvSpPr/>
            <p:nvPr/>
          </p:nvSpPr>
          <p:spPr>
            <a:xfrm>
              <a:off x="838598" y="5177608"/>
              <a:ext cx="353467" cy="353467"/>
            </a:xfrm>
            <a:prstGeom prst="ellipse">
              <a:avLst/>
            </a:prstGeom>
            <a:solidFill>
              <a:schemeClr val="accent1">
                <a:alpha val="16000"/>
              </a:schemeClr>
            </a:solidFill>
            <a:ln/>
          </p:spPr>
        </p:sp>
      </p:grpSp>
      <p:cxnSp>
        <p:nvCxnSpPr>
          <p:cNvPr id="18" name="Connector 18"/>
          <p:cNvCxnSpPr/>
          <p:nvPr/>
        </p:nvCxnSpPr>
        <p:spPr>
          <a:xfrm>
            <a:off x="1015332" y="1728028"/>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014204" y="1693475"/>
            <a:ext cx="3000375" cy="490334"/>
          </a:xfrm>
          <a:prstGeom prst="rect">
            <a:avLst/>
          </a:prstGeom>
          <a:ln/>
        </p:spPr>
        <p:txBody>
          <a:bodyPr vert="horz" wrap="square" lIns="66008" tIns="33052" rIns="66008" bIns="33052" rtlCol="0" anchor="ctr" anchorCtr="0">
            <a:noAutofit/>
          </a:bodyPr>
          <a:lstStyle/>
          <a:p>
            <a:pPr algn="r">
              <a:lnSpc>
                <a:spcPct val="150000"/>
              </a:lnSpc>
            </a:pPr>
            <a:r>
              <a:rPr lang="en-US" sz="2000" b="1">
                <a:solidFill>
                  <a:schemeClr val="accent1">
                    <a:alpha val="100000"/>
                  </a:schemeClr>
                </a:solidFill>
                <a:latin typeface="Microsoft Yahei"/>
                <a:ea typeface="Microsoft Yahei"/>
                <a:cs typeface="Microsoft Yahei"/>
              </a:rPr>
              <a:t>乘客责任退票</a:t>
            </a:r>
          </a:p>
        </p:txBody>
      </p:sp>
      <p:sp>
        <p:nvSpPr>
          <p:cNvPr id="3" name="TextBox 3"/>
          <p:cNvSpPr txBox="1"/>
          <p:nvPr/>
        </p:nvSpPr>
        <p:spPr>
          <a:xfrm>
            <a:off x="1014204" y="2171158"/>
            <a:ext cx="3000375" cy="1552257"/>
          </a:xfrm>
          <a:prstGeom prst="rect">
            <a:avLst/>
          </a:prstGeom>
          <a:ln/>
        </p:spPr>
        <p:txBody>
          <a:bodyPr vert="horz" wrap="square" lIns="66008" tIns="33052" rIns="66008" bIns="33052" rtlCol="0" anchor="t" anchorCtr="0">
            <a:noAutofit/>
          </a:bodyPr>
          <a:lstStyle/>
          <a:p>
            <a:pPr algn="r">
              <a:lnSpc>
                <a:spcPct val="140000"/>
              </a:lnSpc>
            </a:pPr>
            <a:r>
              <a:rPr lang="en-US" sz="1400">
                <a:solidFill>
                  <a:schemeClr val="dk1">
                    <a:alpha val="100000"/>
                  </a:schemeClr>
                </a:solidFill>
                <a:latin typeface="Microsoft Yahei"/>
                <a:ea typeface="Microsoft Yahei"/>
                <a:cs typeface="Microsoft Yahei"/>
              </a:rPr>
              <a:t>包括单程票、储值票退款，储值票根据损坏情况退还余额或押金，无效票可即时或非即时退款；退款流程严格，保障资金安全，防止欺骗。</a:t>
            </a:r>
          </a:p>
        </p:txBody>
      </p:sp>
      <p:sp>
        <p:nvSpPr>
          <p:cNvPr id="4" name="TextBox 4"/>
          <p:cNvSpPr txBox="1"/>
          <p:nvPr/>
        </p:nvSpPr>
        <p:spPr>
          <a:xfrm>
            <a:off x="1014204" y="4384206"/>
            <a:ext cx="3000375" cy="490334"/>
          </a:xfrm>
          <a:prstGeom prst="rect">
            <a:avLst/>
          </a:prstGeom>
          <a:ln/>
        </p:spPr>
        <p:txBody>
          <a:bodyPr vert="horz" wrap="square" lIns="66008" tIns="33052" rIns="66008" bIns="33052" rtlCol="0" anchor="ctr" anchorCtr="0">
            <a:noAutofit/>
          </a:bodyPr>
          <a:lstStyle/>
          <a:p>
            <a:pPr algn="r">
              <a:lnSpc>
                <a:spcPct val="150000"/>
              </a:lnSpc>
            </a:pPr>
            <a:r>
              <a:rPr lang="en-US" sz="2000" b="1">
                <a:solidFill>
                  <a:schemeClr val="accent1">
                    <a:alpha val="100000"/>
                  </a:schemeClr>
                </a:solidFill>
                <a:latin typeface="Microsoft Yahei"/>
                <a:ea typeface="Microsoft Yahei"/>
                <a:cs typeface="Microsoft Yahei"/>
              </a:rPr>
              <a:t>退票作业程序</a:t>
            </a:r>
          </a:p>
        </p:txBody>
      </p:sp>
      <p:sp>
        <p:nvSpPr>
          <p:cNvPr id="5" name="TextBox 5"/>
          <p:cNvSpPr txBox="1"/>
          <p:nvPr/>
        </p:nvSpPr>
        <p:spPr>
          <a:xfrm>
            <a:off x="1027985" y="4852503"/>
            <a:ext cx="3000375" cy="1552257"/>
          </a:xfrm>
          <a:prstGeom prst="rect">
            <a:avLst/>
          </a:prstGeom>
          <a:ln/>
        </p:spPr>
        <p:txBody>
          <a:bodyPr vert="horz" wrap="square" lIns="66008" tIns="33052" rIns="66008" bIns="33052" rtlCol="0" anchor="t" anchorCtr="0">
            <a:noAutofit/>
          </a:bodyPr>
          <a:lstStyle/>
          <a:p>
            <a:pPr algn="r">
              <a:lnSpc>
                <a:spcPct val="140000"/>
              </a:lnSpc>
            </a:pPr>
            <a:r>
              <a:rPr lang="en-US" sz="1400">
                <a:solidFill>
                  <a:schemeClr val="dk1">
                    <a:alpha val="100000"/>
                  </a:schemeClr>
                </a:solidFill>
                <a:latin typeface="Microsoft Yahei"/>
                <a:ea typeface="Microsoft Yahei"/>
                <a:cs typeface="Microsoft Yahei"/>
              </a:rPr>
              <a:t>乘客提出要求，厅巡引导去票务中心，客服员分析车票状态并确认能否办理，根据规定给乘客办理退票；确保退票流程顺畅，提升乘客满意度。</a:t>
            </a:r>
          </a:p>
        </p:txBody>
      </p:sp>
      <p:sp>
        <p:nvSpPr>
          <p:cNvPr id="6" name="TextBox 6"/>
          <p:cNvSpPr txBox="1"/>
          <p:nvPr/>
        </p:nvSpPr>
        <p:spPr>
          <a:xfrm>
            <a:off x="8108705" y="1693475"/>
            <a:ext cx="3000749" cy="490334"/>
          </a:xfrm>
          <a:prstGeom prst="rect">
            <a:avLst/>
          </a:prstGeom>
          <a:ln/>
        </p:spPr>
        <p:txBody>
          <a:bodyPr vert="horz" wrap="square" lIns="66008" tIns="33052" rIns="66008" bIns="33052" rtlCol="0" anchor="ctr" anchorCtr="0">
            <a:noAutofit/>
          </a:bodyPr>
          <a:lstStyle/>
          <a:p>
            <a:pPr algn="l">
              <a:lnSpc>
                <a:spcPct val="150000"/>
              </a:lnSpc>
            </a:pPr>
            <a:r>
              <a:rPr lang="en-US" sz="2000" b="1">
                <a:solidFill>
                  <a:schemeClr val="accent1">
                    <a:alpha val="100000"/>
                  </a:schemeClr>
                </a:solidFill>
                <a:latin typeface="Microsoft Yahei"/>
                <a:ea typeface="Microsoft Yahei"/>
                <a:cs typeface="Microsoft Yahei"/>
              </a:rPr>
              <a:t>轨道交通企业责任退票</a:t>
            </a:r>
          </a:p>
        </p:txBody>
      </p:sp>
      <p:sp>
        <p:nvSpPr>
          <p:cNvPr id="7" name="TextBox 7"/>
          <p:cNvSpPr txBox="1"/>
          <p:nvPr/>
        </p:nvSpPr>
        <p:spPr>
          <a:xfrm>
            <a:off x="8108705" y="2109711"/>
            <a:ext cx="3000749" cy="1552257"/>
          </a:xfrm>
          <a:prstGeom prst="rect">
            <a:avLst/>
          </a:prstGeom>
          <a:ln/>
        </p:spPr>
        <p:txBody>
          <a:bodyPr vert="horz" wrap="square" lIns="66008" tIns="33052" rIns="66008" bIns="33052" rtlCol="0" anchor="t" anchorCtr="0">
            <a:noAutofit/>
          </a:bodyPr>
          <a:lstStyle/>
          <a:p>
            <a:pPr algn="l">
              <a:lnSpc>
                <a:spcPct val="140000"/>
              </a:lnSpc>
            </a:pPr>
            <a:r>
              <a:rPr lang="en-US" sz="1400">
                <a:solidFill>
                  <a:schemeClr val="dk1">
                    <a:alpha val="100000"/>
                  </a:schemeClr>
                </a:solidFill>
                <a:latin typeface="Microsoft Yahei"/>
                <a:ea typeface="Microsoft Yahei"/>
                <a:cs typeface="Microsoft Yahei"/>
              </a:rPr>
              <a:t>当车站发生不可预料的事情，如列车故障等造成乘客不能按时乘车，乘客提出退票要求时，单程票可在当日或规定日期内退票，储值票可下次进站免费更新。</a:t>
            </a:r>
          </a:p>
        </p:txBody>
      </p:sp>
      <p:sp>
        <p:nvSpPr>
          <p:cNvPr id="8" name="TextBox 8"/>
          <p:cNvSpPr txBox="1"/>
          <p:nvPr/>
        </p:nvSpPr>
        <p:spPr>
          <a:xfrm>
            <a:off x="8108705" y="4384206"/>
            <a:ext cx="3000749" cy="490334"/>
          </a:xfrm>
          <a:prstGeom prst="rect">
            <a:avLst/>
          </a:prstGeom>
          <a:ln/>
        </p:spPr>
        <p:txBody>
          <a:bodyPr vert="horz" wrap="square" lIns="66008" tIns="33052" rIns="66008" bIns="33052" rtlCol="0" anchor="ctr" anchorCtr="0">
            <a:noAutofit/>
          </a:bodyPr>
          <a:lstStyle/>
          <a:p>
            <a:pPr algn="l">
              <a:lnSpc>
                <a:spcPct val="150000"/>
              </a:lnSpc>
            </a:pPr>
            <a:r>
              <a:rPr lang="en-US" sz="2000" b="1">
                <a:solidFill>
                  <a:schemeClr val="accent1">
                    <a:alpha val="100000"/>
                  </a:schemeClr>
                </a:solidFill>
                <a:latin typeface="Microsoft Yahei"/>
                <a:ea typeface="Microsoft Yahei"/>
                <a:cs typeface="Microsoft Yahei"/>
              </a:rPr>
              <a:t>车票的替换</a:t>
            </a:r>
          </a:p>
        </p:txBody>
      </p:sp>
      <p:sp>
        <p:nvSpPr>
          <p:cNvPr id="9" name="TextBox 9"/>
          <p:cNvSpPr txBox="1"/>
          <p:nvPr/>
        </p:nvSpPr>
        <p:spPr>
          <a:xfrm>
            <a:off x="8122486" y="4852503"/>
            <a:ext cx="3000749" cy="1552257"/>
          </a:xfrm>
          <a:prstGeom prst="rect">
            <a:avLst/>
          </a:prstGeom>
          <a:ln/>
        </p:spPr>
        <p:txBody>
          <a:bodyPr vert="horz" wrap="square" lIns="66008" tIns="33052" rIns="66008" bIns="33052" rtlCol="0" anchor="t" anchorCtr="0">
            <a:noAutofit/>
          </a:bodyPr>
          <a:lstStyle/>
          <a:p>
            <a:pPr algn="l">
              <a:lnSpc>
                <a:spcPct val="140000"/>
              </a:lnSpc>
            </a:pPr>
            <a:r>
              <a:rPr lang="en-US" sz="1400">
                <a:solidFill>
                  <a:schemeClr val="dk1">
                    <a:alpha val="100000"/>
                  </a:schemeClr>
                </a:solidFill>
                <a:latin typeface="Microsoft Yahei"/>
                <a:ea typeface="Microsoft Yahei"/>
                <a:cs typeface="Microsoft Yahei"/>
              </a:rPr>
              <a:t>储值票因自身原因无法使用时，客服员分析后符合条件者可通过半自动售票机替换，保留原有信息及余额/乘车次数，确保车票安全、准确替换。</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车票的退换</a:t>
            </a:r>
          </a:p>
        </p:txBody>
      </p:sp>
      <p:grpSp>
        <p:nvGrpSpPr>
          <p:cNvPr id="11" name="Group 11"/>
          <p:cNvGrpSpPr/>
          <p:nvPr/>
        </p:nvGrpSpPr>
        <p:grpSpPr>
          <a:xfrm>
            <a:off x="3381475" y="1147015"/>
            <a:ext cx="5406235" cy="5406235"/>
            <a:chOff x="3381475" y="1147015"/>
            <a:chExt cx="5406235" cy="5406235"/>
          </a:xfrm>
        </p:grpSpPr>
        <p:sp>
          <p:nvSpPr>
            <p:cNvPr id="12" name="AutoShape 12"/>
            <p:cNvSpPr/>
            <p:nvPr/>
          </p:nvSpPr>
          <p:spPr>
            <a:xfrm>
              <a:off x="3384818" y="3851804"/>
              <a:ext cx="2701446" cy="2701446"/>
            </a:xfrm>
            <a:prstGeom prst="arc">
              <a:avLst>
                <a:gd name="adj1" fmla="val 16200000"/>
                <a:gd name="adj2" fmla="val 0"/>
              </a:avLst>
            </a:prstGeom>
            <a:noFill/>
            <a:ln w="254032">
              <a:solidFill>
                <a:schemeClr val="accent1">
                  <a:alpha val="30000"/>
                </a:schemeClr>
              </a:solidFill>
              <a:prstDash val="solid"/>
            </a:ln>
          </p:spPr>
        </p:sp>
        <p:sp>
          <p:nvSpPr>
            <p:cNvPr id="13" name="AutoShape 13"/>
            <p:cNvSpPr/>
            <p:nvPr/>
          </p:nvSpPr>
          <p:spPr>
            <a:xfrm flipH="1">
              <a:off x="6086264" y="3851804"/>
              <a:ext cx="2701446" cy="2701446"/>
            </a:xfrm>
            <a:prstGeom prst="arc">
              <a:avLst>
                <a:gd name="adj1" fmla="val 16200000"/>
                <a:gd name="adj2" fmla="val 0"/>
              </a:avLst>
            </a:prstGeom>
            <a:noFill/>
            <a:ln w="254032">
              <a:solidFill>
                <a:schemeClr val="accent1">
                  <a:alpha val="100000"/>
                </a:schemeClr>
              </a:solidFill>
              <a:prstDash val="solid"/>
            </a:ln>
          </p:spPr>
        </p:sp>
        <p:sp>
          <p:nvSpPr>
            <p:cNvPr id="14" name="AutoShape 14"/>
            <p:cNvSpPr/>
            <p:nvPr/>
          </p:nvSpPr>
          <p:spPr>
            <a:xfrm flipV="1">
              <a:off x="3381475" y="1147015"/>
              <a:ext cx="2701446" cy="2701446"/>
            </a:xfrm>
            <a:prstGeom prst="arc">
              <a:avLst>
                <a:gd name="adj1" fmla="val 16200000"/>
                <a:gd name="adj2" fmla="val 0"/>
              </a:avLst>
            </a:prstGeom>
            <a:noFill/>
            <a:ln w="254032">
              <a:solidFill>
                <a:schemeClr val="accent1">
                  <a:alpha val="100000"/>
                </a:schemeClr>
              </a:solidFill>
              <a:prstDash val="solid"/>
            </a:ln>
          </p:spPr>
        </p:sp>
        <p:sp>
          <p:nvSpPr>
            <p:cNvPr id="15" name="AutoShape 15"/>
            <p:cNvSpPr/>
            <p:nvPr/>
          </p:nvSpPr>
          <p:spPr>
            <a:xfrm flipH="1" flipV="1">
              <a:off x="6082921" y="1147015"/>
              <a:ext cx="2701446" cy="2701446"/>
            </a:xfrm>
            <a:prstGeom prst="arc">
              <a:avLst>
                <a:gd name="adj1" fmla="val 16200000"/>
                <a:gd name="adj2" fmla="val 0"/>
              </a:avLst>
            </a:prstGeom>
            <a:noFill/>
            <a:ln w="254032">
              <a:solidFill>
                <a:schemeClr val="accent1">
                  <a:alpha val="30000"/>
                </a:schemeClr>
              </a:solidFill>
              <a:prstDash val="solid"/>
            </a:ln>
          </p:spPr>
        </p:sp>
      </p:grpSp>
      <p:sp>
        <p:nvSpPr>
          <p:cNvPr id="16" name="Freeform 16"/>
          <p:cNvSpPr/>
          <p:nvPr/>
        </p:nvSpPr>
        <p:spPr>
          <a:xfrm>
            <a:off x="5878869" y="3640582"/>
            <a:ext cx="433809" cy="433809"/>
          </a:xfrm>
          <a:custGeom>
            <a:avLst/>
            <a:gdLst/>
            <a:ahLst/>
            <a:cxnLst/>
            <a:rect l="l" t="t" r="r" b="b"/>
            <a:pathLst>
              <a:path w="304800" h="304800">
                <a:moveTo>
                  <a:pt x="167640" y="0"/>
                </a:moveTo>
                <a:lnTo>
                  <a:pt x="182880" y="0"/>
                </a:lnTo>
                <a:lnTo>
                  <a:pt x="182880" y="45720"/>
                </a:lnTo>
                <a:lnTo>
                  <a:pt x="228600" y="152400"/>
                </a:lnTo>
                <a:lnTo>
                  <a:pt x="228600" y="274320"/>
                </a:lnTo>
                <a:cubicBezTo>
                  <a:pt x="228600" y="291151"/>
                  <a:pt x="214951" y="304800"/>
                  <a:pt x="198120" y="304800"/>
                </a:cubicBezTo>
                <a:lnTo>
                  <a:pt x="198120" y="304800"/>
                </a:lnTo>
                <a:lnTo>
                  <a:pt x="76200" y="304800"/>
                </a:lnTo>
                <a:cubicBezTo>
                  <a:pt x="59436" y="304800"/>
                  <a:pt x="40996" y="291998"/>
                  <a:pt x="35052" y="276149"/>
                </a:cubicBezTo>
                <a:lnTo>
                  <a:pt x="0" y="182880"/>
                </a:lnTo>
                <a:lnTo>
                  <a:pt x="0" y="152400"/>
                </a:lnTo>
                <a:cubicBezTo>
                  <a:pt x="0" y="135569"/>
                  <a:pt x="13649" y="121920"/>
                  <a:pt x="30480" y="121920"/>
                </a:cubicBezTo>
                <a:lnTo>
                  <a:pt x="30480" y="121920"/>
                </a:lnTo>
                <a:lnTo>
                  <a:pt x="137160" y="121920"/>
                </a:lnTo>
                <a:lnTo>
                  <a:pt x="137160" y="30480"/>
                </a:lnTo>
                <a:cubicBezTo>
                  <a:pt x="137160" y="13649"/>
                  <a:pt x="150809" y="0"/>
                  <a:pt x="167640" y="0"/>
                </a:cubicBezTo>
                <a:lnTo>
                  <a:pt x="167640" y="0"/>
                </a:lnTo>
                <a:close/>
                <a:moveTo>
                  <a:pt x="259080" y="152400"/>
                </a:moveTo>
                <a:lnTo>
                  <a:pt x="304800" y="152400"/>
                </a:lnTo>
                <a:lnTo>
                  <a:pt x="304800" y="304800"/>
                </a:lnTo>
                <a:lnTo>
                  <a:pt x="259080" y="304800"/>
                </a:lnTo>
                <a:lnTo>
                  <a:pt x="259080" y="152400"/>
                </a:lnTo>
                <a:close/>
              </a:path>
            </a:pathLst>
          </a:custGeom>
          <a:solidFill>
            <a:schemeClr val="accent1">
              <a:alpha val="100000"/>
            </a:schemeClr>
          </a:solidFill>
          <a:ln/>
        </p:spPr>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03</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巩固提高</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01</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学习目标</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1374316" y="3045252"/>
            <a:ext cx="9429750" cy="1656361"/>
          </a:xfrm>
          <a:prstGeom prst="roundRect">
            <a:avLst>
              <a:gd name="adj" fmla="val 16667"/>
            </a:avLst>
          </a:prstGeom>
          <a:gradFill>
            <a:gsLst>
              <a:gs pos="100000">
                <a:schemeClr val="lt2">
                  <a:alpha val="100000"/>
                </a:schemeClr>
              </a:gs>
              <a:gs pos="0">
                <a:schemeClr val="lt1">
                  <a:alpha val="100000"/>
                </a:schemeClr>
              </a:gs>
            </a:gsLst>
            <a:lin ang="0"/>
          </a:gradFill>
          <a:ln/>
        </p:spPr>
      </p:sp>
      <p:sp>
        <p:nvSpPr>
          <p:cNvPr id="3" name="AutoShape 3"/>
          <p:cNvSpPr/>
          <p:nvPr/>
        </p:nvSpPr>
        <p:spPr>
          <a:xfrm>
            <a:off x="1374316" y="4823279"/>
            <a:ext cx="9429750" cy="1656361"/>
          </a:xfrm>
          <a:prstGeom prst="roundRect">
            <a:avLst>
              <a:gd name="adj" fmla="val 16667"/>
            </a:avLst>
          </a:prstGeom>
          <a:gradFill>
            <a:gsLst>
              <a:gs pos="0">
                <a:schemeClr val="lt2">
                  <a:alpha val="100000"/>
                </a:schemeClr>
              </a:gs>
              <a:gs pos="100000">
                <a:schemeClr val="lt1">
                  <a:alpha val="100000"/>
                </a:schemeClr>
              </a:gs>
            </a:gsLst>
            <a:lin ang="0"/>
          </a:gradFill>
          <a:ln/>
        </p:spPr>
      </p:sp>
      <p:sp>
        <p:nvSpPr>
          <p:cNvPr id="4" name="AutoShape 4"/>
          <p:cNvSpPr/>
          <p:nvPr/>
        </p:nvSpPr>
        <p:spPr>
          <a:xfrm>
            <a:off x="1374316" y="1267225"/>
            <a:ext cx="9429750" cy="1656361"/>
          </a:xfrm>
          <a:prstGeom prst="roundRect">
            <a:avLst>
              <a:gd name="adj" fmla="val 16667"/>
            </a:avLst>
          </a:prstGeom>
          <a:gradFill>
            <a:gsLst>
              <a:gs pos="0">
                <a:schemeClr val="lt2">
                  <a:alpha val="100000"/>
                </a:schemeClr>
              </a:gs>
              <a:gs pos="100000">
                <a:schemeClr val="lt1">
                  <a:alpha val="100000"/>
                </a:schemeClr>
              </a:gs>
            </a:gsLst>
            <a:lin ang="0"/>
          </a:gradFill>
          <a:ln/>
        </p:spPr>
      </p:sp>
      <p:sp>
        <p:nvSpPr>
          <p:cNvPr id="5" name="AutoShape 5"/>
          <p:cNvSpPr/>
          <p:nvPr/>
        </p:nvSpPr>
        <p:spPr>
          <a:xfrm>
            <a:off x="987242" y="5246342"/>
            <a:ext cx="810236" cy="810236"/>
          </a:xfrm>
          <a:prstGeom prst="ellipse">
            <a:avLst/>
          </a:prstGeom>
          <a:solidFill>
            <a:schemeClr val="accent1">
              <a:alpha val="100000"/>
            </a:schemeClr>
          </a:solidFill>
          <a:ln/>
        </p:spPr>
      </p:sp>
      <p:sp>
        <p:nvSpPr>
          <p:cNvPr id="6" name="Freeform 6"/>
          <p:cNvSpPr/>
          <p:nvPr/>
        </p:nvSpPr>
        <p:spPr>
          <a:xfrm>
            <a:off x="1115389" y="5374489"/>
            <a:ext cx="553940" cy="553940"/>
          </a:xfrm>
          <a:custGeom>
            <a:avLst/>
            <a:gdLst/>
            <a:ahLst/>
            <a:cxnLst/>
            <a:rect l="l" t="t" r="r" b="b"/>
            <a:pathLst>
              <a:path w="304800" h="304800">
                <a:moveTo>
                  <a:pt x="190033" y="152400"/>
                </a:moveTo>
                <a:cubicBezTo>
                  <a:pt x="190033" y="90992"/>
                  <a:pt x="221771" y="56493"/>
                  <a:pt x="221771" y="56493"/>
                </a:cubicBezTo>
                <a:cubicBezTo>
                  <a:pt x="221771" y="56493"/>
                  <a:pt x="193758" y="33766"/>
                  <a:pt x="151924" y="33766"/>
                </a:cubicBezTo>
                <a:cubicBezTo>
                  <a:pt x="110090" y="33766"/>
                  <a:pt x="82067" y="56512"/>
                  <a:pt x="82067" y="56512"/>
                </a:cubicBezTo>
                <a:cubicBezTo>
                  <a:pt x="82067" y="56512"/>
                  <a:pt x="114376" y="82753"/>
                  <a:pt x="114376" y="152400"/>
                </a:cubicBezTo>
                <a:cubicBezTo>
                  <a:pt x="114376" y="219608"/>
                  <a:pt x="81858" y="248145"/>
                  <a:pt x="81858" y="248145"/>
                </a:cubicBezTo>
                <a:cubicBezTo>
                  <a:pt x="81858" y="248145"/>
                  <a:pt x="115662" y="271034"/>
                  <a:pt x="151924" y="271034"/>
                </a:cubicBezTo>
                <a:cubicBezTo>
                  <a:pt x="189043" y="271034"/>
                  <a:pt x="221799" y="248269"/>
                  <a:pt x="221799" y="248269"/>
                </a:cubicBezTo>
                <a:cubicBezTo>
                  <a:pt x="221799" y="248269"/>
                  <a:pt x="190033" y="218503"/>
                  <a:pt x="190033" y="152400"/>
                </a:cubicBezTo>
                <a:close/>
                <a:moveTo>
                  <a:pt x="74095" y="62789"/>
                </a:moveTo>
                <a:cubicBezTo>
                  <a:pt x="74095" y="62789"/>
                  <a:pt x="34633" y="86839"/>
                  <a:pt x="34633" y="152800"/>
                </a:cubicBezTo>
                <a:cubicBezTo>
                  <a:pt x="34633" y="218751"/>
                  <a:pt x="74533" y="240335"/>
                  <a:pt x="74533" y="240335"/>
                </a:cubicBezTo>
                <a:cubicBezTo>
                  <a:pt x="74533" y="240335"/>
                  <a:pt x="103613" y="218742"/>
                  <a:pt x="103613" y="152800"/>
                </a:cubicBezTo>
                <a:cubicBezTo>
                  <a:pt x="103613" y="86839"/>
                  <a:pt x="74095" y="62789"/>
                  <a:pt x="74095" y="62789"/>
                </a:cubicBezTo>
                <a:close/>
                <a:moveTo>
                  <a:pt x="229753" y="64570"/>
                </a:moveTo>
                <a:cubicBezTo>
                  <a:pt x="229753" y="64570"/>
                  <a:pt x="200244" y="86839"/>
                  <a:pt x="200244" y="152800"/>
                </a:cubicBezTo>
                <a:cubicBezTo>
                  <a:pt x="200244" y="218751"/>
                  <a:pt x="229305" y="240335"/>
                  <a:pt x="229305" y="240335"/>
                </a:cubicBezTo>
                <a:cubicBezTo>
                  <a:pt x="229305" y="240335"/>
                  <a:pt x="270158" y="218742"/>
                  <a:pt x="270158" y="152800"/>
                </a:cubicBezTo>
                <a:cubicBezTo>
                  <a:pt x="270158" y="86839"/>
                  <a:pt x="229753" y="64570"/>
                  <a:pt x="229753" y="64570"/>
                </a:cubicBezTo>
                <a:close/>
              </a:path>
            </a:pathLst>
          </a:custGeom>
          <a:solidFill>
            <a:srgbClr val="FFFFFF">
              <a:alpha val="100000"/>
            </a:srgbClr>
          </a:solidFill>
          <a:ln/>
        </p:spPr>
      </p:sp>
      <p:sp>
        <p:nvSpPr>
          <p:cNvPr id="7" name="AutoShape 7"/>
          <p:cNvSpPr/>
          <p:nvPr/>
        </p:nvSpPr>
        <p:spPr>
          <a:xfrm>
            <a:off x="10373288" y="3468315"/>
            <a:ext cx="810236" cy="810236"/>
          </a:xfrm>
          <a:prstGeom prst="ellipse">
            <a:avLst/>
          </a:prstGeom>
          <a:solidFill>
            <a:schemeClr val="accent1">
              <a:alpha val="100000"/>
            </a:schemeClr>
          </a:solidFill>
          <a:ln/>
        </p:spPr>
      </p:sp>
      <p:sp>
        <p:nvSpPr>
          <p:cNvPr id="8" name="AutoShape 8"/>
          <p:cNvSpPr/>
          <p:nvPr/>
        </p:nvSpPr>
        <p:spPr>
          <a:xfrm>
            <a:off x="987242" y="1690288"/>
            <a:ext cx="810236" cy="810236"/>
          </a:xfrm>
          <a:prstGeom prst="ellipse">
            <a:avLst/>
          </a:prstGeom>
          <a:solidFill>
            <a:schemeClr val="accent1">
              <a:alpha val="100000"/>
            </a:schemeClr>
          </a:solidFill>
          <a:ln/>
        </p:spPr>
      </p:sp>
      <p:sp>
        <p:nvSpPr>
          <p:cNvPr id="9" name="Freeform 9"/>
          <p:cNvSpPr/>
          <p:nvPr/>
        </p:nvSpPr>
        <p:spPr>
          <a:xfrm>
            <a:off x="1171659" y="1892749"/>
            <a:ext cx="405314" cy="405314"/>
          </a:xfrm>
          <a:custGeom>
            <a:avLst/>
            <a:gdLst/>
            <a:ahLst/>
            <a:cxnLst/>
            <a:rect l="l" t="t" r="r" b="b"/>
            <a:pathLst>
              <a:path w="304800" h="304800">
                <a:moveTo>
                  <a:pt x="173841" y="122930"/>
                </a:moveTo>
                <a:cubicBezTo>
                  <a:pt x="179718" y="102937"/>
                  <a:pt x="177232" y="81020"/>
                  <a:pt x="166392" y="62665"/>
                </a:cubicBezTo>
                <a:cubicBezTo>
                  <a:pt x="166630" y="62998"/>
                  <a:pt x="62770" y="167697"/>
                  <a:pt x="62027" y="167040"/>
                </a:cubicBezTo>
                <a:cubicBezTo>
                  <a:pt x="80077" y="177698"/>
                  <a:pt x="101994" y="180699"/>
                  <a:pt x="121720" y="175193"/>
                </a:cubicBezTo>
                <a:cubicBezTo>
                  <a:pt x="121577" y="174689"/>
                  <a:pt x="173422" y="122853"/>
                  <a:pt x="173841" y="122930"/>
                </a:cubicBezTo>
                <a:close/>
                <a:moveTo>
                  <a:pt x="155315" y="45968"/>
                </a:moveTo>
                <a:cubicBezTo>
                  <a:pt x="141322" y="32175"/>
                  <a:pt x="121301" y="22822"/>
                  <a:pt x="100127" y="22822"/>
                </a:cubicBezTo>
                <a:cubicBezTo>
                  <a:pt x="57331" y="22822"/>
                  <a:pt x="22631" y="57607"/>
                  <a:pt x="22631" y="100508"/>
                </a:cubicBezTo>
                <a:cubicBezTo>
                  <a:pt x="22631" y="121444"/>
                  <a:pt x="32156" y="141713"/>
                  <a:pt x="45587" y="155686"/>
                </a:cubicBezTo>
                <a:cubicBezTo>
                  <a:pt x="45615" y="155686"/>
                  <a:pt x="154657" y="46863"/>
                  <a:pt x="155315" y="45968"/>
                </a:cubicBezTo>
                <a:close/>
                <a:moveTo>
                  <a:pt x="264909" y="252089"/>
                </a:moveTo>
                <a:cubicBezTo>
                  <a:pt x="264909" y="252089"/>
                  <a:pt x="267443" y="230200"/>
                  <a:pt x="261128" y="223885"/>
                </a:cubicBezTo>
                <a:cubicBezTo>
                  <a:pt x="260709" y="223466"/>
                  <a:pt x="188300" y="135065"/>
                  <a:pt x="188300" y="135065"/>
                </a:cubicBezTo>
                <a:lnTo>
                  <a:pt x="134417" y="188947"/>
                </a:lnTo>
                <a:lnTo>
                  <a:pt x="222818" y="262185"/>
                </a:lnTo>
                <a:cubicBezTo>
                  <a:pt x="228714" y="268919"/>
                  <a:pt x="251441" y="265557"/>
                  <a:pt x="251441" y="265557"/>
                </a:cubicBezTo>
                <a:lnTo>
                  <a:pt x="269538" y="281978"/>
                </a:lnTo>
                <a:lnTo>
                  <a:pt x="282169" y="269348"/>
                </a:lnTo>
                <a:lnTo>
                  <a:pt x="264909" y="252089"/>
                </a:lnTo>
                <a:close/>
              </a:path>
            </a:pathLst>
          </a:custGeom>
          <a:solidFill>
            <a:srgbClr val="FFFFFF">
              <a:alpha val="100000"/>
            </a:srgbClr>
          </a:solidFill>
          <a:ln/>
        </p:spPr>
      </p:sp>
      <p:sp>
        <p:nvSpPr>
          <p:cNvPr id="10" name="Freeform 10"/>
          <p:cNvSpPr/>
          <p:nvPr/>
        </p:nvSpPr>
        <p:spPr>
          <a:xfrm>
            <a:off x="10569897" y="3661311"/>
            <a:ext cx="424244" cy="424244"/>
          </a:xfrm>
          <a:custGeom>
            <a:avLst/>
            <a:gdLst/>
            <a:ahLst/>
            <a:cxnLst/>
            <a:rect l="l" t="t" r="r" b="b"/>
            <a:pathLst>
              <a:path w="304800" h="304800">
                <a:moveTo>
                  <a:pt x="167640" y="106680"/>
                </a:moveTo>
                <a:lnTo>
                  <a:pt x="189586" y="139598"/>
                </a:lnTo>
                <a:cubicBezTo>
                  <a:pt x="194310" y="146761"/>
                  <a:pt x="204978" y="152400"/>
                  <a:pt x="213512" y="152400"/>
                </a:cubicBezTo>
                <a:lnTo>
                  <a:pt x="259080" y="152400"/>
                </a:lnTo>
                <a:lnTo>
                  <a:pt x="259080" y="121920"/>
                </a:lnTo>
                <a:lnTo>
                  <a:pt x="213360" y="121920"/>
                </a:lnTo>
                <a:lnTo>
                  <a:pt x="191414" y="89002"/>
                </a:lnTo>
                <a:cubicBezTo>
                  <a:pt x="185452" y="80686"/>
                  <a:pt x="178394" y="73628"/>
                  <a:pt x="170345" y="67847"/>
                </a:cubicBezTo>
                <a:lnTo>
                  <a:pt x="170069" y="67666"/>
                </a:lnTo>
                <a:lnTo>
                  <a:pt x="149952" y="54254"/>
                </a:lnTo>
                <a:cubicBezTo>
                  <a:pt x="146104" y="51911"/>
                  <a:pt x="141446" y="50521"/>
                  <a:pt x="136465" y="50521"/>
                </a:cubicBezTo>
                <a:cubicBezTo>
                  <a:pt x="131912" y="50521"/>
                  <a:pt x="127635" y="51683"/>
                  <a:pt x="123911" y="53721"/>
                </a:cubicBezTo>
                <a:lnTo>
                  <a:pt x="124044" y="53654"/>
                </a:lnTo>
                <a:lnTo>
                  <a:pt x="60950" y="91450"/>
                </a:lnTo>
                <a:lnTo>
                  <a:pt x="60950" y="167650"/>
                </a:lnTo>
                <a:lnTo>
                  <a:pt x="91430" y="167650"/>
                </a:lnTo>
                <a:lnTo>
                  <a:pt x="91430" y="106690"/>
                </a:lnTo>
                <a:lnTo>
                  <a:pt x="121910" y="91450"/>
                </a:lnTo>
                <a:lnTo>
                  <a:pt x="76190" y="304810"/>
                </a:lnTo>
                <a:lnTo>
                  <a:pt x="106670" y="304810"/>
                </a:lnTo>
                <a:lnTo>
                  <a:pt x="142484" y="188224"/>
                </a:lnTo>
                <a:lnTo>
                  <a:pt x="167630" y="213370"/>
                </a:lnTo>
                <a:lnTo>
                  <a:pt x="167630" y="304810"/>
                </a:lnTo>
                <a:lnTo>
                  <a:pt x="198110" y="304810"/>
                </a:lnTo>
                <a:lnTo>
                  <a:pt x="198110" y="182890"/>
                </a:lnTo>
                <a:lnTo>
                  <a:pt x="156962" y="141742"/>
                </a:lnTo>
                <a:lnTo>
                  <a:pt x="167630" y="106690"/>
                </a:lnTo>
                <a:close/>
                <a:moveTo>
                  <a:pt x="182880" y="60960"/>
                </a:moveTo>
                <a:cubicBezTo>
                  <a:pt x="199711" y="60960"/>
                  <a:pt x="213360" y="47311"/>
                  <a:pt x="213360" y="30480"/>
                </a:cubicBezTo>
                <a:cubicBezTo>
                  <a:pt x="213360" y="13649"/>
                  <a:pt x="199711" y="0"/>
                  <a:pt x="182880" y="0"/>
                </a:cubicBezTo>
                <a:lnTo>
                  <a:pt x="182880" y="0"/>
                </a:lnTo>
                <a:cubicBezTo>
                  <a:pt x="166049" y="0"/>
                  <a:pt x="152400" y="13649"/>
                  <a:pt x="152400" y="30480"/>
                </a:cubicBezTo>
                <a:cubicBezTo>
                  <a:pt x="152400" y="47311"/>
                  <a:pt x="166049" y="60960"/>
                  <a:pt x="182880" y="60960"/>
                </a:cubicBezTo>
                <a:lnTo>
                  <a:pt x="182880" y="60960"/>
                </a:lnTo>
                <a:close/>
              </a:path>
            </a:pathLst>
          </a:custGeom>
          <a:solidFill>
            <a:srgbClr val="FFFFFF">
              <a:alpha val="100000"/>
            </a:srgbClr>
          </a:solidFill>
          <a:ln/>
        </p:spPr>
      </p:sp>
      <p:sp>
        <p:nvSpPr>
          <p:cNvPr id="11" name="TextBox 11"/>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
        <p:nvSpPr>
          <p:cNvPr id="12" name="TextBox 12"/>
          <p:cNvSpPr txBox="1"/>
          <p:nvPr/>
        </p:nvSpPr>
        <p:spPr>
          <a:xfrm>
            <a:off x="1986545" y="1423391"/>
            <a:ext cx="8201025" cy="571500"/>
          </a:xfrm>
          <a:prstGeom prst="rect">
            <a:avLst/>
          </a:prstGeom>
          <a:ln/>
        </p:spPr>
        <p:txBody>
          <a:bodyPr vert="horz" wrap="square" lIns="114300" tIns="57150" rIns="114300" bIns="57150"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票务事务处理种类</a:t>
            </a:r>
          </a:p>
        </p:txBody>
      </p:sp>
      <p:sp>
        <p:nvSpPr>
          <p:cNvPr id="13" name="TextBox 13"/>
          <p:cNvSpPr txBox="1"/>
          <p:nvPr/>
        </p:nvSpPr>
        <p:spPr>
          <a:xfrm>
            <a:off x="1986545" y="1881734"/>
            <a:ext cx="8201025"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在实行计程票价制的轨道交通企业中，常见的乘客票务事务处理确实包括车票超程、超时、无效、进出次序错误以及自动售票机卡币、卡票、找零不足和充值不成功等。</a:t>
            </a:r>
          </a:p>
        </p:txBody>
      </p:sp>
      <p:sp>
        <p:nvSpPr>
          <p:cNvPr id="14" name="TextBox 14"/>
          <p:cNvSpPr txBox="1"/>
          <p:nvPr/>
        </p:nvSpPr>
        <p:spPr>
          <a:xfrm>
            <a:off x="1931680" y="3229780"/>
            <a:ext cx="8201025" cy="571500"/>
          </a:xfrm>
          <a:prstGeom prst="rect">
            <a:avLst/>
          </a:prstGeom>
          <a:ln/>
        </p:spPr>
        <p:txBody>
          <a:bodyPr vert="horz" wrap="square" lIns="114300" tIns="57150" rIns="114300" bIns="57150" rtlCol="0" anchor="ctr" anchorCtr="0">
            <a:noAutofit/>
          </a:bodyPr>
          <a:lstStyle/>
          <a:p>
            <a:pPr algn="r">
              <a:lnSpc>
                <a:spcPct val="120000"/>
              </a:lnSpc>
            </a:pPr>
            <a:r>
              <a:rPr lang="en-US" sz="2400" b="1">
                <a:solidFill>
                  <a:schemeClr val="accent1">
                    <a:alpha val="100000"/>
                  </a:schemeClr>
                </a:solidFill>
                <a:latin typeface="Microsoft Yahei"/>
                <a:ea typeface="Microsoft Yahei"/>
                <a:cs typeface="Microsoft Yahei"/>
              </a:rPr>
              <a:t>车票无效情况说明</a:t>
            </a:r>
          </a:p>
        </p:txBody>
      </p:sp>
      <p:sp>
        <p:nvSpPr>
          <p:cNvPr id="15" name="TextBox 15"/>
          <p:cNvSpPr txBox="1"/>
          <p:nvPr/>
        </p:nvSpPr>
        <p:spPr>
          <a:xfrm>
            <a:off x="1931680" y="3688123"/>
            <a:ext cx="8201025" cy="781050"/>
          </a:xfrm>
          <a:prstGeom prst="rect">
            <a:avLst/>
          </a:prstGeom>
          <a:ln/>
        </p:spPr>
        <p:txBody>
          <a:bodyPr vert="horz" wrap="square" lIns="114300" tIns="57150" rIns="114300" bIns="57150" rtlCol="0" anchor="t" anchorCtr="0">
            <a:noAutofit/>
          </a:bodyPr>
          <a:lstStyle/>
          <a:p>
            <a:pPr algn="r">
              <a:lnSpc>
                <a:spcPct val="140000"/>
              </a:lnSpc>
            </a:pPr>
            <a:r>
              <a:rPr lang="en-US" sz="1500">
                <a:solidFill>
                  <a:schemeClr val="dk1">
                    <a:alpha val="100000"/>
                  </a:schemeClr>
                </a:solidFill>
                <a:latin typeface="Microsoft Yahei"/>
                <a:ea typeface="Microsoft Yahei"/>
                <a:cs typeface="Microsoft Yahei"/>
              </a:rPr>
              <a:t>车票无效是指车票在使用过程中，因轨道交通设备原因或乘客自身人为原因造成车票异常，无法正常通过进、出闸机，且无法通过半自动售票机进行更新处理的情况。</a:t>
            </a:r>
          </a:p>
        </p:txBody>
      </p:sp>
      <p:sp>
        <p:nvSpPr>
          <p:cNvPr id="16" name="TextBox 16"/>
          <p:cNvSpPr txBox="1"/>
          <p:nvPr/>
        </p:nvSpPr>
        <p:spPr>
          <a:xfrm>
            <a:off x="1931680" y="4882435"/>
            <a:ext cx="8201025" cy="571500"/>
          </a:xfrm>
          <a:prstGeom prst="rect">
            <a:avLst/>
          </a:prstGeom>
          <a:ln/>
        </p:spPr>
        <p:txBody>
          <a:bodyPr vert="horz" wrap="square" lIns="114300" tIns="57150" rIns="114300" bIns="57150"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计次卡退卡说明</a:t>
            </a:r>
          </a:p>
        </p:txBody>
      </p:sp>
      <p:sp>
        <p:nvSpPr>
          <p:cNvPr id="17" name="TextBox 17"/>
          <p:cNvSpPr txBox="1"/>
          <p:nvPr/>
        </p:nvSpPr>
        <p:spPr>
          <a:xfrm>
            <a:off x="1931680" y="5340777"/>
            <a:ext cx="8201025"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计次卡无法正常进出闸机时，应向乘客解释原因，并询问是否在退卡期限内；若是，则指导乘客办理退卡手续，并发售一张付费出站票作为临时解决方案。</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89593" y="1595455"/>
            <a:ext cx="6734175" cy="771853"/>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闸机误用处理</a:t>
            </a:r>
          </a:p>
        </p:txBody>
      </p:sp>
      <p:sp>
        <p:nvSpPr>
          <p:cNvPr id="3" name="TextBox 3"/>
          <p:cNvSpPr txBox="1"/>
          <p:nvPr/>
        </p:nvSpPr>
        <p:spPr>
          <a:xfrm>
            <a:off x="689593" y="2246047"/>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乘客反映闸机被误用时，对持普通单程票的乘客按规定办理《乘客事务处理单》后给乘客发售免费出站票；对持储值票的乘客，若BOM分析显示车票刚从本站出站。</a:t>
            </a:r>
          </a:p>
        </p:txBody>
      </p:sp>
      <p:sp>
        <p:nvSpPr>
          <p:cNvPr id="4" name="TextBox 4"/>
          <p:cNvSpPr txBox="1"/>
          <p:nvPr/>
        </p:nvSpPr>
        <p:spPr>
          <a:xfrm>
            <a:off x="689593" y="4139505"/>
            <a:ext cx="6734175" cy="759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票务异常处理流程</a:t>
            </a:r>
          </a:p>
        </p:txBody>
      </p:sp>
      <p:sp>
        <p:nvSpPr>
          <p:cNvPr id="5" name="TextBox 5"/>
          <p:cNvSpPr txBox="1"/>
          <p:nvPr/>
        </p:nvSpPr>
        <p:spPr>
          <a:xfrm>
            <a:off x="689593" y="4798345"/>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乘客在购票、进站乘车或出站过程中可能会遇到车票出现各种异常问题而需要处理，按照票务管理规定，对部分票务问题，需要客服员记录“事件情况”，由乘客签名。</a:t>
            </a:r>
          </a:p>
        </p:txBody>
      </p:sp>
      <p:cxnSp>
        <p:nvCxnSpPr>
          <p:cNvPr id="6" name="Connector 6"/>
          <p:cNvCxnSpPr/>
          <p:nvPr/>
        </p:nvCxnSpPr>
        <p:spPr>
          <a:xfrm>
            <a:off x="756268" y="6181746"/>
            <a:ext cx="7784538"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7" name="Picture 7"/>
          <p:cNvPicPr>
            <a:picLocks noChangeAspect="1"/>
          </p:cNvPicPr>
          <p:nvPr/>
        </p:nvPicPr>
        <p:blipFill>
          <a:blip r:embed="rId3">
            <a:alphaModFix/>
          </a:blip>
          <a:srcRect/>
          <a:stretch>
            <a:fillRect/>
          </a:stretch>
        </p:blipFill>
        <p:spPr>
          <a:xfrm>
            <a:off x="7803289" y="1299241"/>
            <a:ext cx="3679824" cy="4906431"/>
          </a:xfrm>
          <a:prstGeom prst="rect">
            <a:avLst/>
          </a:prstGeom>
        </p:spPr>
      </p:pic>
      <p:cxnSp>
        <p:nvCxnSpPr>
          <p:cNvPr id="8" name="Connector 8"/>
          <p:cNvCxnSpPr/>
          <p:nvPr/>
        </p:nvCxnSpPr>
        <p:spPr>
          <a:xfrm>
            <a:off x="756268" y="3856089"/>
            <a:ext cx="70834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32546" r="32546"/>
          <a:stretch>
            <a:fillRect/>
          </a:stretch>
        </p:blipFill>
        <p:spPr>
          <a:xfrm>
            <a:off x="875314" y="2169726"/>
            <a:ext cx="2050689" cy="3916435"/>
          </a:xfrm>
          <a:prstGeom prst="rect">
            <a:avLst/>
          </a:prstGeom>
        </p:spPr>
      </p:pic>
      <p:pic>
        <p:nvPicPr>
          <p:cNvPr id="3" name="Picture 3"/>
          <p:cNvPicPr>
            <a:picLocks noChangeAspect="1"/>
          </p:cNvPicPr>
          <p:nvPr/>
        </p:nvPicPr>
        <p:blipFill>
          <a:blip r:embed="rId4"/>
          <a:srcRect l="32550" r="32550"/>
          <a:stretch>
            <a:fillRect/>
          </a:stretch>
        </p:blipFill>
        <p:spPr>
          <a:xfrm>
            <a:off x="5430979" y="2169726"/>
            <a:ext cx="2050689" cy="3916435"/>
          </a:xfrm>
          <a:prstGeom prst="rect">
            <a:avLst/>
          </a:prstGeom>
        </p:spPr>
      </p:pic>
      <p:pic>
        <p:nvPicPr>
          <p:cNvPr id="4" name="Picture 4"/>
          <p:cNvPicPr>
            <a:picLocks noChangeAspect="1"/>
          </p:cNvPicPr>
          <p:nvPr/>
        </p:nvPicPr>
        <p:blipFill>
          <a:blip r:embed="rId5"/>
          <a:srcRect l="32052" r="32052"/>
          <a:stretch>
            <a:fillRect/>
          </a:stretch>
        </p:blipFill>
        <p:spPr>
          <a:xfrm>
            <a:off x="3153146" y="1697364"/>
            <a:ext cx="2050689" cy="3916435"/>
          </a:xfrm>
          <a:prstGeom prst="rect">
            <a:avLst/>
          </a:prstGeom>
        </p:spPr>
      </p:pic>
      <p:sp>
        <p:nvSpPr>
          <p:cNvPr id="5" name="AutoShape 5"/>
          <p:cNvSpPr/>
          <p:nvPr/>
        </p:nvSpPr>
        <p:spPr>
          <a:xfrm>
            <a:off x="7851998" y="2723144"/>
            <a:ext cx="3834950" cy="1465716"/>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对于普通单程票无法正常进出闸机的问题，车站人员需根据实际情况收取超程或超时补款，并更新车票后让乘客出站，确保乘客的乘车流程不受影响。</a:t>
            </a:r>
            <a:endParaRPr lang="en-US" sz="1100"/>
          </a:p>
        </p:txBody>
      </p:sp>
      <p:sp>
        <p:nvSpPr>
          <p:cNvPr id="6" name="AutoShape 6"/>
          <p:cNvSpPr/>
          <p:nvPr/>
        </p:nvSpPr>
        <p:spPr>
          <a:xfrm>
            <a:off x="7851998" y="2087040"/>
            <a:ext cx="3606165" cy="575781"/>
          </a:xfrm>
          <a:prstGeom prst="rect">
            <a:avLst/>
          </a:prstGeom>
          <a:noFill/>
          <a:ln/>
        </p:spPr>
        <p:txBody>
          <a:bodyPr vert="horz" wrap="square" lIns="91440" tIns="45720" rIns="91440" bIns="45720" rtlCol="0" anchor="b" anchorCtr="0">
            <a:normAutofit/>
          </a:bodyPr>
          <a:lstStyle/>
          <a:p>
            <a:pPr algn="l">
              <a:lnSpc>
                <a:spcPct val="120000"/>
              </a:lnSpc>
              <a:defRPr/>
            </a:pPr>
            <a:r>
              <a:rPr lang="en-US" sz="2400" b="1">
                <a:solidFill>
                  <a:schemeClr val="accent1">
                    <a:alpha val="100000"/>
                  </a:schemeClr>
                </a:solidFill>
                <a:latin typeface="Microsoft Yahei"/>
                <a:ea typeface="Microsoft Yahei"/>
                <a:cs typeface="Microsoft Yahei"/>
              </a:rPr>
              <a:t>单程票进出闸机问题</a:t>
            </a:r>
            <a:endParaRPr lang="en-US" sz="1100"/>
          </a:p>
        </p:txBody>
      </p:sp>
      <p:sp>
        <p:nvSpPr>
          <p:cNvPr id="7" name="AutoShape 7"/>
          <p:cNvSpPr/>
          <p:nvPr/>
        </p:nvSpPr>
        <p:spPr>
          <a:xfrm>
            <a:off x="7851998" y="4826443"/>
            <a:ext cx="3834950" cy="1451935"/>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对于计次卡无法正常进出闸机的问题，车站人员需向乘客解释原因，并询问是否在退卡期限内；若是，则指导乘客办理退卡手续，确保乘客权益。</a:t>
            </a:r>
            <a:endParaRPr lang="en-US" sz="1100"/>
          </a:p>
        </p:txBody>
      </p:sp>
      <p:sp>
        <p:nvSpPr>
          <p:cNvPr id="8" name="AutoShape 8"/>
          <p:cNvSpPr/>
          <p:nvPr/>
        </p:nvSpPr>
        <p:spPr>
          <a:xfrm>
            <a:off x="7851998" y="4125420"/>
            <a:ext cx="3606329" cy="640699"/>
          </a:xfrm>
          <a:prstGeom prst="rect">
            <a:avLst/>
          </a:prstGeom>
          <a:noFill/>
          <a:ln/>
        </p:spPr>
        <p:txBody>
          <a:bodyPr vert="horz" wrap="square" lIns="91440" tIns="45720" rIns="91440" bIns="45720" rtlCol="0" anchor="b"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计次卡进出闸机问题</a:t>
            </a:r>
            <a:endParaRPr lang="en-US" sz="1100"/>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简答题</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04589" y="1394597"/>
            <a:ext cx="7924800" cy="1876425"/>
          </a:xfrm>
          <a:prstGeom prst="rect">
            <a:avLst/>
          </a:prstGeom>
          <a:ln/>
        </p:spPr>
        <p:txBody>
          <a:bodyPr vert="horz" wrap="square" lIns="114300" tIns="57150" rIns="114300" bIns="57150" rtlCol="0" anchor="t" anchorCtr="0">
            <a:spAutoFit/>
          </a:bodyPr>
          <a:lstStyle/>
          <a:p>
            <a:pPr>
              <a:lnSpc>
                <a:spcPct val="120000"/>
              </a:lnSpc>
            </a:pPr>
            <a:r>
              <a:rPr lang="en-US" sz="9225" b="1">
                <a:solidFill>
                  <a:srgbClr val="208BD9">
                    <a:alpha val="100000"/>
                  </a:srgbClr>
                </a:solidFill>
                <a:latin typeface="Microsoft Yahei"/>
                <a:ea typeface="Microsoft Yahei"/>
                <a:cs typeface="Microsoft Yahei"/>
              </a:rPr>
              <a:t>THANKS</a:t>
            </a:r>
          </a:p>
        </p:txBody>
      </p:sp>
      <p:sp>
        <p:nvSpPr>
          <p:cNvPr id="3" name="TextBox 3"/>
          <p:cNvSpPr txBox="1"/>
          <p:nvPr/>
        </p:nvSpPr>
        <p:spPr>
          <a:xfrm>
            <a:off x="1237599" y="3103344"/>
            <a:ext cx="4943475" cy="495300"/>
          </a:xfrm>
          <a:prstGeom prst="rect">
            <a:avLst/>
          </a:prstGeom>
          <a:ln/>
        </p:spPr>
        <p:txBody>
          <a:bodyPr vert="horz" wrap="square" lIns="114300" tIns="57150" rIns="114300" bIns="57150" rtlCol="0" anchor="t" anchorCtr="0">
            <a:spAutoFit/>
          </a:bodyPr>
          <a:lstStyle/>
          <a:p>
            <a:pPr>
              <a:lnSpc>
                <a:spcPct val="120000"/>
              </a:lnSpc>
            </a:pPr>
            <a:r>
              <a:rPr lang="en-US" sz="2000">
                <a:solidFill>
                  <a:srgbClr val="232323">
                    <a:alpha val="100000"/>
                  </a:srgbClr>
                </a:solidFill>
                <a:latin typeface="Microsoft Yahei"/>
                <a:ea typeface="Microsoft Yahei"/>
                <a:cs typeface="Microsoft Yahei"/>
              </a:rPr>
              <a:t>感谢观看</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TextBox 3"/>
          <p:cNvSpPr txBox="1"/>
          <p:nvPr/>
        </p:nvSpPr>
        <p:spPr>
          <a:xfrm>
            <a:off x="2695575" y="1947878"/>
            <a:ext cx="7286625" cy="914400"/>
          </a:xfrm>
          <a:prstGeom prst="rect">
            <a:avLst/>
          </a:prstGeom>
          <a:ln/>
        </p:spPr>
        <p:txBody>
          <a:bodyPr vert="horz" wrap="square" lIns="123825" tIns="123825" rIns="57150" bIns="123825"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了解普通单程票无法正常进出闸机的处理方法，确保乘客票务事务的顺畅处理</a:t>
            </a:r>
            <a:r>
              <a:rPr lang="en-US" sz="1500" dirty="0">
                <a:solidFill>
                  <a:schemeClr val="dk1">
                    <a:alpha val="100000"/>
                  </a:schemeClr>
                </a:solidFill>
                <a:latin typeface="Microsoft Yahei"/>
                <a:ea typeface="Microsoft Yahei"/>
                <a:cs typeface="Microsoft Yahei"/>
              </a:rPr>
              <a:t>。</a:t>
            </a:r>
          </a:p>
        </p:txBody>
      </p:sp>
      <p:sp>
        <p:nvSpPr>
          <p:cNvPr id="4" name="TextBox 4"/>
          <p:cNvSpPr txBox="1"/>
          <p:nvPr/>
        </p:nvSpPr>
        <p:spPr>
          <a:xfrm>
            <a:off x="2695575" y="1370655"/>
            <a:ext cx="4219575" cy="738707"/>
          </a:xfrm>
          <a:prstGeom prst="rect">
            <a:avLst/>
          </a:prstGeom>
          <a:ln/>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Microsoft Yahei"/>
                <a:ea typeface="Microsoft Yahei"/>
                <a:cs typeface="Microsoft Yahei"/>
              </a:rPr>
              <a:t>普通单程票异常处理</a:t>
            </a:r>
          </a:p>
        </p:txBody>
      </p:sp>
      <p:sp>
        <p:nvSpPr>
          <p:cNvPr id="5" name="TextBox 5"/>
          <p:cNvSpPr txBox="1"/>
          <p:nvPr/>
        </p:nvSpPr>
        <p:spPr>
          <a:xfrm>
            <a:off x="2695575" y="3712973"/>
            <a:ext cx="6800850" cy="914400"/>
          </a:xfrm>
          <a:prstGeom prst="rect">
            <a:avLst/>
          </a:prstGeom>
          <a:ln/>
        </p:spPr>
        <p:txBody>
          <a:bodyPr vert="horz" wrap="square" lIns="123825" tIns="123825" rIns="57150" bIns="123825"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掌握储值票无法正常进出闸机的处理方法，有效应对储值票故障问题</a:t>
            </a:r>
            <a:r>
              <a:rPr lang="en-US" sz="1500" dirty="0">
                <a:solidFill>
                  <a:schemeClr val="dk1">
                    <a:alpha val="100000"/>
                  </a:schemeClr>
                </a:solidFill>
                <a:latin typeface="Microsoft Yahei"/>
                <a:ea typeface="Microsoft Yahei"/>
                <a:cs typeface="Microsoft Yahei"/>
              </a:rPr>
              <a:t>。</a:t>
            </a:r>
          </a:p>
        </p:txBody>
      </p:sp>
      <p:sp>
        <p:nvSpPr>
          <p:cNvPr id="6" name="TextBox 6"/>
          <p:cNvSpPr txBox="1"/>
          <p:nvPr/>
        </p:nvSpPr>
        <p:spPr>
          <a:xfrm>
            <a:off x="2695575" y="3116450"/>
            <a:ext cx="4219575" cy="736876"/>
          </a:xfrm>
          <a:prstGeom prst="rect">
            <a:avLst/>
          </a:prstGeom>
          <a:ln/>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Microsoft Yahei"/>
                <a:ea typeface="Microsoft Yahei"/>
                <a:cs typeface="Microsoft Yahei"/>
              </a:rPr>
              <a:t>储值票异常处理</a:t>
            </a:r>
          </a:p>
        </p:txBody>
      </p:sp>
      <p:sp>
        <p:nvSpPr>
          <p:cNvPr id="7" name="TextBox 7"/>
          <p:cNvSpPr txBox="1"/>
          <p:nvPr/>
        </p:nvSpPr>
        <p:spPr>
          <a:xfrm>
            <a:off x="2695575" y="5377103"/>
            <a:ext cx="6800850" cy="914400"/>
          </a:xfrm>
          <a:prstGeom prst="rect">
            <a:avLst/>
          </a:prstGeom>
          <a:ln/>
        </p:spPr>
        <p:txBody>
          <a:bodyPr vert="horz" wrap="square" lIns="123825" tIns="123825" rIns="57150" bIns="123825"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掌握计次卡无法正常进出闸机的处理方法，为乘客提供高效的票务服务</a:t>
            </a:r>
            <a:r>
              <a:rPr lang="en-US" sz="1500" dirty="0">
                <a:solidFill>
                  <a:schemeClr val="dk1">
                    <a:alpha val="100000"/>
                  </a:schemeClr>
                </a:solidFill>
                <a:latin typeface="Microsoft Yahei"/>
                <a:ea typeface="Microsoft Yahei"/>
                <a:cs typeface="Microsoft Yahei"/>
              </a:rPr>
              <a:t>。</a:t>
            </a:r>
          </a:p>
        </p:txBody>
      </p:sp>
      <p:sp>
        <p:nvSpPr>
          <p:cNvPr id="8" name="TextBox 8"/>
          <p:cNvSpPr txBox="1"/>
          <p:nvPr/>
        </p:nvSpPr>
        <p:spPr>
          <a:xfrm>
            <a:off x="2695575" y="4799881"/>
            <a:ext cx="4219575" cy="749453"/>
          </a:xfrm>
          <a:prstGeom prst="rect">
            <a:avLst/>
          </a:prstGeom>
          <a:ln/>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Microsoft Yahei"/>
                <a:ea typeface="Microsoft Yahei"/>
                <a:cs typeface="Microsoft Yahei"/>
              </a:rPr>
              <a:t>计次卡异常处理</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知识目标</a:t>
            </a:r>
          </a:p>
        </p:txBody>
      </p:sp>
      <p:sp>
        <p:nvSpPr>
          <p:cNvPr id="10" name="TextBox 10"/>
          <p:cNvSpPr txBox="1"/>
          <p:nvPr/>
        </p:nvSpPr>
        <p:spPr>
          <a:xfrm>
            <a:off x="1755207" y="1676264"/>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01</a:t>
            </a:r>
          </a:p>
        </p:txBody>
      </p:sp>
      <p:sp>
        <p:nvSpPr>
          <p:cNvPr id="11" name="TextBox 11"/>
          <p:cNvSpPr txBox="1"/>
          <p:nvPr/>
        </p:nvSpPr>
        <p:spPr>
          <a:xfrm>
            <a:off x="1755207" y="3414840"/>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02</a:t>
            </a:r>
          </a:p>
        </p:txBody>
      </p:sp>
      <p:sp>
        <p:nvSpPr>
          <p:cNvPr id="12" name="TextBox 12"/>
          <p:cNvSpPr txBox="1"/>
          <p:nvPr/>
        </p:nvSpPr>
        <p:spPr>
          <a:xfrm>
            <a:off x="1755207" y="5136121"/>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03</a:t>
            </a:r>
          </a:p>
        </p:txBody>
      </p:sp>
      <p:sp>
        <p:nvSpPr>
          <p:cNvPr id="13" name="AutoShape 13"/>
          <p:cNvSpPr/>
          <p:nvPr/>
        </p:nvSpPr>
        <p:spPr>
          <a:xfrm>
            <a:off x="1860707" y="1597932"/>
            <a:ext cx="638629" cy="638629"/>
          </a:xfrm>
          <a:prstGeom prst="rect">
            <a:avLst/>
          </a:prstGeom>
          <a:noFill/>
          <a:ln w="19050">
            <a:solidFill>
              <a:schemeClr val="accent1">
                <a:alpha val="100000"/>
              </a:schemeClr>
            </a:solidFill>
            <a:prstDash val="solid"/>
          </a:ln>
        </p:spPr>
      </p:sp>
      <p:sp>
        <p:nvSpPr>
          <p:cNvPr id="14" name="AutoShape 14"/>
          <p:cNvSpPr/>
          <p:nvPr/>
        </p:nvSpPr>
        <p:spPr>
          <a:xfrm>
            <a:off x="1860707" y="3327861"/>
            <a:ext cx="638629" cy="638629"/>
          </a:xfrm>
          <a:prstGeom prst="rect">
            <a:avLst/>
          </a:prstGeom>
          <a:noFill/>
          <a:ln w="19050">
            <a:solidFill>
              <a:schemeClr val="accent1">
                <a:alpha val="100000"/>
              </a:schemeClr>
            </a:solidFill>
            <a:prstDash val="solid"/>
          </a:ln>
        </p:spPr>
      </p:sp>
      <p:sp>
        <p:nvSpPr>
          <p:cNvPr id="15" name="AutoShape 15"/>
          <p:cNvSpPr/>
          <p:nvPr/>
        </p:nvSpPr>
        <p:spPr>
          <a:xfrm>
            <a:off x="1860707" y="5057789"/>
            <a:ext cx="638629" cy="638629"/>
          </a:xfrm>
          <a:prstGeom prst="rect">
            <a:avLst/>
          </a:prstGeom>
          <a:noFill/>
          <a:ln w="19050">
            <a:solidFill>
              <a:schemeClr val="accent1">
                <a:alpha val="100000"/>
              </a:schemeClr>
            </a:solidFill>
            <a:prstDash val="solid"/>
          </a:ln>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l="23438" r="23438"/>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普通单程票进出闸机问题处理</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能够处理普通单程票无法正常进出闸机问题，确保乘客的票务事务得到及时处理。</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计次卡进出闸机问题处理</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能够处理计次卡无法正常进出闸机问题，为乘客提供高效的票务服务。</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能力目标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3" name="Picture 3"/>
          <p:cNvPicPr>
            <a:picLocks noChangeAspect="1"/>
          </p:cNvPicPr>
          <p:nvPr/>
        </p:nvPicPr>
        <p:blipFill>
          <a:blip r:embed="rId3"/>
          <a:srcRect l="32550" r="32550"/>
          <a:stretch>
            <a:fillRect/>
          </a:stretch>
        </p:blipFill>
        <p:spPr>
          <a:xfrm>
            <a:off x="4107231" y="2169726"/>
            <a:ext cx="2050689" cy="3916435"/>
          </a:xfrm>
          <a:prstGeom prst="rect">
            <a:avLst/>
          </a:prstGeom>
        </p:spPr>
      </p:pic>
      <p:pic>
        <p:nvPicPr>
          <p:cNvPr id="4" name="Picture 4"/>
          <p:cNvPicPr>
            <a:picLocks noChangeAspect="1"/>
          </p:cNvPicPr>
          <p:nvPr/>
        </p:nvPicPr>
        <p:blipFill>
          <a:blip r:embed="rId4"/>
          <a:srcRect l="32561" r="32561"/>
          <a:stretch>
            <a:fillRect/>
          </a:stretch>
        </p:blipFill>
        <p:spPr>
          <a:xfrm>
            <a:off x="1829398" y="1697364"/>
            <a:ext cx="2050689" cy="3916435"/>
          </a:xfrm>
          <a:prstGeom prst="rect">
            <a:avLst/>
          </a:prstGeom>
        </p:spPr>
      </p:pic>
      <p:sp>
        <p:nvSpPr>
          <p:cNvPr id="5" name="AutoShape 5"/>
          <p:cNvSpPr/>
          <p:nvPr/>
        </p:nvSpPr>
        <p:spPr>
          <a:xfrm>
            <a:off x="6528250" y="2723144"/>
            <a:ext cx="3834950" cy="1465716"/>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在轨道交通领域，员工需严格遵守安全规定，确保运营安全，养成良好的安全意识。</a:t>
            </a:r>
            <a:endParaRPr lang="en-US" sz="1100"/>
          </a:p>
        </p:txBody>
      </p:sp>
      <p:sp>
        <p:nvSpPr>
          <p:cNvPr id="6" name="AutoShape 6"/>
          <p:cNvSpPr/>
          <p:nvPr/>
        </p:nvSpPr>
        <p:spPr>
          <a:xfrm>
            <a:off x="6528250" y="2087040"/>
            <a:ext cx="3606165" cy="575781"/>
          </a:xfrm>
          <a:prstGeom prst="rect">
            <a:avLst/>
          </a:prstGeom>
          <a:noFill/>
          <a:ln/>
        </p:spPr>
        <p:txBody>
          <a:bodyPr vert="horz" wrap="square" lIns="91440" tIns="45720" rIns="91440" bIns="45720" rtlCol="0" anchor="b" anchorCtr="0">
            <a:normAutofit/>
          </a:bodyPr>
          <a:lstStyle/>
          <a:p>
            <a:pPr algn="l">
              <a:lnSpc>
                <a:spcPct val="120000"/>
              </a:lnSpc>
              <a:defRPr/>
            </a:pPr>
            <a:r>
              <a:rPr lang="en-US" sz="2400" b="1">
                <a:solidFill>
                  <a:schemeClr val="accent1">
                    <a:alpha val="100000"/>
                  </a:schemeClr>
                </a:solidFill>
                <a:latin typeface="Microsoft Yahei"/>
                <a:ea typeface="Microsoft Yahei"/>
                <a:cs typeface="Microsoft Yahei"/>
              </a:rPr>
              <a:t>安全意识培养</a:t>
            </a:r>
            <a:endParaRPr lang="en-US" sz="1100"/>
          </a:p>
        </p:txBody>
      </p:sp>
      <p:sp>
        <p:nvSpPr>
          <p:cNvPr id="7" name="AutoShape 7"/>
          <p:cNvSpPr/>
          <p:nvPr/>
        </p:nvSpPr>
        <p:spPr>
          <a:xfrm>
            <a:off x="6528250" y="4826443"/>
            <a:ext cx="3834950" cy="1451935"/>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员工应不断提升自己的职业素养，包括服务态度、工作效率等方面，以提供优质的票务服务。</a:t>
            </a:r>
            <a:endParaRPr lang="en-US" sz="1100"/>
          </a:p>
        </p:txBody>
      </p:sp>
      <p:sp>
        <p:nvSpPr>
          <p:cNvPr id="8" name="AutoShape 8"/>
          <p:cNvSpPr/>
          <p:nvPr/>
        </p:nvSpPr>
        <p:spPr>
          <a:xfrm>
            <a:off x="6528250" y="4125420"/>
            <a:ext cx="3606329" cy="640699"/>
          </a:xfrm>
          <a:prstGeom prst="rect">
            <a:avLst/>
          </a:prstGeom>
          <a:noFill/>
          <a:ln/>
        </p:spPr>
        <p:txBody>
          <a:bodyPr vert="horz" wrap="square" lIns="91440" tIns="45720" rIns="91440" bIns="45720" rtlCol="0" anchor="b"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职业素养提升</a:t>
            </a:r>
            <a:endParaRPr lang="en-US" sz="1100"/>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素养目标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02</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知识学习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6303259" y="1394815"/>
            <a:ext cx="5242560" cy="2194560"/>
          </a:xfrm>
          <a:prstGeom prst="roundRect">
            <a:avLst/>
          </a:prstGeom>
          <a:solidFill>
            <a:schemeClr val="lt2">
              <a:alpha val="80000"/>
            </a:schemeClr>
          </a:solidFill>
          <a:ln/>
        </p:spPr>
      </p:sp>
      <p:sp>
        <p:nvSpPr>
          <p:cNvPr id="3" name="AutoShape 3"/>
          <p:cNvSpPr/>
          <p:nvPr/>
        </p:nvSpPr>
        <p:spPr>
          <a:xfrm>
            <a:off x="6303259" y="3911005"/>
            <a:ext cx="5242560" cy="2194560"/>
          </a:xfrm>
          <a:prstGeom prst="roundRect">
            <a:avLst/>
          </a:prstGeom>
          <a:solidFill>
            <a:schemeClr val="lt2">
              <a:alpha val="80000"/>
            </a:schemeClr>
          </a:solidFill>
          <a:ln/>
        </p:spPr>
      </p:sp>
      <p:sp>
        <p:nvSpPr>
          <p:cNvPr id="4" name="AutoShape 4"/>
          <p:cNvSpPr/>
          <p:nvPr/>
        </p:nvSpPr>
        <p:spPr>
          <a:xfrm>
            <a:off x="715856" y="3911005"/>
            <a:ext cx="5242560" cy="2194560"/>
          </a:xfrm>
          <a:prstGeom prst="roundRect">
            <a:avLst/>
          </a:prstGeom>
          <a:solidFill>
            <a:schemeClr val="lt2">
              <a:alpha val="80000"/>
            </a:schemeClr>
          </a:solidFill>
          <a:ln/>
        </p:spPr>
      </p:sp>
      <p:sp>
        <p:nvSpPr>
          <p:cNvPr id="5" name="AutoShape 5"/>
          <p:cNvSpPr/>
          <p:nvPr/>
        </p:nvSpPr>
        <p:spPr>
          <a:xfrm>
            <a:off x="715856" y="1378942"/>
            <a:ext cx="5242560" cy="2194560"/>
          </a:xfrm>
          <a:prstGeom prst="roundRect">
            <a:avLst/>
          </a:prstGeom>
          <a:solidFill>
            <a:schemeClr val="lt2">
              <a:alpha val="80000"/>
            </a:schemeClr>
          </a:solidFill>
          <a:ln/>
        </p:spPr>
      </p:sp>
      <p:sp>
        <p:nvSpPr>
          <p:cNvPr id="6" name="TextBox 6"/>
          <p:cNvSpPr txBox="1"/>
          <p:nvPr/>
        </p:nvSpPr>
        <p:spPr>
          <a:xfrm>
            <a:off x="6703007" y="4126373"/>
            <a:ext cx="4295775" cy="62865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车票进出次序错误处理</a:t>
            </a:r>
          </a:p>
        </p:txBody>
      </p:sp>
      <p:sp>
        <p:nvSpPr>
          <p:cNvPr id="7" name="TextBox 7"/>
          <p:cNvSpPr txBox="1"/>
          <p:nvPr/>
        </p:nvSpPr>
        <p:spPr>
          <a:xfrm>
            <a:off x="6703007" y="4705286"/>
            <a:ext cx="4476750" cy="12096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车票进出次序错误是指车票所处付费区或非付费区模式与乘客实际所在的区域不一致的情况。</a:t>
            </a:r>
          </a:p>
        </p:txBody>
      </p:sp>
      <p:sp>
        <p:nvSpPr>
          <p:cNvPr id="8" name="TextBox 8"/>
          <p:cNvSpPr txBox="1"/>
          <p:nvPr/>
        </p:nvSpPr>
        <p:spPr>
          <a:xfrm>
            <a:off x="1098702" y="1610183"/>
            <a:ext cx="4295775" cy="62865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车票超程</a:t>
            </a:r>
          </a:p>
        </p:txBody>
      </p:sp>
      <p:sp>
        <p:nvSpPr>
          <p:cNvPr id="9" name="TextBox 9"/>
          <p:cNvSpPr txBox="1"/>
          <p:nvPr/>
        </p:nvSpPr>
        <p:spPr>
          <a:xfrm>
            <a:off x="1098702" y="2189096"/>
            <a:ext cx="4476750" cy="12096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车票超程是指按路程计价时，乘客所持车票余额不足，无法支付起点站至终点站的单程车费，导致无法正常通过出闸机的情况。</a:t>
            </a:r>
          </a:p>
        </p:txBody>
      </p:sp>
      <p:sp>
        <p:nvSpPr>
          <p:cNvPr id="10" name="TextBox 10"/>
          <p:cNvSpPr txBox="1"/>
          <p:nvPr/>
        </p:nvSpPr>
        <p:spPr>
          <a:xfrm>
            <a:off x="6686105" y="1610183"/>
            <a:ext cx="4295775" cy="62865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车票超时</a:t>
            </a:r>
          </a:p>
        </p:txBody>
      </p:sp>
      <p:sp>
        <p:nvSpPr>
          <p:cNvPr id="11" name="TextBox 11"/>
          <p:cNvSpPr txBox="1"/>
          <p:nvPr/>
        </p:nvSpPr>
        <p:spPr>
          <a:xfrm>
            <a:off x="6686105" y="2189096"/>
            <a:ext cx="4476750" cy="12096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车票超时是指乘客在付费区逗留时间超过系统规定的有效时间，导致车票无法正常通过出闸机的情况。</a:t>
            </a:r>
          </a:p>
        </p:txBody>
      </p:sp>
      <p:sp>
        <p:nvSpPr>
          <p:cNvPr id="12" name="TextBox 12"/>
          <p:cNvSpPr txBox="1"/>
          <p:nvPr/>
        </p:nvSpPr>
        <p:spPr>
          <a:xfrm>
            <a:off x="1098702" y="4126373"/>
            <a:ext cx="4295775" cy="62865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车票无效</a:t>
            </a:r>
          </a:p>
        </p:txBody>
      </p:sp>
      <p:sp>
        <p:nvSpPr>
          <p:cNvPr id="13" name="TextBox 13"/>
          <p:cNvSpPr txBox="1"/>
          <p:nvPr/>
        </p:nvSpPr>
        <p:spPr>
          <a:xfrm>
            <a:off x="1098702" y="4705286"/>
            <a:ext cx="4476750" cy="12096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车票无效指在使用过程中，因设备原因或乘客行为导致车票异常，无法通过进、出闸机，且无法通过半自动售票机进行更新处理。</a:t>
            </a:r>
          </a:p>
        </p:txBody>
      </p:sp>
      <p:sp>
        <p:nvSpPr>
          <p:cNvPr id="14" name="TextBox 1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普通单程票无法进出闸机</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储值票无法进出闸机</a:t>
            </a:r>
          </a:p>
        </p:txBody>
      </p:sp>
      <p:sp>
        <p:nvSpPr>
          <p:cNvPr id="3" name="AutoShape 3"/>
          <p:cNvSpPr/>
          <p:nvPr/>
        </p:nvSpPr>
        <p:spPr>
          <a:xfrm>
            <a:off x="673008" y="1424575"/>
            <a:ext cx="1001602" cy="1001602"/>
          </a:xfrm>
          <a:prstGeom prst="roundRect">
            <a:avLst>
              <a:gd name="adj" fmla="val 16667"/>
            </a:avLst>
          </a:prstGeom>
          <a:solidFill>
            <a:schemeClr val="accent1">
              <a:alpha val="100000"/>
            </a:schemeClr>
          </a:solidFill>
          <a:ln/>
        </p:spPr>
      </p:sp>
      <p:sp>
        <p:nvSpPr>
          <p:cNvPr id="4" name="AutoShape 4"/>
          <p:cNvSpPr/>
          <p:nvPr/>
        </p:nvSpPr>
        <p:spPr>
          <a:xfrm>
            <a:off x="1857984" y="1424575"/>
            <a:ext cx="3543300" cy="1001602"/>
          </a:xfrm>
          <a:prstGeom prst="rect">
            <a:avLst/>
          </a:prstGeom>
          <a:noFill/>
          <a:ln/>
        </p:spPr>
        <p:txBody>
          <a:bodyPr vert="horz" wrap="square" lIns="91440" tIns="45720" rIns="91440" bIns="45720" rtlCol="0" anchor="ctr"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车票超程的处理办法</a:t>
            </a:r>
            <a:endParaRPr lang="en-US" sz="1100"/>
          </a:p>
        </p:txBody>
      </p:sp>
      <p:sp>
        <p:nvSpPr>
          <p:cNvPr id="5" name="TextBox 5"/>
          <p:cNvSpPr txBox="1"/>
          <p:nvPr/>
        </p:nvSpPr>
        <p:spPr>
          <a:xfrm>
            <a:off x="489633" y="1584381"/>
            <a:ext cx="1368351" cy="681990"/>
          </a:xfrm>
          <a:prstGeom prst="rect">
            <a:avLst/>
          </a:prstGeom>
          <a:ln/>
        </p:spPr>
        <p:txBody>
          <a:bodyPr vert="horz" wrap="square" lIns="91440" tIns="45720" rIns="91440" bIns="45720" rtlCol="0" anchor="t" anchorCtr="0">
            <a:noAutofit/>
          </a:bodyPr>
          <a:lstStyle/>
          <a:p>
            <a:pPr algn="ctr">
              <a:lnSpc>
                <a:spcPct val="100000"/>
              </a:lnSpc>
              <a:spcBef>
                <a:spcPts val="375"/>
              </a:spcBef>
            </a:pPr>
            <a:r>
              <a:rPr lang="en-US" sz="3600">
                <a:solidFill>
                  <a:srgbClr val="FFFFFF">
                    <a:alpha val="100000"/>
                  </a:srgbClr>
                </a:solidFill>
                <a:latin typeface="Microsoft Yahei"/>
                <a:ea typeface="Microsoft Yahei"/>
                <a:cs typeface="Microsoft Yahei"/>
              </a:rPr>
              <a:t>01</a:t>
            </a:r>
          </a:p>
        </p:txBody>
      </p:sp>
      <p:sp>
        <p:nvSpPr>
          <p:cNvPr id="6" name="TextBox 6"/>
          <p:cNvSpPr txBox="1"/>
          <p:nvPr/>
        </p:nvSpPr>
        <p:spPr>
          <a:xfrm>
            <a:off x="703091" y="2527659"/>
            <a:ext cx="4857750" cy="1000125"/>
          </a:xfrm>
          <a:prstGeom prst="rect">
            <a:avLst/>
          </a:prstGeom>
          <a:ln/>
        </p:spPr>
        <p:txBody>
          <a:bodyPr vert="horz" wrap="square" lIns="0" tIns="0" rIns="0" bIns="0" rtlCol="0" anchor="t" anchorCtr="0">
            <a:noAutofit/>
          </a:bodyPr>
          <a:lstStyle/>
          <a:p>
            <a:pPr algn="l">
              <a:lnSpc>
                <a:spcPct val="140000"/>
              </a:lnSpc>
              <a:spcBef>
                <a:spcPct val="0"/>
              </a:spcBef>
            </a:pPr>
            <a:r>
              <a:rPr lang="en-US" sz="1500">
                <a:solidFill>
                  <a:schemeClr val="dk1">
                    <a:alpha val="100000"/>
                  </a:schemeClr>
                </a:solidFill>
                <a:latin typeface="Microsoft Yahei"/>
                <a:ea typeface="Microsoft Yahei"/>
                <a:cs typeface="Microsoft Yahei"/>
              </a:rPr>
              <a:t>当乘客使用储值票并发生超程时，需向乘客收取超时补款，并更新车票，然后乘客持更新后的车票出站。</a:t>
            </a:r>
          </a:p>
        </p:txBody>
      </p:sp>
      <p:sp>
        <p:nvSpPr>
          <p:cNvPr id="7" name="AutoShape 7"/>
          <p:cNvSpPr/>
          <p:nvPr/>
        </p:nvSpPr>
        <p:spPr>
          <a:xfrm>
            <a:off x="6250024" y="1424575"/>
            <a:ext cx="1001602" cy="1001602"/>
          </a:xfrm>
          <a:prstGeom prst="roundRect">
            <a:avLst>
              <a:gd name="adj" fmla="val 16667"/>
            </a:avLst>
          </a:prstGeom>
          <a:solidFill>
            <a:schemeClr val="accent1">
              <a:alpha val="100000"/>
            </a:schemeClr>
          </a:solidFill>
          <a:ln/>
        </p:spPr>
      </p:sp>
      <p:sp>
        <p:nvSpPr>
          <p:cNvPr id="8" name="AutoShape 8"/>
          <p:cNvSpPr/>
          <p:nvPr/>
        </p:nvSpPr>
        <p:spPr>
          <a:xfrm>
            <a:off x="7435000" y="1424575"/>
            <a:ext cx="3543300" cy="1001602"/>
          </a:xfrm>
          <a:prstGeom prst="rect">
            <a:avLst/>
          </a:prstGeom>
          <a:noFill/>
          <a:ln/>
        </p:spPr>
        <p:txBody>
          <a:bodyPr vert="horz" wrap="square" lIns="91440" tIns="45720" rIns="91440" bIns="45720" rtlCol="0" anchor="ctr"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车票超时的处理办法</a:t>
            </a:r>
            <a:endParaRPr lang="en-US" sz="1100"/>
          </a:p>
        </p:txBody>
      </p:sp>
      <p:sp>
        <p:nvSpPr>
          <p:cNvPr id="9" name="TextBox 9"/>
          <p:cNvSpPr txBox="1"/>
          <p:nvPr/>
        </p:nvSpPr>
        <p:spPr>
          <a:xfrm>
            <a:off x="6066649" y="1584381"/>
            <a:ext cx="1368351" cy="681990"/>
          </a:xfrm>
          <a:prstGeom prst="rect">
            <a:avLst/>
          </a:prstGeom>
          <a:ln/>
        </p:spPr>
        <p:txBody>
          <a:bodyPr vert="horz" wrap="square" lIns="91440" tIns="45720" rIns="91440" bIns="45720" rtlCol="0" anchor="t" anchorCtr="0">
            <a:noAutofit/>
          </a:bodyPr>
          <a:lstStyle/>
          <a:p>
            <a:pPr algn="ctr">
              <a:lnSpc>
                <a:spcPct val="100000"/>
              </a:lnSpc>
              <a:spcBef>
                <a:spcPts val="375"/>
              </a:spcBef>
            </a:pPr>
            <a:r>
              <a:rPr lang="en-US" sz="3600">
                <a:solidFill>
                  <a:srgbClr val="FFFFFF">
                    <a:alpha val="100000"/>
                  </a:srgbClr>
                </a:solidFill>
                <a:latin typeface="Microsoft Yahei"/>
                <a:ea typeface="Microsoft Yahei"/>
                <a:cs typeface="Microsoft Yahei"/>
              </a:rPr>
              <a:t>02</a:t>
            </a:r>
          </a:p>
        </p:txBody>
      </p:sp>
      <p:sp>
        <p:nvSpPr>
          <p:cNvPr id="10" name="TextBox 10"/>
          <p:cNvSpPr txBox="1"/>
          <p:nvPr/>
        </p:nvSpPr>
        <p:spPr>
          <a:xfrm>
            <a:off x="6280107" y="2527659"/>
            <a:ext cx="4857750" cy="1000125"/>
          </a:xfrm>
          <a:prstGeom prst="rect">
            <a:avLst/>
          </a:prstGeom>
          <a:ln/>
        </p:spPr>
        <p:txBody>
          <a:bodyPr vert="horz" wrap="square" lIns="0" tIns="0" rIns="0" bIns="0" rtlCol="0" anchor="t" anchorCtr="0">
            <a:noAutofit/>
          </a:bodyPr>
          <a:lstStyle/>
          <a:p>
            <a:pPr algn="l">
              <a:lnSpc>
                <a:spcPct val="140000"/>
              </a:lnSpc>
              <a:spcBef>
                <a:spcPct val="0"/>
              </a:spcBef>
            </a:pPr>
            <a:r>
              <a:rPr lang="en-US" sz="1500">
                <a:solidFill>
                  <a:schemeClr val="dk1">
                    <a:alpha val="100000"/>
                  </a:schemeClr>
                </a:solidFill>
                <a:latin typeface="Microsoft Yahei"/>
                <a:ea typeface="Microsoft Yahei"/>
                <a:cs typeface="Microsoft Yahei"/>
              </a:rPr>
              <a:t>当乘客使用储值票并超过系统规定的有效时间时，需按出闸站的线网最高单程票价补交票款。</a:t>
            </a:r>
          </a:p>
        </p:txBody>
      </p:sp>
      <p:sp>
        <p:nvSpPr>
          <p:cNvPr id="11" name="AutoShape 11"/>
          <p:cNvSpPr/>
          <p:nvPr/>
        </p:nvSpPr>
        <p:spPr>
          <a:xfrm>
            <a:off x="669665" y="4240990"/>
            <a:ext cx="1001602" cy="1001602"/>
          </a:xfrm>
          <a:prstGeom prst="roundRect">
            <a:avLst>
              <a:gd name="adj" fmla="val 16667"/>
            </a:avLst>
          </a:prstGeom>
          <a:solidFill>
            <a:schemeClr val="accent1">
              <a:alpha val="100000"/>
            </a:schemeClr>
          </a:solidFill>
          <a:ln/>
        </p:spPr>
      </p:sp>
      <p:sp>
        <p:nvSpPr>
          <p:cNvPr id="12" name="AutoShape 12"/>
          <p:cNvSpPr/>
          <p:nvPr/>
        </p:nvSpPr>
        <p:spPr>
          <a:xfrm>
            <a:off x="1854641" y="4240990"/>
            <a:ext cx="3543300" cy="1001602"/>
          </a:xfrm>
          <a:prstGeom prst="rect">
            <a:avLst/>
          </a:prstGeom>
          <a:noFill/>
          <a:ln/>
        </p:spPr>
        <p:txBody>
          <a:bodyPr vert="horz" wrap="square" lIns="91440" tIns="45720" rIns="91440" bIns="45720" rtlCol="0" anchor="ctr"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车票无效的处理办法</a:t>
            </a:r>
            <a:endParaRPr lang="en-US" sz="1100"/>
          </a:p>
        </p:txBody>
      </p:sp>
      <p:sp>
        <p:nvSpPr>
          <p:cNvPr id="13" name="TextBox 13"/>
          <p:cNvSpPr txBox="1"/>
          <p:nvPr/>
        </p:nvSpPr>
        <p:spPr>
          <a:xfrm>
            <a:off x="486290" y="4400796"/>
            <a:ext cx="1368351" cy="681990"/>
          </a:xfrm>
          <a:prstGeom prst="rect">
            <a:avLst/>
          </a:prstGeom>
          <a:ln/>
        </p:spPr>
        <p:txBody>
          <a:bodyPr vert="horz" wrap="square" lIns="91440" tIns="45720" rIns="91440" bIns="45720" rtlCol="0" anchor="t" anchorCtr="0">
            <a:noAutofit/>
          </a:bodyPr>
          <a:lstStyle/>
          <a:p>
            <a:pPr algn="ctr">
              <a:lnSpc>
                <a:spcPct val="100000"/>
              </a:lnSpc>
              <a:spcBef>
                <a:spcPts val="375"/>
              </a:spcBef>
            </a:pPr>
            <a:r>
              <a:rPr lang="en-US" sz="3600">
                <a:solidFill>
                  <a:srgbClr val="FFFFFF">
                    <a:alpha val="100000"/>
                  </a:srgbClr>
                </a:solidFill>
                <a:latin typeface="Microsoft Yahei"/>
                <a:ea typeface="Microsoft Yahei"/>
                <a:cs typeface="Microsoft Yahei"/>
              </a:rPr>
              <a:t>03</a:t>
            </a:r>
          </a:p>
        </p:txBody>
      </p:sp>
      <p:sp>
        <p:nvSpPr>
          <p:cNvPr id="14" name="TextBox 14"/>
          <p:cNvSpPr txBox="1"/>
          <p:nvPr/>
        </p:nvSpPr>
        <p:spPr>
          <a:xfrm>
            <a:off x="699748" y="5353598"/>
            <a:ext cx="4857750" cy="1000125"/>
          </a:xfrm>
          <a:prstGeom prst="rect">
            <a:avLst/>
          </a:prstGeom>
          <a:ln/>
        </p:spPr>
        <p:txBody>
          <a:bodyPr vert="horz" wrap="square" lIns="0" tIns="0" rIns="0" bIns="0" rtlCol="0" anchor="t" anchorCtr="0">
            <a:noAutofit/>
          </a:bodyPr>
          <a:lstStyle/>
          <a:p>
            <a:pPr algn="l">
              <a:lnSpc>
                <a:spcPct val="140000"/>
              </a:lnSpc>
              <a:spcBef>
                <a:spcPct val="0"/>
              </a:spcBef>
            </a:pPr>
            <a:r>
              <a:rPr lang="en-US" sz="1500">
                <a:solidFill>
                  <a:schemeClr val="dk1">
                    <a:alpha val="100000"/>
                  </a:schemeClr>
                </a:solidFill>
                <a:latin typeface="Microsoft Yahei"/>
                <a:ea typeface="Microsoft Yahei"/>
                <a:cs typeface="Microsoft Yahei"/>
              </a:rPr>
              <a:t>车票无效按非付费区和付费区分别处理，确保每位乘客的权益得到妥善处理和保障。</a:t>
            </a:r>
          </a:p>
        </p:txBody>
      </p:sp>
      <p:sp>
        <p:nvSpPr>
          <p:cNvPr id="15" name="AutoShape 15"/>
          <p:cNvSpPr/>
          <p:nvPr/>
        </p:nvSpPr>
        <p:spPr>
          <a:xfrm>
            <a:off x="6246681" y="4240990"/>
            <a:ext cx="1001602" cy="1001602"/>
          </a:xfrm>
          <a:prstGeom prst="roundRect">
            <a:avLst>
              <a:gd name="adj" fmla="val 16667"/>
            </a:avLst>
          </a:prstGeom>
          <a:solidFill>
            <a:schemeClr val="accent1">
              <a:alpha val="100000"/>
            </a:schemeClr>
          </a:solidFill>
          <a:ln/>
        </p:spPr>
      </p:sp>
      <p:sp>
        <p:nvSpPr>
          <p:cNvPr id="16" name="AutoShape 16"/>
          <p:cNvSpPr/>
          <p:nvPr/>
        </p:nvSpPr>
        <p:spPr>
          <a:xfrm>
            <a:off x="7431657" y="4240990"/>
            <a:ext cx="3543300" cy="1001602"/>
          </a:xfrm>
          <a:prstGeom prst="rect">
            <a:avLst/>
          </a:prstGeom>
          <a:noFill/>
          <a:ln/>
        </p:spPr>
        <p:txBody>
          <a:bodyPr vert="horz" wrap="square" lIns="91440" tIns="45720" rIns="91440" bIns="45720" rtlCol="0" anchor="ctr"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车票进出次序错误处理办法</a:t>
            </a:r>
            <a:endParaRPr lang="en-US" sz="1100"/>
          </a:p>
        </p:txBody>
      </p:sp>
      <p:sp>
        <p:nvSpPr>
          <p:cNvPr id="17" name="TextBox 17"/>
          <p:cNvSpPr txBox="1"/>
          <p:nvPr/>
        </p:nvSpPr>
        <p:spPr>
          <a:xfrm>
            <a:off x="6063306" y="4400796"/>
            <a:ext cx="1368351" cy="681990"/>
          </a:xfrm>
          <a:prstGeom prst="rect">
            <a:avLst/>
          </a:prstGeom>
          <a:ln/>
        </p:spPr>
        <p:txBody>
          <a:bodyPr vert="horz" wrap="square" lIns="91440" tIns="45720" rIns="91440" bIns="45720" rtlCol="0" anchor="t" anchorCtr="0">
            <a:noAutofit/>
          </a:bodyPr>
          <a:lstStyle/>
          <a:p>
            <a:pPr algn="ctr">
              <a:lnSpc>
                <a:spcPct val="100000"/>
              </a:lnSpc>
              <a:spcBef>
                <a:spcPts val="375"/>
              </a:spcBef>
            </a:pPr>
            <a:r>
              <a:rPr lang="en-US" sz="3600">
                <a:solidFill>
                  <a:srgbClr val="FFFFFF">
                    <a:alpha val="100000"/>
                  </a:srgbClr>
                </a:solidFill>
                <a:latin typeface="Microsoft Yahei"/>
                <a:ea typeface="Microsoft Yahei"/>
                <a:cs typeface="Microsoft Yahei"/>
              </a:rPr>
              <a:t>04</a:t>
            </a:r>
          </a:p>
        </p:txBody>
      </p:sp>
      <p:sp>
        <p:nvSpPr>
          <p:cNvPr id="18" name="TextBox 18"/>
          <p:cNvSpPr txBox="1"/>
          <p:nvPr/>
        </p:nvSpPr>
        <p:spPr>
          <a:xfrm>
            <a:off x="6276764" y="5291100"/>
            <a:ext cx="4857750" cy="1000125"/>
          </a:xfrm>
          <a:prstGeom prst="rect">
            <a:avLst/>
          </a:prstGeom>
          <a:ln/>
        </p:spPr>
        <p:txBody>
          <a:bodyPr vert="horz" wrap="square" lIns="0" tIns="0" rIns="0" bIns="0" rtlCol="0" anchor="t" anchorCtr="0">
            <a:noAutofit/>
          </a:bodyPr>
          <a:lstStyle/>
          <a:p>
            <a:pPr algn="l">
              <a:lnSpc>
                <a:spcPct val="140000"/>
              </a:lnSpc>
              <a:spcBef>
                <a:spcPct val="0"/>
              </a:spcBef>
            </a:pPr>
            <a:r>
              <a:rPr lang="en-US" sz="1500">
                <a:solidFill>
                  <a:schemeClr val="dk1">
                    <a:alpha val="100000"/>
                  </a:schemeClr>
                </a:solidFill>
                <a:latin typeface="Microsoft Yahei"/>
                <a:ea typeface="Microsoft Yahei"/>
                <a:cs typeface="Microsoft Yahei"/>
              </a:rPr>
              <a:t>车票进出次序错误按非付费区和付费区分别处理，确保乘客的行程不受影响。</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476023" y="1726817"/>
            <a:ext cx="4434841" cy="4434841"/>
          </a:xfrm>
          <a:prstGeom prst="roundRect">
            <a:avLst/>
          </a:prstGeom>
        </p:spPr>
      </p:pic>
      <p:sp>
        <p:nvSpPr>
          <p:cNvPr id="3" name="TextBox 3"/>
          <p:cNvSpPr txBox="1"/>
          <p:nvPr/>
        </p:nvSpPr>
        <p:spPr>
          <a:xfrm>
            <a:off x="5562187"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车票无效的处理办法</a:t>
            </a:r>
          </a:p>
        </p:txBody>
      </p:sp>
      <p:sp>
        <p:nvSpPr>
          <p:cNvPr id="4" name="TextBox 4"/>
          <p:cNvSpPr txBox="1"/>
          <p:nvPr/>
        </p:nvSpPr>
        <p:spPr>
          <a:xfrm>
            <a:off x="5267801" y="5523753"/>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计次卡无效需分别处理非付费区和付费区问题，确保乘客能够顺利进站或出站。</a:t>
            </a:r>
          </a:p>
        </p:txBody>
      </p:sp>
      <p:sp>
        <p:nvSpPr>
          <p:cNvPr id="5" name="AutoShape 5"/>
          <p:cNvSpPr/>
          <p:nvPr/>
        </p:nvSpPr>
        <p:spPr>
          <a:xfrm>
            <a:off x="5267801" y="1835975"/>
            <a:ext cx="238125" cy="238125"/>
          </a:xfrm>
          <a:prstGeom prst="ellipse">
            <a:avLst/>
          </a:prstGeom>
          <a:solidFill>
            <a:schemeClr val="accent1">
              <a:alpha val="100000"/>
            </a:schemeClr>
          </a:solidFill>
          <a:ln/>
        </p:spPr>
      </p:sp>
      <p:sp>
        <p:nvSpPr>
          <p:cNvPr id="6" name="TextBox 6"/>
          <p:cNvSpPr txBox="1"/>
          <p:nvPr/>
        </p:nvSpPr>
        <p:spPr>
          <a:xfrm>
            <a:off x="5562187"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车票过期的处理办法</a:t>
            </a:r>
          </a:p>
        </p:txBody>
      </p:sp>
      <p:sp>
        <p:nvSpPr>
          <p:cNvPr id="7" name="TextBox 7"/>
          <p:cNvSpPr txBox="1"/>
          <p:nvPr/>
        </p:nvSpPr>
        <p:spPr>
          <a:xfrm>
            <a:off x="5267801" y="2234038"/>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若计次卡未过期，向乘客说明原因，若在退卡期限内，可告知乘客办理退卡手续，给乘客发售付费出站票。</a:t>
            </a:r>
          </a:p>
        </p:txBody>
      </p:sp>
      <p:sp>
        <p:nvSpPr>
          <p:cNvPr id="8" name="TextBox 8"/>
          <p:cNvSpPr txBox="1"/>
          <p:nvPr/>
        </p:nvSpPr>
        <p:spPr>
          <a:xfrm>
            <a:off x="5562187"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车票超时的处理办法</a:t>
            </a:r>
          </a:p>
        </p:txBody>
      </p:sp>
      <p:sp>
        <p:nvSpPr>
          <p:cNvPr id="9" name="TextBox 9"/>
          <p:cNvSpPr txBox="1"/>
          <p:nvPr/>
        </p:nvSpPr>
        <p:spPr>
          <a:xfrm>
            <a:off x="5267801" y="3896612"/>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车票超时需扣除卡内余次，乘客持票出站；若非当天进站，则先转非付费区，再询问进站车站更新。</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计次卡无法进出闸机</a:t>
            </a:r>
          </a:p>
        </p:txBody>
      </p:sp>
      <p:sp>
        <p:nvSpPr>
          <p:cNvPr id="11" name="AutoShape 11"/>
          <p:cNvSpPr/>
          <p:nvPr/>
        </p:nvSpPr>
        <p:spPr>
          <a:xfrm>
            <a:off x="5267801" y="3491989"/>
            <a:ext cx="238125" cy="238125"/>
          </a:xfrm>
          <a:prstGeom prst="ellipse">
            <a:avLst/>
          </a:prstGeom>
          <a:solidFill>
            <a:schemeClr val="accent1">
              <a:alpha val="100000"/>
            </a:schemeClr>
          </a:solidFill>
          <a:ln/>
        </p:spPr>
      </p:sp>
      <p:sp>
        <p:nvSpPr>
          <p:cNvPr id="12" name="AutoShape 12"/>
          <p:cNvSpPr/>
          <p:nvPr/>
        </p:nvSpPr>
        <p:spPr>
          <a:xfrm>
            <a:off x="5267801" y="5117897"/>
            <a:ext cx="238125" cy="238125"/>
          </a:xfrm>
          <a:prstGeom prst="ellipse">
            <a:avLst/>
          </a:prstGeom>
          <a:solidFill>
            <a:schemeClr val="accent1">
              <a:alpha val="100000"/>
            </a:schemeClr>
          </a:solidFill>
          <a:ln/>
        </p:spPr>
      </p:sp>
    </p:spTree>
  </p:cSld>
  <p:clrMapOvr>
    <a:masterClrMapping/>
  </p:clrMapOvr>
</p:sld>
</file>

<file path=ppt/theme/theme1.xml><?xml version="1.0" encoding="utf-8"?>
<a:theme xmlns:a="http://schemas.openxmlformats.org/drawingml/2006/main" name="Office Theme">
  <a:themeElements>
    <a:clrScheme name="Office">
      <a:dk1>
        <a:srgbClr val="222222"/>
      </a:dk1>
      <a:lt1>
        <a:srgbClr val="FFFFFF"/>
      </a:lt1>
      <a:dk2>
        <a:srgbClr val="222222"/>
      </a:dk2>
      <a:lt2>
        <a:srgbClr val="E7E7E7"/>
      </a:lt2>
      <a:accent1>
        <a:srgbClr val="208BD9"/>
      </a:accent1>
      <a:accent2>
        <a:srgbClr val="208BD9"/>
      </a:accent2>
      <a:accent3>
        <a:srgbClr val="1B96DB"/>
      </a:accent3>
      <a:accent4>
        <a:srgbClr val="1B96DB"/>
      </a:accent4>
      <a:accent5>
        <a:srgbClr val="0688D0"/>
      </a:accent5>
      <a:accent6>
        <a:srgbClr val="15B9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580</Words>
  <Application>Microsoft Office PowerPoint</Application>
  <PresentationFormat>宽屏</PresentationFormat>
  <Paragraphs>138</Paragraphs>
  <Slides>23</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23</vt:i4>
      </vt:variant>
    </vt:vector>
  </HeadingPairs>
  <TitlesOfParts>
    <vt:vector size="27" baseType="lpstr">
      <vt:lpstr>Microsoft Yahei</vt:lpstr>
      <vt:lpstr>Arial</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xing zhang</cp:lastModifiedBy>
  <cp:revision>2</cp:revision>
  <dcterms:created xsi:type="dcterms:W3CDTF">2006-08-16T00:00:00Z</dcterms:created>
  <dcterms:modified xsi:type="dcterms:W3CDTF">2024-10-19T02:12:02Z</dcterms:modified>
</cp:coreProperties>
</file>