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78" d="100"/>
          <a:sy n="78" d="100"/>
        </p:scale>
        <p:origin x="778"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10/19/2024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633841" y="1525651"/>
            <a:ext cx="5943600" cy="2085975"/>
          </a:xfrm>
          <a:prstGeom prst="rect">
            <a:avLst/>
          </a:prstGeom>
          <a:ln/>
        </p:spPr>
        <p:txBody>
          <a:bodyPr vert="horz" wrap="square" lIns="114300" tIns="57150" rIns="114300" bIns="57150" rtlCol="0" anchor="ctr" anchorCtr="0">
            <a:normAutofit/>
          </a:bodyPr>
          <a:lstStyle/>
          <a:p>
            <a:pPr>
              <a:lnSpc>
                <a:spcPct val="114999"/>
              </a:lnSpc>
            </a:pPr>
            <a:r>
              <a:rPr lang="en-US" sz="5400" b="1" dirty="0" err="1">
                <a:solidFill>
                  <a:srgbClr val="208BD9">
                    <a:alpha val="100000"/>
                  </a:srgbClr>
                </a:solidFill>
                <a:latin typeface="Microsoft Yahei"/>
                <a:ea typeface="Microsoft Yahei"/>
                <a:cs typeface="Microsoft Yahei"/>
              </a:rPr>
              <a:t>车站票务管理</a:t>
            </a:r>
            <a:endParaRPr lang="en-US" sz="5400" b="1" dirty="0">
              <a:solidFill>
                <a:srgbClr val="208BD9">
                  <a:alpha val="100000"/>
                </a:srgbClr>
              </a:solidFill>
              <a:latin typeface="Microsoft Yahei"/>
              <a:ea typeface="Microsoft Yahei"/>
              <a:cs typeface="Microsoft Yahe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1374316" y="3045252"/>
            <a:ext cx="9429750" cy="1656361"/>
          </a:xfrm>
          <a:prstGeom prst="roundRect">
            <a:avLst>
              <a:gd name="adj" fmla="val 16667"/>
            </a:avLst>
          </a:prstGeom>
          <a:gradFill>
            <a:gsLst>
              <a:gs pos="100000">
                <a:schemeClr val="lt2">
                  <a:alpha val="100000"/>
                </a:schemeClr>
              </a:gs>
              <a:gs pos="0">
                <a:schemeClr val="lt1">
                  <a:alpha val="100000"/>
                </a:schemeClr>
              </a:gs>
            </a:gsLst>
            <a:lin ang="0"/>
          </a:gradFill>
          <a:ln/>
        </p:spPr>
      </p:sp>
      <p:sp>
        <p:nvSpPr>
          <p:cNvPr id="3" name="AutoShape 3"/>
          <p:cNvSpPr/>
          <p:nvPr/>
        </p:nvSpPr>
        <p:spPr>
          <a:xfrm>
            <a:off x="1374316" y="4823279"/>
            <a:ext cx="9429750" cy="1656361"/>
          </a:xfrm>
          <a:prstGeom prst="roundRect">
            <a:avLst>
              <a:gd name="adj" fmla="val 16667"/>
            </a:avLst>
          </a:prstGeom>
          <a:gradFill>
            <a:gsLst>
              <a:gs pos="0">
                <a:schemeClr val="lt2">
                  <a:alpha val="100000"/>
                </a:schemeClr>
              </a:gs>
              <a:gs pos="100000">
                <a:schemeClr val="lt1">
                  <a:alpha val="100000"/>
                </a:schemeClr>
              </a:gs>
            </a:gsLst>
            <a:lin ang="0"/>
          </a:gradFill>
          <a:ln/>
        </p:spPr>
      </p:sp>
      <p:sp>
        <p:nvSpPr>
          <p:cNvPr id="4" name="AutoShape 4"/>
          <p:cNvSpPr/>
          <p:nvPr/>
        </p:nvSpPr>
        <p:spPr>
          <a:xfrm>
            <a:off x="1374316" y="1267225"/>
            <a:ext cx="9429750" cy="1656361"/>
          </a:xfrm>
          <a:prstGeom prst="roundRect">
            <a:avLst>
              <a:gd name="adj" fmla="val 16667"/>
            </a:avLst>
          </a:prstGeom>
          <a:gradFill>
            <a:gsLst>
              <a:gs pos="0">
                <a:schemeClr val="lt2">
                  <a:alpha val="100000"/>
                </a:schemeClr>
              </a:gs>
              <a:gs pos="100000">
                <a:schemeClr val="lt1">
                  <a:alpha val="100000"/>
                </a:schemeClr>
              </a:gs>
            </a:gsLst>
            <a:lin ang="0"/>
          </a:gradFill>
          <a:ln/>
        </p:spPr>
      </p:sp>
      <p:sp>
        <p:nvSpPr>
          <p:cNvPr id="5" name="AutoShape 5"/>
          <p:cNvSpPr/>
          <p:nvPr/>
        </p:nvSpPr>
        <p:spPr>
          <a:xfrm>
            <a:off x="987242" y="5246342"/>
            <a:ext cx="810236" cy="810236"/>
          </a:xfrm>
          <a:prstGeom prst="ellipse">
            <a:avLst/>
          </a:prstGeom>
          <a:solidFill>
            <a:schemeClr val="accent1">
              <a:alpha val="100000"/>
            </a:schemeClr>
          </a:solidFill>
          <a:ln/>
        </p:spPr>
      </p:sp>
      <p:sp>
        <p:nvSpPr>
          <p:cNvPr id="6" name="Freeform 6"/>
          <p:cNvSpPr/>
          <p:nvPr/>
        </p:nvSpPr>
        <p:spPr>
          <a:xfrm>
            <a:off x="1115389" y="5374489"/>
            <a:ext cx="553940" cy="553940"/>
          </a:xfrm>
          <a:custGeom>
            <a:avLst/>
            <a:gdLst/>
            <a:ahLst/>
            <a:cxnLst/>
            <a:rect l="l" t="t" r="r" b="b"/>
            <a:pathLst>
              <a:path w="304800" h="304800">
                <a:moveTo>
                  <a:pt x="190033" y="152400"/>
                </a:moveTo>
                <a:cubicBezTo>
                  <a:pt x="190033" y="90992"/>
                  <a:pt x="221771" y="56493"/>
                  <a:pt x="221771" y="56493"/>
                </a:cubicBezTo>
                <a:cubicBezTo>
                  <a:pt x="221771" y="56493"/>
                  <a:pt x="193758" y="33766"/>
                  <a:pt x="151924" y="33766"/>
                </a:cubicBezTo>
                <a:cubicBezTo>
                  <a:pt x="110090" y="33766"/>
                  <a:pt x="82067" y="56512"/>
                  <a:pt x="82067" y="56512"/>
                </a:cubicBezTo>
                <a:cubicBezTo>
                  <a:pt x="82067" y="56512"/>
                  <a:pt x="114376" y="82753"/>
                  <a:pt x="114376" y="152400"/>
                </a:cubicBezTo>
                <a:cubicBezTo>
                  <a:pt x="114376" y="219608"/>
                  <a:pt x="81858" y="248145"/>
                  <a:pt x="81858" y="248145"/>
                </a:cubicBezTo>
                <a:cubicBezTo>
                  <a:pt x="81858" y="248145"/>
                  <a:pt x="115662" y="271034"/>
                  <a:pt x="151924" y="271034"/>
                </a:cubicBezTo>
                <a:cubicBezTo>
                  <a:pt x="189043" y="271034"/>
                  <a:pt x="221799" y="248269"/>
                  <a:pt x="221799" y="248269"/>
                </a:cubicBezTo>
                <a:cubicBezTo>
                  <a:pt x="221799" y="248269"/>
                  <a:pt x="190033" y="218503"/>
                  <a:pt x="190033" y="152400"/>
                </a:cubicBezTo>
                <a:close/>
                <a:moveTo>
                  <a:pt x="74095" y="62789"/>
                </a:moveTo>
                <a:cubicBezTo>
                  <a:pt x="74095" y="62789"/>
                  <a:pt x="34633" y="86839"/>
                  <a:pt x="34633" y="152800"/>
                </a:cubicBezTo>
                <a:cubicBezTo>
                  <a:pt x="34633" y="218751"/>
                  <a:pt x="74533" y="240335"/>
                  <a:pt x="74533" y="240335"/>
                </a:cubicBezTo>
                <a:cubicBezTo>
                  <a:pt x="74533" y="240335"/>
                  <a:pt x="103613" y="218742"/>
                  <a:pt x="103613" y="152800"/>
                </a:cubicBezTo>
                <a:cubicBezTo>
                  <a:pt x="103613" y="86839"/>
                  <a:pt x="74095" y="62789"/>
                  <a:pt x="74095" y="62789"/>
                </a:cubicBezTo>
                <a:close/>
                <a:moveTo>
                  <a:pt x="229753" y="64570"/>
                </a:moveTo>
                <a:cubicBezTo>
                  <a:pt x="229753" y="64570"/>
                  <a:pt x="200244" y="86839"/>
                  <a:pt x="200244" y="152800"/>
                </a:cubicBezTo>
                <a:cubicBezTo>
                  <a:pt x="200244" y="218751"/>
                  <a:pt x="229305" y="240335"/>
                  <a:pt x="229305" y="240335"/>
                </a:cubicBezTo>
                <a:cubicBezTo>
                  <a:pt x="229305" y="240335"/>
                  <a:pt x="270158" y="218742"/>
                  <a:pt x="270158" y="152800"/>
                </a:cubicBezTo>
                <a:cubicBezTo>
                  <a:pt x="270158" y="86839"/>
                  <a:pt x="229753" y="64570"/>
                  <a:pt x="229753" y="64570"/>
                </a:cubicBezTo>
                <a:close/>
              </a:path>
            </a:pathLst>
          </a:custGeom>
          <a:solidFill>
            <a:srgbClr val="FFFFFF">
              <a:alpha val="100000"/>
            </a:srgbClr>
          </a:solidFill>
          <a:ln/>
        </p:spPr>
      </p:sp>
      <p:sp>
        <p:nvSpPr>
          <p:cNvPr id="7" name="AutoShape 7"/>
          <p:cNvSpPr/>
          <p:nvPr/>
        </p:nvSpPr>
        <p:spPr>
          <a:xfrm>
            <a:off x="10373288" y="3468315"/>
            <a:ext cx="810236" cy="810236"/>
          </a:xfrm>
          <a:prstGeom prst="ellipse">
            <a:avLst/>
          </a:prstGeom>
          <a:solidFill>
            <a:schemeClr val="accent1">
              <a:alpha val="100000"/>
            </a:schemeClr>
          </a:solidFill>
          <a:ln/>
        </p:spPr>
      </p:sp>
      <p:sp>
        <p:nvSpPr>
          <p:cNvPr id="8" name="AutoShape 8"/>
          <p:cNvSpPr/>
          <p:nvPr/>
        </p:nvSpPr>
        <p:spPr>
          <a:xfrm>
            <a:off x="987242" y="1690288"/>
            <a:ext cx="810236" cy="810236"/>
          </a:xfrm>
          <a:prstGeom prst="ellipse">
            <a:avLst/>
          </a:prstGeom>
          <a:solidFill>
            <a:schemeClr val="accent1">
              <a:alpha val="100000"/>
            </a:schemeClr>
          </a:solidFill>
          <a:ln/>
        </p:spPr>
      </p:sp>
      <p:sp>
        <p:nvSpPr>
          <p:cNvPr id="9" name="Freeform 9"/>
          <p:cNvSpPr/>
          <p:nvPr/>
        </p:nvSpPr>
        <p:spPr>
          <a:xfrm>
            <a:off x="1171659" y="1892749"/>
            <a:ext cx="405314" cy="405314"/>
          </a:xfrm>
          <a:custGeom>
            <a:avLst/>
            <a:gdLst/>
            <a:ahLst/>
            <a:cxnLst/>
            <a:rect l="l" t="t" r="r" b="b"/>
            <a:pathLst>
              <a:path w="304800" h="304800">
                <a:moveTo>
                  <a:pt x="173841" y="122930"/>
                </a:moveTo>
                <a:cubicBezTo>
                  <a:pt x="179718" y="102937"/>
                  <a:pt x="177232" y="81020"/>
                  <a:pt x="166392" y="62665"/>
                </a:cubicBezTo>
                <a:cubicBezTo>
                  <a:pt x="166630" y="62998"/>
                  <a:pt x="62770" y="167697"/>
                  <a:pt x="62027" y="167040"/>
                </a:cubicBezTo>
                <a:cubicBezTo>
                  <a:pt x="80077" y="177698"/>
                  <a:pt x="101994" y="180699"/>
                  <a:pt x="121720" y="175193"/>
                </a:cubicBezTo>
                <a:cubicBezTo>
                  <a:pt x="121577" y="174689"/>
                  <a:pt x="173422" y="122853"/>
                  <a:pt x="173841" y="122930"/>
                </a:cubicBezTo>
                <a:close/>
                <a:moveTo>
                  <a:pt x="155315" y="45968"/>
                </a:moveTo>
                <a:cubicBezTo>
                  <a:pt x="141322" y="32175"/>
                  <a:pt x="121301" y="22822"/>
                  <a:pt x="100127" y="22822"/>
                </a:cubicBezTo>
                <a:cubicBezTo>
                  <a:pt x="57331" y="22822"/>
                  <a:pt x="22631" y="57607"/>
                  <a:pt x="22631" y="100508"/>
                </a:cubicBezTo>
                <a:cubicBezTo>
                  <a:pt x="22631" y="121444"/>
                  <a:pt x="32156" y="141713"/>
                  <a:pt x="45587" y="155686"/>
                </a:cubicBezTo>
                <a:cubicBezTo>
                  <a:pt x="45615" y="155686"/>
                  <a:pt x="154657" y="46863"/>
                  <a:pt x="155315" y="45968"/>
                </a:cubicBezTo>
                <a:close/>
                <a:moveTo>
                  <a:pt x="264909" y="252089"/>
                </a:moveTo>
                <a:cubicBezTo>
                  <a:pt x="264909" y="252089"/>
                  <a:pt x="267443" y="230200"/>
                  <a:pt x="261128" y="223885"/>
                </a:cubicBezTo>
                <a:cubicBezTo>
                  <a:pt x="260709" y="223466"/>
                  <a:pt x="188300" y="135065"/>
                  <a:pt x="188300" y="135065"/>
                </a:cubicBezTo>
                <a:lnTo>
                  <a:pt x="134417" y="188947"/>
                </a:lnTo>
                <a:lnTo>
                  <a:pt x="222818" y="262185"/>
                </a:lnTo>
                <a:cubicBezTo>
                  <a:pt x="228714" y="268919"/>
                  <a:pt x="251441" y="265557"/>
                  <a:pt x="251441" y="265557"/>
                </a:cubicBezTo>
                <a:lnTo>
                  <a:pt x="269538" y="281978"/>
                </a:lnTo>
                <a:lnTo>
                  <a:pt x="282169" y="269348"/>
                </a:lnTo>
                <a:lnTo>
                  <a:pt x="264909" y="252089"/>
                </a:lnTo>
                <a:close/>
              </a:path>
            </a:pathLst>
          </a:custGeom>
          <a:solidFill>
            <a:srgbClr val="FFFFFF">
              <a:alpha val="100000"/>
            </a:srgbClr>
          </a:solidFill>
          <a:ln/>
        </p:spPr>
      </p:sp>
      <p:sp>
        <p:nvSpPr>
          <p:cNvPr id="10" name="Freeform 10"/>
          <p:cNvSpPr/>
          <p:nvPr/>
        </p:nvSpPr>
        <p:spPr>
          <a:xfrm>
            <a:off x="10569897" y="3661311"/>
            <a:ext cx="424244" cy="424244"/>
          </a:xfrm>
          <a:custGeom>
            <a:avLst/>
            <a:gdLst/>
            <a:ahLst/>
            <a:cxnLst/>
            <a:rect l="l" t="t" r="r" b="b"/>
            <a:pathLst>
              <a:path w="304800" h="304800">
                <a:moveTo>
                  <a:pt x="167640" y="106680"/>
                </a:moveTo>
                <a:lnTo>
                  <a:pt x="189586" y="139598"/>
                </a:lnTo>
                <a:cubicBezTo>
                  <a:pt x="194310" y="146761"/>
                  <a:pt x="204978" y="152400"/>
                  <a:pt x="213512" y="152400"/>
                </a:cubicBezTo>
                <a:lnTo>
                  <a:pt x="259080" y="152400"/>
                </a:lnTo>
                <a:lnTo>
                  <a:pt x="259080" y="121920"/>
                </a:lnTo>
                <a:lnTo>
                  <a:pt x="213360" y="121920"/>
                </a:lnTo>
                <a:lnTo>
                  <a:pt x="191414" y="89002"/>
                </a:lnTo>
                <a:cubicBezTo>
                  <a:pt x="185452" y="80686"/>
                  <a:pt x="178394" y="73628"/>
                  <a:pt x="170345" y="67847"/>
                </a:cubicBezTo>
                <a:lnTo>
                  <a:pt x="170069" y="67666"/>
                </a:lnTo>
                <a:lnTo>
                  <a:pt x="149952" y="54254"/>
                </a:lnTo>
                <a:cubicBezTo>
                  <a:pt x="146104" y="51911"/>
                  <a:pt x="141446" y="50521"/>
                  <a:pt x="136465" y="50521"/>
                </a:cubicBezTo>
                <a:cubicBezTo>
                  <a:pt x="131912" y="50521"/>
                  <a:pt x="127635" y="51683"/>
                  <a:pt x="123911" y="53721"/>
                </a:cubicBezTo>
                <a:lnTo>
                  <a:pt x="124044" y="53654"/>
                </a:lnTo>
                <a:lnTo>
                  <a:pt x="60950" y="91450"/>
                </a:lnTo>
                <a:lnTo>
                  <a:pt x="60950" y="167650"/>
                </a:lnTo>
                <a:lnTo>
                  <a:pt x="91430" y="167650"/>
                </a:lnTo>
                <a:lnTo>
                  <a:pt x="91430" y="106690"/>
                </a:lnTo>
                <a:lnTo>
                  <a:pt x="121910" y="91450"/>
                </a:lnTo>
                <a:lnTo>
                  <a:pt x="76190" y="304810"/>
                </a:lnTo>
                <a:lnTo>
                  <a:pt x="106670" y="304810"/>
                </a:lnTo>
                <a:lnTo>
                  <a:pt x="142484" y="188224"/>
                </a:lnTo>
                <a:lnTo>
                  <a:pt x="167630" y="213370"/>
                </a:lnTo>
                <a:lnTo>
                  <a:pt x="167630" y="304810"/>
                </a:lnTo>
                <a:lnTo>
                  <a:pt x="198110" y="304810"/>
                </a:lnTo>
                <a:lnTo>
                  <a:pt x="198110" y="182890"/>
                </a:lnTo>
                <a:lnTo>
                  <a:pt x="156962" y="141742"/>
                </a:lnTo>
                <a:lnTo>
                  <a:pt x="167630" y="106690"/>
                </a:lnTo>
                <a:close/>
                <a:moveTo>
                  <a:pt x="182880" y="60960"/>
                </a:moveTo>
                <a:cubicBezTo>
                  <a:pt x="199711" y="60960"/>
                  <a:pt x="213360" y="47311"/>
                  <a:pt x="213360" y="30480"/>
                </a:cubicBezTo>
                <a:cubicBezTo>
                  <a:pt x="213360" y="13649"/>
                  <a:pt x="199711" y="0"/>
                  <a:pt x="182880" y="0"/>
                </a:cubicBezTo>
                <a:lnTo>
                  <a:pt x="182880" y="0"/>
                </a:lnTo>
                <a:cubicBezTo>
                  <a:pt x="166049" y="0"/>
                  <a:pt x="152400" y="13649"/>
                  <a:pt x="152400" y="30480"/>
                </a:cubicBezTo>
                <a:cubicBezTo>
                  <a:pt x="152400" y="47311"/>
                  <a:pt x="166049" y="60960"/>
                  <a:pt x="182880" y="60960"/>
                </a:cubicBezTo>
                <a:lnTo>
                  <a:pt x="182880" y="60960"/>
                </a:lnTo>
                <a:close/>
              </a:path>
            </a:pathLst>
          </a:custGeom>
          <a:solidFill>
            <a:srgbClr val="FFFFFF">
              <a:alpha val="100000"/>
            </a:srgbClr>
          </a:solidFill>
          <a:ln/>
        </p:spPr>
      </p:sp>
      <p:sp>
        <p:nvSpPr>
          <p:cNvPr id="11" name="TextBox 11"/>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各岗位票务管理工作职责</a:t>
            </a:r>
          </a:p>
        </p:txBody>
      </p:sp>
      <p:sp>
        <p:nvSpPr>
          <p:cNvPr id="12" name="TextBox 12"/>
          <p:cNvSpPr txBox="1"/>
          <p:nvPr/>
        </p:nvSpPr>
        <p:spPr>
          <a:xfrm>
            <a:off x="1986545" y="1423391"/>
            <a:ext cx="8201025" cy="571500"/>
          </a:xfrm>
          <a:prstGeom prst="rect">
            <a:avLst/>
          </a:prstGeom>
          <a:ln/>
        </p:spPr>
        <p:txBody>
          <a:bodyPr vert="horz" wrap="square" lIns="114300" tIns="57150" rIns="114300" bIns="57150"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客运综控员工作职责</a:t>
            </a:r>
          </a:p>
        </p:txBody>
      </p:sp>
      <p:sp>
        <p:nvSpPr>
          <p:cNvPr id="13" name="TextBox 13"/>
          <p:cNvSpPr txBox="1"/>
          <p:nvPr/>
        </p:nvSpPr>
        <p:spPr>
          <a:xfrm>
            <a:off x="1986545" y="1881734"/>
            <a:ext cx="8201025" cy="781050"/>
          </a:xfrm>
          <a:prstGeom prst="rect">
            <a:avLst/>
          </a:prstGeom>
          <a:ln/>
        </p:spPr>
        <p:txBody>
          <a:bodyPr vert="horz" wrap="square" lIns="114300" tIns="57150" rIns="114300" bIns="5715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接收执行指令，监视设备状态，更改通道方向，申请降级模式，远程开启终端设备，通知维修并登记，火灾等事故时启动紧急模式，交班时确认交接，运营后收集单程票并报票款。</a:t>
            </a:r>
          </a:p>
        </p:txBody>
      </p:sp>
      <p:sp>
        <p:nvSpPr>
          <p:cNvPr id="14" name="TextBox 14"/>
          <p:cNvSpPr txBox="1"/>
          <p:nvPr/>
        </p:nvSpPr>
        <p:spPr>
          <a:xfrm>
            <a:off x="1931680" y="3229780"/>
            <a:ext cx="8201025" cy="571500"/>
          </a:xfrm>
          <a:prstGeom prst="rect">
            <a:avLst/>
          </a:prstGeom>
          <a:ln/>
        </p:spPr>
        <p:txBody>
          <a:bodyPr vert="horz" wrap="square" lIns="114300" tIns="57150" rIns="114300" bIns="57150" rtlCol="0" anchor="ctr" anchorCtr="0">
            <a:noAutofit/>
          </a:bodyPr>
          <a:lstStyle/>
          <a:p>
            <a:pPr algn="r">
              <a:lnSpc>
                <a:spcPct val="120000"/>
              </a:lnSpc>
            </a:pPr>
            <a:r>
              <a:rPr lang="en-US" sz="2400" b="1">
                <a:solidFill>
                  <a:schemeClr val="accent1">
                    <a:alpha val="100000"/>
                  </a:schemeClr>
                </a:solidFill>
                <a:latin typeface="Microsoft Yahei"/>
                <a:ea typeface="Microsoft Yahei"/>
                <a:cs typeface="Microsoft Yahei"/>
              </a:rPr>
              <a:t>AFC综合作业员职责</a:t>
            </a:r>
          </a:p>
        </p:txBody>
      </p:sp>
      <p:sp>
        <p:nvSpPr>
          <p:cNvPr id="15" name="TextBox 15"/>
          <p:cNvSpPr txBox="1"/>
          <p:nvPr/>
        </p:nvSpPr>
        <p:spPr>
          <a:xfrm>
            <a:off x="1931680" y="3688123"/>
            <a:ext cx="8201025" cy="781050"/>
          </a:xfrm>
          <a:prstGeom prst="rect">
            <a:avLst/>
          </a:prstGeom>
          <a:ln/>
        </p:spPr>
        <p:txBody>
          <a:bodyPr vert="horz" wrap="square" lIns="114300" tIns="57150" rIns="114300" bIns="57150" rtlCol="0" anchor="t" anchorCtr="0">
            <a:noAutofit/>
          </a:bodyPr>
          <a:lstStyle/>
          <a:p>
            <a:pPr algn="r">
              <a:lnSpc>
                <a:spcPct val="140000"/>
              </a:lnSpc>
            </a:pPr>
            <a:r>
              <a:rPr lang="en-US" sz="1500">
                <a:solidFill>
                  <a:schemeClr val="dk1">
                    <a:alpha val="100000"/>
                  </a:schemeClr>
                </a:solidFill>
                <a:latin typeface="Microsoft Yahei"/>
                <a:ea typeface="Microsoft Yahei"/>
                <a:cs typeface="Microsoft Yahei"/>
              </a:rPr>
              <a:t>负责TVM/AVM运营准备、现金管理与交接、票卡库存管理、白卡领用登记、应急纸票管理、钥匙保管交接、钱箱清点接收、票务用品领用保管、设备故障维修监督。</a:t>
            </a:r>
          </a:p>
        </p:txBody>
      </p:sp>
      <p:sp>
        <p:nvSpPr>
          <p:cNvPr id="16" name="TextBox 16"/>
          <p:cNvSpPr txBox="1"/>
          <p:nvPr/>
        </p:nvSpPr>
        <p:spPr>
          <a:xfrm>
            <a:off x="1931680" y="4882435"/>
            <a:ext cx="8201025" cy="571500"/>
          </a:xfrm>
          <a:prstGeom prst="rect">
            <a:avLst/>
          </a:prstGeom>
          <a:ln/>
        </p:spPr>
        <p:txBody>
          <a:bodyPr vert="horz" wrap="square" lIns="114300" tIns="57150" rIns="114300" bIns="57150"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车站票务员工作职责</a:t>
            </a:r>
          </a:p>
        </p:txBody>
      </p:sp>
      <p:sp>
        <p:nvSpPr>
          <p:cNvPr id="17" name="TextBox 17"/>
          <p:cNvSpPr txBox="1"/>
          <p:nvPr/>
        </p:nvSpPr>
        <p:spPr>
          <a:xfrm>
            <a:off x="1931680" y="5340777"/>
            <a:ext cx="8201025" cy="781050"/>
          </a:xfrm>
          <a:prstGeom prst="rect">
            <a:avLst/>
          </a:prstGeom>
          <a:ln/>
        </p:spPr>
        <p:txBody>
          <a:bodyPr vert="horz" wrap="square" lIns="114300" tIns="57150" rIns="114300" bIns="5715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每日运营前开启售票BOM并更换卷纸，协助AFC综合作业员准备TVM/AVM，办理车票发售充值，更新退票，福利票换发登记，落实报销凭证管理，故障时补足车票现金。</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689593" y="1595455"/>
            <a:ext cx="6734175" cy="771853"/>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车站监票员工作职责</a:t>
            </a:r>
          </a:p>
        </p:txBody>
      </p:sp>
      <p:sp>
        <p:nvSpPr>
          <p:cNvPr id="3" name="TextBox 3"/>
          <p:cNvSpPr txBox="1"/>
          <p:nvPr/>
        </p:nvSpPr>
        <p:spPr>
          <a:xfrm>
            <a:off x="689593" y="2246047"/>
            <a:ext cx="6810375" cy="1323975"/>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负责运营前AG开启检查及TVM/AVM准备协助，引导乘客正确使用车票，疏导AG客流，更换票箱废票，交废票给综合作业员，重点监管出站AG群，确保企业运营收入。</a:t>
            </a:r>
          </a:p>
        </p:txBody>
      </p:sp>
      <p:sp>
        <p:nvSpPr>
          <p:cNvPr id="4" name="TextBox 4"/>
          <p:cNvSpPr txBox="1"/>
          <p:nvPr/>
        </p:nvSpPr>
        <p:spPr>
          <a:xfrm>
            <a:off x="689593" y="4139505"/>
            <a:ext cx="6734175" cy="759000"/>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车站补票员工作职责</a:t>
            </a:r>
          </a:p>
        </p:txBody>
      </p:sp>
      <p:sp>
        <p:nvSpPr>
          <p:cNvPr id="5" name="TextBox 5"/>
          <p:cNvSpPr txBox="1"/>
          <p:nvPr/>
        </p:nvSpPr>
        <p:spPr>
          <a:xfrm>
            <a:off x="689593" y="4798345"/>
            <a:ext cx="6810375" cy="1323975"/>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每日运营前开启补票BOM并检查更换打印卷纸，依据车票使用办法处理违规乘客，办理车票更新补票，确保现金安全并及时上交，运营结束后关闭设备并汇报值班站长。</a:t>
            </a:r>
          </a:p>
        </p:txBody>
      </p:sp>
      <p:cxnSp>
        <p:nvCxnSpPr>
          <p:cNvPr id="6" name="Connector 6"/>
          <p:cNvCxnSpPr/>
          <p:nvPr/>
        </p:nvCxnSpPr>
        <p:spPr>
          <a:xfrm>
            <a:off x="756268" y="6181746"/>
            <a:ext cx="7784538"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pic>
        <p:nvPicPr>
          <p:cNvPr id="7" name="Picture 7"/>
          <p:cNvPicPr>
            <a:picLocks noChangeAspect="1"/>
          </p:cNvPicPr>
          <p:nvPr/>
        </p:nvPicPr>
        <p:blipFill>
          <a:blip r:embed="rId3">
            <a:alphaModFix/>
          </a:blip>
          <a:srcRect/>
          <a:stretch>
            <a:fillRect/>
          </a:stretch>
        </p:blipFill>
        <p:spPr>
          <a:xfrm>
            <a:off x="7803289" y="1299241"/>
            <a:ext cx="3679824" cy="4906431"/>
          </a:xfrm>
          <a:prstGeom prst="rect">
            <a:avLst/>
          </a:prstGeom>
        </p:spPr>
      </p:pic>
      <p:cxnSp>
        <p:nvCxnSpPr>
          <p:cNvPr id="8" name="Connector 8"/>
          <p:cNvCxnSpPr/>
          <p:nvPr/>
        </p:nvCxnSpPr>
        <p:spPr>
          <a:xfrm>
            <a:off x="756268" y="3856089"/>
            <a:ext cx="7083417"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sp>
        <p:nvSpPr>
          <p:cNvPr id="9" name="TextBox 9"/>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各岗位票务管理工作职责</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alphaModFix/>
          </a:blip>
          <a:srcRect l="25000" r="25000"/>
          <a:stretch>
            <a:fillRect/>
          </a:stretch>
        </p:blipFill>
        <p:spPr>
          <a:xfrm>
            <a:off x="640619" y="1239230"/>
            <a:ext cx="3783578" cy="5044771"/>
          </a:xfrm>
          <a:prstGeom prst="rect">
            <a:avLst/>
          </a:prstGeom>
        </p:spPr>
      </p:pic>
      <p:sp>
        <p:nvSpPr>
          <p:cNvPr id="3" name="TextBox 3"/>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票据管理</a:t>
            </a:r>
          </a:p>
        </p:txBody>
      </p:sp>
      <p:sp>
        <p:nvSpPr>
          <p:cNvPr id="4" name="AutoShape 4"/>
          <p:cNvSpPr/>
          <p:nvPr/>
        </p:nvSpPr>
        <p:spPr>
          <a:xfrm>
            <a:off x="4195024" y="4787018"/>
            <a:ext cx="701468" cy="550104"/>
          </a:xfrm>
          <a:prstGeom prst="rect">
            <a:avLst/>
          </a:prstGeom>
          <a:solidFill>
            <a:schemeClr val="accent1">
              <a:alpha val="100000"/>
            </a:schemeClr>
          </a:solidFill>
          <a:ln/>
        </p:spPr>
      </p:sp>
      <p:sp>
        <p:nvSpPr>
          <p:cNvPr id="5" name="AutoShape 5"/>
          <p:cNvSpPr/>
          <p:nvPr/>
        </p:nvSpPr>
        <p:spPr>
          <a:xfrm>
            <a:off x="4195024" y="3018088"/>
            <a:ext cx="701468" cy="550104"/>
          </a:xfrm>
          <a:prstGeom prst="rect">
            <a:avLst/>
          </a:prstGeom>
          <a:solidFill>
            <a:schemeClr val="accent1">
              <a:alpha val="100000"/>
            </a:schemeClr>
          </a:solidFill>
          <a:ln/>
        </p:spPr>
      </p:sp>
      <p:sp>
        <p:nvSpPr>
          <p:cNvPr id="6" name="AutoShape 6"/>
          <p:cNvSpPr/>
          <p:nvPr/>
        </p:nvSpPr>
        <p:spPr>
          <a:xfrm>
            <a:off x="4195024" y="1237957"/>
            <a:ext cx="701468" cy="550104"/>
          </a:xfrm>
          <a:prstGeom prst="rect">
            <a:avLst/>
          </a:prstGeom>
          <a:solidFill>
            <a:schemeClr val="accent1">
              <a:alpha val="100000"/>
            </a:schemeClr>
          </a:solidFill>
          <a:ln/>
        </p:spPr>
      </p:sp>
      <p:sp>
        <p:nvSpPr>
          <p:cNvPr id="7" name="TextBox 7"/>
          <p:cNvSpPr txBox="1"/>
          <p:nvPr/>
        </p:nvSpPr>
        <p:spPr>
          <a:xfrm>
            <a:off x="5259845" y="2945478"/>
            <a:ext cx="6286500" cy="695325"/>
          </a:xfrm>
          <a:prstGeom prst="rect">
            <a:avLst/>
          </a:prstGeom>
          <a:ln/>
        </p:spPr>
        <p:txBody>
          <a:bodyPr vert="horz" wrap="square" lIns="123825" tIns="123825" rIns="57150" bIns="123825" rtlCol="0" anchor="ctr" anchorCtr="0">
            <a:noAutofit/>
          </a:bodyPr>
          <a:lstStyle/>
          <a:p>
            <a:pPr>
              <a:lnSpc>
                <a:spcPct val="140000"/>
              </a:lnSpc>
            </a:pPr>
            <a:r>
              <a:rPr lang="en-US" sz="2400" b="1">
                <a:solidFill>
                  <a:schemeClr val="accent1">
                    <a:alpha val="100000"/>
                  </a:schemeClr>
                </a:solidFill>
                <a:latin typeface="Microsoft Yahei"/>
                <a:ea typeface="Microsoft Yahei"/>
                <a:cs typeface="Microsoft Yahei"/>
              </a:rPr>
              <a:t>城市轨道交通发票</a:t>
            </a:r>
          </a:p>
        </p:txBody>
      </p:sp>
      <p:sp>
        <p:nvSpPr>
          <p:cNvPr id="8" name="TextBox 8"/>
          <p:cNvSpPr txBox="1"/>
          <p:nvPr/>
        </p:nvSpPr>
        <p:spPr>
          <a:xfrm>
            <a:off x="5259845" y="3472246"/>
            <a:ext cx="6124575" cy="1247775"/>
          </a:xfrm>
          <a:prstGeom prst="rect">
            <a:avLst/>
          </a:prstGeom>
          <a:ln/>
        </p:spPr>
        <p:txBody>
          <a:bodyPr vert="horz" wrap="square" lIns="123825" tIns="123825" rIns="57150" bIns="123825" rtlCol="0" anchor="t" anchorCtr="0">
            <a:normAutofit/>
          </a:bodyPr>
          <a:lstStyle/>
          <a:p>
            <a:pPr>
              <a:lnSpc>
                <a:spcPct val="140000"/>
              </a:lnSpc>
            </a:pPr>
            <a:r>
              <a:rPr lang="en-US" sz="1500">
                <a:solidFill>
                  <a:schemeClr val="dk1">
                    <a:alpha val="100000"/>
                  </a:schemeClr>
                </a:solidFill>
                <a:latin typeface="Microsoft Yahei"/>
                <a:ea typeface="Microsoft Yahei"/>
                <a:cs typeface="Microsoft Yahei"/>
              </a:rPr>
              <a:t>城市轨道交通企业主要使用定额发票和手写发票，定额发票便捷频繁使用，由站长及票款员管理；手写发票较少用，需整本联号，不得缺号，且作废发票需四联同写“作废”。</a:t>
            </a:r>
          </a:p>
        </p:txBody>
      </p:sp>
      <p:sp>
        <p:nvSpPr>
          <p:cNvPr id="9" name="TextBox 9"/>
          <p:cNvSpPr txBox="1"/>
          <p:nvPr/>
        </p:nvSpPr>
        <p:spPr>
          <a:xfrm>
            <a:off x="5272199" y="4714408"/>
            <a:ext cx="6286500" cy="695325"/>
          </a:xfrm>
          <a:prstGeom prst="rect">
            <a:avLst/>
          </a:prstGeom>
          <a:ln/>
        </p:spPr>
        <p:txBody>
          <a:bodyPr vert="horz" wrap="square" lIns="123825" tIns="123825" rIns="57150" bIns="123825" rtlCol="0" anchor="ctr" anchorCtr="0">
            <a:noAutofit/>
          </a:bodyPr>
          <a:lstStyle/>
          <a:p>
            <a:pPr>
              <a:lnSpc>
                <a:spcPct val="140000"/>
              </a:lnSpc>
            </a:pPr>
            <a:r>
              <a:rPr lang="en-US" sz="2400" b="1">
                <a:solidFill>
                  <a:schemeClr val="accent1">
                    <a:alpha val="100000"/>
                  </a:schemeClr>
                </a:solidFill>
                <a:latin typeface="Microsoft Yahei"/>
                <a:ea typeface="Microsoft Yahei"/>
                <a:cs typeface="Microsoft Yahei"/>
              </a:rPr>
              <a:t>票务管理的重要性</a:t>
            </a:r>
          </a:p>
        </p:txBody>
      </p:sp>
      <p:sp>
        <p:nvSpPr>
          <p:cNvPr id="10" name="TextBox 10"/>
          <p:cNvSpPr txBox="1"/>
          <p:nvPr/>
        </p:nvSpPr>
        <p:spPr>
          <a:xfrm>
            <a:off x="5272199" y="5252378"/>
            <a:ext cx="6124575" cy="1247775"/>
          </a:xfrm>
          <a:prstGeom prst="rect">
            <a:avLst/>
          </a:prstGeom>
          <a:ln/>
        </p:spPr>
        <p:txBody>
          <a:bodyPr vert="horz" wrap="square" lIns="123825" tIns="123825" rIns="57150" bIns="123825" rtlCol="0" anchor="t" anchorCtr="0">
            <a:normAutofit/>
          </a:bodyPr>
          <a:lstStyle/>
          <a:p>
            <a:pPr>
              <a:lnSpc>
                <a:spcPct val="140000"/>
              </a:lnSpc>
            </a:pPr>
            <a:r>
              <a:rPr lang="en-US" sz="1500">
                <a:solidFill>
                  <a:schemeClr val="dk1">
                    <a:alpha val="100000"/>
                  </a:schemeClr>
                </a:solidFill>
                <a:latin typeface="Microsoft Yahei"/>
                <a:ea typeface="Microsoft Yahei"/>
                <a:cs typeface="Microsoft Yahei"/>
              </a:rPr>
              <a:t>票务工作是轨道交通客运组织中一项重要的经济工作，是企业管理工作的重要组成部分，票务工作涉及面广，既有服务方面的，又有管理方面的。</a:t>
            </a:r>
          </a:p>
        </p:txBody>
      </p:sp>
      <p:sp>
        <p:nvSpPr>
          <p:cNvPr id="11" name="TextBox 11"/>
          <p:cNvSpPr txBox="1"/>
          <p:nvPr/>
        </p:nvSpPr>
        <p:spPr>
          <a:xfrm>
            <a:off x="5272221" y="1165346"/>
            <a:ext cx="6286500" cy="695325"/>
          </a:xfrm>
          <a:prstGeom prst="rect">
            <a:avLst/>
          </a:prstGeom>
          <a:ln/>
        </p:spPr>
        <p:txBody>
          <a:bodyPr vert="horz" wrap="square" lIns="123825" tIns="123825" rIns="57150" bIns="123825" rtlCol="0" anchor="ctr" anchorCtr="0">
            <a:noAutofit/>
          </a:bodyPr>
          <a:lstStyle/>
          <a:p>
            <a:pPr>
              <a:lnSpc>
                <a:spcPct val="140000"/>
              </a:lnSpc>
            </a:pPr>
            <a:r>
              <a:rPr lang="en-US" sz="2400" b="1">
                <a:solidFill>
                  <a:schemeClr val="accent1">
                    <a:alpha val="100000"/>
                  </a:schemeClr>
                </a:solidFill>
                <a:latin typeface="Microsoft Yahei"/>
                <a:ea typeface="Microsoft Yahei"/>
                <a:cs typeface="Microsoft Yahei"/>
              </a:rPr>
              <a:t>票据管理流程</a:t>
            </a:r>
          </a:p>
        </p:txBody>
      </p:sp>
      <p:sp>
        <p:nvSpPr>
          <p:cNvPr id="12" name="TextBox 12"/>
          <p:cNvSpPr txBox="1"/>
          <p:nvPr/>
        </p:nvSpPr>
        <p:spPr>
          <a:xfrm>
            <a:off x="5272221" y="1692114"/>
            <a:ext cx="6124575" cy="1247775"/>
          </a:xfrm>
          <a:prstGeom prst="rect">
            <a:avLst/>
          </a:prstGeom>
          <a:ln/>
        </p:spPr>
        <p:txBody>
          <a:bodyPr vert="horz" wrap="square" lIns="123825" tIns="123825" rIns="57150" bIns="123825" rtlCol="0" anchor="t" anchorCtr="0">
            <a:normAutofit/>
          </a:bodyPr>
          <a:lstStyle/>
          <a:p>
            <a:pPr>
              <a:lnSpc>
                <a:spcPct val="140000"/>
              </a:lnSpc>
            </a:pPr>
            <a:r>
              <a:rPr lang="en-US" sz="1500">
                <a:solidFill>
                  <a:schemeClr val="dk1">
                    <a:alpha val="100000"/>
                  </a:schemeClr>
                </a:solidFill>
                <a:latin typeface="Microsoft Yahei"/>
                <a:ea typeface="Microsoft Yahei"/>
                <a:cs typeface="Microsoft Yahei"/>
              </a:rPr>
              <a:t>城市轨道交通线路一票通报销凭证和一卡通发票的配发、接收及上交流程应由专人负责，确保安全，各站需每月20日前申报次月需求和上交计划，保证库存和发票存根全部上交。</a:t>
            </a:r>
          </a:p>
        </p:txBody>
      </p:sp>
      <p:sp>
        <p:nvSpPr>
          <p:cNvPr id="13" name="AutoShape 13"/>
          <p:cNvSpPr/>
          <p:nvPr/>
        </p:nvSpPr>
        <p:spPr>
          <a:xfrm>
            <a:off x="4629608" y="4787018"/>
            <a:ext cx="550104" cy="550104"/>
          </a:xfrm>
          <a:prstGeom prst="ellipse">
            <a:avLst/>
          </a:prstGeom>
          <a:solidFill>
            <a:schemeClr val="accent1">
              <a:alpha val="100000"/>
            </a:schemeClr>
          </a:solidFill>
          <a:ln/>
        </p:spPr>
      </p:sp>
      <p:sp>
        <p:nvSpPr>
          <p:cNvPr id="14" name="AutoShape 14"/>
          <p:cNvSpPr/>
          <p:nvPr/>
        </p:nvSpPr>
        <p:spPr>
          <a:xfrm>
            <a:off x="3911804" y="4787018"/>
            <a:ext cx="550104" cy="550104"/>
          </a:xfrm>
          <a:prstGeom prst="ellipse">
            <a:avLst/>
          </a:prstGeom>
          <a:solidFill>
            <a:schemeClr val="accent1">
              <a:alpha val="100000"/>
            </a:schemeClr>
          </a:solidFill>
          <a:ln/>
        </p:spPr>
      </p:sp>
      <p:sp>
        <p:nvSpPr>
          <p:cNvPr id="15" name="AutoShape 15"/>
          <p:cNvSpPr/>
          <p:nvPr/>
        </p:nvSpPr>
        <p:spPr>
          <a:xfrm>
            <a:off x="4629608" y="3018088"/>
            <a:ext cx="550104" cy="550104"/>
          </a:xfrm>
          <a:prstGeom prst="ellipse">
            <a:avLst/>
          </a:prstGeom>
          <a:solidFill>
            <a:schemeClr val="accent1">
              <a:alpha val="100000"/>
            </a:schemeClr>
          </a:solidFill>
          <a:ln/>
        </p:spPr>
      </p:sp>
      <p:sp>
        <p:nvSpPr>
          <p:cNvPr id="16" name="AutoShape 16"/>
          <p:cNvSpPr/>
          <p:nvPr/>
        </p:nvSpPr>
        <p:spPr>
          <a:xfrm>
            <a:off x="3911804" y="3018088"/>
            <a:ext cx="550104" cy="550104"/>
          </a:xfrm>
          <a:prstGeom prst="ellipse">
            <a:avLst/>
          </a:prstGeom>
          <a:solidFill>
            <a:schemeClr val="accent1">
              <a:alpha val="100000"/>
            </a:schemeClr>
          </a:solidFill>
          <a:ln/>
        </p:spPr>
      </p:sp>
      <p:sp>
        <p:nvSpPr>
          <p:cNvPr id="17" name="AutoShape 17"/>
          <p:cNvSpPr/>
          <p:nvPr/>
        </p:nvSpPr>
        <p:spPr>
          <a:xfrm>
            <a:off x="4629608" y="1237957"/>
            <a:ext cx="550104" cy="550104"/>
          </a:xfrm>
          <a:prstGeom prst="ellipse">
            <a:avLst/>
          </a:prstGeom>
          <a:solidFill>
            <a:schemeClr val="accent1">
              <a:alpha val="100000"/>
            </a:schemeClr>
          </a:solidFill>
          <a:ln/>
        </p:spPr>
      </p:sp>
      <p:sp>
        <p:nvSpPr>
          <p:cNvPr id="18" name="AutoShape 18"/>
          <p:cNvSpPr/>
          <p:nvPr/>
        </p:nvSpPr>
        <p:spPr>
          <a:xfrm>
            <a:off x="3911804" y="1237957"/>
            <a:ext cx="550104" cy="550104"/>
          </a:xfrm>
          <a:prstGeom prst="ellipse">
            <a:avLst/>
          </a:prstGeom>
          <a:solidFill>
            <a:schemeClr val="accent1">
              <a:alpha val="100000"/>
            </a:schemeClr>
          </a:solidFill>
          <a:ln/>
        </p:spPr>
      </p:sp>
      <p:sp>
        <p:nvSpPr>
          <p:cNvPr id="19" name="TextBox 19"/>
          <p:cNvSpPr txBox="1"/>
          <p:nvPr/>
        </p:nvSpPr>
        <p:spPr>
          <a:xfrm>
            <a:off x="4162763" y="4825850"/>
            <a:ext cx="765990" cy="472440"/>
          </a:xfrm>
          <a:prstGeom prst="rect">
            <a:avLst/>
          </a:prstGeom>
          <a:ln/>
        </p:spPr>
        <p:txBody>
          <a:bodyPr vert="horz" wrap="square" lIns="91440" tIns="45720" rIns="91440" bIns="45720" rtlCol="0" anchor="ctr" anchorCtr="0">
            <a:noAutofit/>
          </a:bodyPr>
          <a:lstStyle/>
          <a:p>
            <a:pPr algn="ctr">
              <a:lnSpc>
                <a:spcPct val="100000"/>
              </a:lnSpc>
              <a:spcBef>
                <a:spcPts val="375"/>
              </a:spcBef>
            </a:pPr>
            <a:r>
              <a:rPr lang="en-US" sz="2325" b="1">
                <a:solidFill>
                  <a:srgbClr val="FFFFFF">
                    <a:alpha val="100000"/>
                  </a:srgbClr>
                </a:solidFill>
                <a:latin typeface="Microsoft Yahei"/>
                <a:ea typeface="Microsoft Yahei"/>
                <a:cs typeface="Microsoft Yahei"/>
              </a:rPr>
              <a:t>03</a:t>
            </a:r>
          </a:p>
        </p:txBody>
      </p:sp>
      <p:sp>
        <p:nvSpPr>
          <p:cNvPr id="20" name="TextBox 20"/>
          <p:cNvSpPr txBox="1"/>
          <p:nvPr/>
        </p:nvSpPr>
        <p:spPr>
          <a:xfrm>
            <a:off x="4162763" y="3056920"/>
            <a:ext cx="765990" cy="472440"/>
          </a:xfrm>
          <a:prstGeom prst="rect">
            <a:avLst/>
          </a:prstGeom>
          <a:ln/>
        </p:spPr>
        <p:txBody>
          <a:bodyPr vert="horz" wrap="square" lIns="91440" tIns="45720" rIns="91440" bIns="45720" rtlCol="0" anchor="ctr" anchorCtr="0">
            <a:noAutofit/>
          </a:bodyPr>
          <a:lstStyle/>
          <a:p>
            <a:pPr algn="ctr">
              <a:lnSpc>
                <a:spcPct val="100000"/>
              </a:lnSpc>
              <a:spcBef>
                <a:spcPts val="375"/>
              </a:spcBef>
            </a:pPr>
            <a:r>
              <a:rPr lang="en-US" sz="2325" b="1">
                <a:solidFill>
                  <a:srgbClr val="FFFFFF">
                    <a:alpha val="100000"/>
                  </a:srgbClr>
                </a:solidFill>
                <a:latin typeface="Microsoft Yahei"/>
                <a:ea typeface="Microsoft Yahei"/>
                <a:cs typeface="Microsoft Yahei"/>
              </a:rPr>
              <a:t>02</a:t>
            </a:r>
          </a:p>
        </p:txBody>
      </p:sp>
      <p:sp>
        <p:nvSpPr>
          <p:cNvPr id="21" name="TextBox 21"/>
          <p:cNvSpPr txBox="1"/>
          <p:nvPr/>
        </p:nvSpPr>
        <p:spPr>
          <a:xfrm>
            <a:off x="4162763" y="1276789"/>
            <a:ext cx="765990" cy="472440"/>
          </a:xfrm>
          <a:prstGeom prst="rect">
            <a:avLst/>
          </a:prstGeom>
          <a:ln/>
        </p:spPr>
        <p:txBody>
          <a:bodyPr vert="horz" wrap="square" lIns="91440" tIns="45720" rIns="91440" bIns="45720" rtlCol="0" anchor="ctr" anchorCtr="0">
            <a:noAutofit/>
          </a:bodyPr>
          <a:lstStyle/>
          <a:p>
            <a:pPr algn="ctr">
              <a:lnSpc>
                <a:spcPct val="100000"/>
              </a:lnSpc>
              <a:spcBef>
                <a:spcPts val="375"/>
              </a:spcBef>
            </a:pPr>
            <a:r>
              <a:rPr lang="en-US" sz="2325" b="1">
                <a:solidFill>
                  <a:srgbClr val="FFFFFF">
                    <a:alpha val="100000"/>
                  </a:srgbClr>
                </a:solidFill>
                <a:latin typeface="Microsoft Yahei"/>
                <a:ea typeface="Microsoft Yahei"/>
                <a:cs typeface="Microsoft Yahei"/>
              </a:rPr>
              <a:t>01</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alphaModFix/>
          </a:blip>
          <a:srcRect l="12500" r="12500"/>
          <a:stretch>
            <a:fillRect/>
          </a:stretch>
        </p:blipFill>
        <p:spPr>
          <a:xfrm>
            <a:off x="615557" y="1293101"/>
            <a:ext cx="3938035" cy="5250714"/>
          </a:xfrm>
          <a:prstGeom prst="rect">
            <a:avLst/>
          </a:prstGeom>
        </p:spPr>
      </p:pic>
      <p:sp>
        <p:nvSpPr>
          <p:cNvPr id="3" name="AutoShape 3"/>
          <p:cNvSpPr/>
          <p:nvPr/>
        </p:nvSpPr>
        <p:spPr>
          <a:xfrm>
            <a:off x="4232060" y="1718638"/>
            <a:ext cx="7211308" cy="4522346"/>
          </a:xfrm>
          <a:prstGeom prst="roundRect">
            <a:avLst>
              <a:gd name="adj" fmla="val 4504"/>
            </a:avLst>
          </a:prstGeom>
          <a:solidFill>
            <a:srgbClr val="FFFFFF">
              <a:alpha val="100000"/>
            </a:srgbClr>
          </a:solidFill>
          <a:ln/>
          <a:effectLst>
            <a:outerShdw blurRad="381000">
              <a:srgbClr val="000000">
                <a:alpha val="7000"/>
              </a:srgbClr>
            </a:outerShdw>
          </a:effectLst>
        </p:spPr>
      </p:sp>
      <p:sp>
        <p:nvSpPr>
          <p:cNvPr id="4" name="TextBox 4"/>
          <p:cNvSpPr txBox="1"/>
          <p:nvPr/>
        </p:nvSpPr>
        <p:spPr>
          <a:xfrm>
            <a:off x="4599214" y="2711090"/>
            <a:ext cx="6477000" cy="1257743"/>
          </a:xfrm>
          <a:prstGeom prst="rect">
            <a:avLst/>
          </a:prstGeom>
          <a:ln/>
        </p:spPr>
        <p:txBody>
          <a:bodyPr vert="horz" wrap="square" lIns="123825" tIns="123825" rIns="57150" bIns="123825" rtlCol="0" anchor="t" anchorCtr="0">
            <a:noAutofit/>
          </a:bodyPr>
          <a:lstStyle/>
          <a:p>
            <a:pPr>
              <a:lnSpc>
                <a:spcPct val="140000"/>
              </a:lnSpc>
            </a:pPr>
            <a:r>
              <a:rPr lang="en-US" sz="1500">
                <a:solidFill>
                  <a:srgbClr val="000000">
                    <a:alpha val="100000"/>
                  </a:srgbClr>
                </a:solidFill>
                <a:latin typeface="Microsoft Yahei"/>
                <a:ea typeface="Microsoft Yahei"/>
                <a:cs typeface="Microsoft Yahei"/>
              </a:rPr>
              <a:t>企业经济效益与票务管理紧密相关，票款收入是企业效益的重要来源；做好票务工作对于企业的平稳发展意义深远，确保企业持续、健康地成长。</a:t>
            </a:r>
          </a:p>
        </p:txBody>
      </p:sp>
      <p:sp>
        <p:nvSpPr>
          <p:cNvPr id="5" name="TextBox 5"/>
          <p:cNvSpPr txBox="1"/>
          <p:nvPr/>
        </p:nvSpPr>
        <p:spPr>
          <a:xfrm>
            <a:off x="4599214" y="2143575"/>
            <a:ext cx="6477000" cy="645267"/>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票务管理的经济效益</a:t>
            </a:r>
          </a:p>
        </p:txBody>
      </p:sp>
      <p:sp>
        <p:nvSpPr>
          <p:cNvPr id="6" name="TextBox 6"/>
          <p:cNvSpPr txBox="1"/>
          <p:nvPr/>
        </p:nvSpPr>
        <p:spPr>
          <a:xfrm>
            <a:off x="4599214" y="4589063"/>
            <a:ext cx="6477000" cy="1271524"/>
          </a:xfrm>
          <a:prstGeom prst="rect">
            <a:avLst/>
          </a:prstGeom>
          <a:ln/>
        </p:spPr>
        <p:txBody>
          <a:bodyPr vert="horz" wrap="square" lIns="123825" tIns="123825" rIns="57150" bIns="123825" rtlCol="0" anchor="t" anchorCtr="0">
            <a:noAutofit/>
          </a:bodyPr>
          <a:lstStyle/>
          <a:p>
            <a:pPr>
              <a:lnSpc>
                <a:spcPct val="140000"/>
              </a:lnSpc>
            </a:pPr>
            <a:r>
              <a:rPr lang="en-US" sz="1500">
                <a:solidFill>
                  <a:srgbClr val="000000">
                    <a:alpha val="100000"/>
                  </a:srgbClr>
                </a:solidFill>
                <a:latin typeface="Microsoft Yahei"/>
                <a:ea typeface="Microsoft Yahei"/>
                <a:cs typeface="Microsoft Yahei"/>
              </a:rPr>
              <a:t>票务管理涉及票据与台帐管理、AFC系统的现金管理、福利票的换发工作及车站各种票务备品的管理，共同确保票务系统的顺畅运行和企业的经济效益。</a:t>
            </a:r>
          </a:p>
        </p:txBody>
      </p:sp>
      <p:sp>
        <p:nvSpPr>
          <p:cNvPr id="7" name="TextBox 7"/>
          <p:cNvSpPr txBox="1"/>
          <p:nvPr/>
        </p:nvSpPr>
        <p:spPr>
          <a:xfrm>
            <a:off x="4599214" y="4153214"/>
            <a:ext cx="6477000" cy="645267"/>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票务管理的主要内容</a:t>
            </a:r>
          </a:p>
        </p:txBody>
      </p:sp>
      <p:sp>
        <p:nvSpPr>
          <p:cNvPr id="8" name="TextBox 8"/>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票据管理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台账管理</a:t>
            </a:r>
          </a:p>
        </p:txBody>
      </p:sp>
      <p:sp>
        <p:nvSpPr>
          <p:cNvPr id="3" name="AutoShape 3"/>
          <p:cNvSpPr/>
          <p:nvPr/>
        </p:nvSpPr>
        <p:spPr>
          <a:xfrm>
            <a:off x="673008" y="1424575"/>
            <a:ext cx="1001602" cy="1001602"/>
          </a:xfrm>
          <a:prstGeom prst="roundRect">
            <a:avLst>
              <a:gd name="adj" fmla="val 16667"/>
            </a:avLst>
          </a:prstGeom>
          <a:solidFill>
            <a:schemeClr val="accent1">
              <a:alpha val="100000"/>
            </a:schemeClr>
          </a:solidFill>
          <a:ln/>
        </p:spPr>
      </p:sp>
      <p:sp>
        <p:nvSpPr>
          <p:cNvPr id="4" name="AutoShape 4"/>
          <p:cNvSpPr/>
          <p:nvPr/>
        </p:nvSpPr>
        <p:spPr>
          <a:xfrm>
            <a:off x="1857984" y="1424575"/>
            <a:ext cx="3543300" cy="1001602"/>
          </a:xfrm>
          <a:prstGeom prst="rect">
            <a:avLst/>
          </a:prstGeom>
          <a:noFill/>
          <a:ln/>
        </p:spPr>
        <p:txBody>
          <a:bodyPr vert="horz" wrap="square" lIns="91440" tIns="45720" rIns="91440" bIns="45720" rtlCol="0" anchor="ctr" anchorCtr="0">
            <a:noAutofit/>
          </a:bodyPr>
          <a:lstStyle/>
          <a:p>
            <a:pPr algn="l">
              <a:lnSpc>
                <a:spcPct val="120000"/>
              </a:lnSpc>
              <a:defRPr/>
            </a:pPr>
            <a:r>
              <a:rPr lang="en-US" sz="2400" b="1">
                <a:solidFill>
                  <a:schemeClr val="accent1">
                    <a:alpha val="100000"/>
                  </a:schemeClr>
                </a:solidFill>
                <a:latin typeface="Microsoft Yahei"/>
                <a:ea typeface="Microsoft Yahei"/>
                <a:cs typeface="Microsoft Yahei"/>
              </a:rPr>
              <a:t>常用报表</a:t>
            </a:r>
            <a:endParaRPr lang="en-US" sz="1100"/>
          </a:p>
        </p:txBody>
      </p:sp>
      <p:sp>
        <p:nvSpPr>
          <p:cNvPr id="5" name="TextBox 5"/>
          <p:cNvSpPr txBox="1"/>
          <p:nvPr/>
        </p:nvSpPr>
        <p:spPr>
          <a:xfrm>
            <a:off x="489633" y="1584381"/>
            <a:ext cx="1368351" cy="681990"/>
          </a:xfrm>
          <a:prstGeom prst="rect">
            <a:avLst/>
          </a:prstGeom>
          <a:ln/>
        </p:spPr>
        <p:txBody>
          <a:bodyPr vert="horz" wrap="square" lIns="91440" tIns="45720" rIns="91440" bIns="45720" rtlCol="0" anchor="t" anchorCtr="0">
            <a:noAutofit/>
          </a:bodyPr>
          <a:lstStyle/>
          <a:p>
            <a:pPr algn="ctr">
              <a:lnSpc>
                <a:spcPct val="100000"/>
              </a:lnSpc>
              <a:spcBef>
                <a:spcPts val="375"/>
              </a:spcBef>
            </a:pPr>
            <a:r>
              <a:rPr lang="en-US" sz="3600">
                <a:solidFill>
                  <a:srgbClr val="FFFFFF">
                    <a:alpha val="100000"/>
                  </a:srgbClr>
                </a:solidFill>
                <a:latin typeface="Microsoft Yahei"/>
                <a:ea typeface="Microsoft Yahei"/>
                <a:cs typeface="Microsoft Yahei"/>
              </a:rPr>
              <a:t>01</a:t>
            </a:r>
          </a:p>
        </p:txBody>
      </p:sp>
      <p:sp>
        <p:nvSpPr>
          <p:cNvPr id="6" name="TextBox 6"/>
          <p:cNvSpPr txBox="1"/>
          <p:nvPr/>
        </p:nvSpPr>
        <p:spPr>
          <a:xfrm>
            <a:off x="703091" y="2527659"/>
            <a:ext cx="4857750" cy="1000125"/>
          </a:xfrm>
          <a:prstGeom prst="rect">
            <a:avLst/>
          </a:prstGeom>
          <a:ln/>
        </p:spPr>
        <p:txBody>
          <a:bodyPr vert="horz" wrap="square" lIns="0" tIns="0" rIns="0" bIns="0" rtlCol="0" anchor="t" anchorCtr="0">
            <a:noAutofit/>
          </a:bodyPr>
          <a:lstStyle/>
          <a:p>
            <a:pPr algn="l">
              <a:lnSpc>
                <a:spcPct val="140000"/>
              </a:lnSpc>
              <a:spcBef>
                <a:spcPct val="0"/>
              </a:spcBef>
            </a:pPr>
            <a:r>
              <a:rPr lang="en-US" sz="1500">
                <a:solidFill>
                  <a:schemeClr val="dk1">
                    <a:alpha val="100000"/>
                  </a:schemeClr>
                </a:solidFill>
                <a:latin typeface="Microsoft Yahei"/>
                <a:ea typeface="Microsoft Yahei"/>
                <a:cs typeface="Microsoft Yahei"/>
              </a:rPr>
              <a:t>《售票员日营收结算单》、《乘客票务事务处理单》（用于记录特殊情况下的乘客事务处理与现金操作）、《钱箱清点报告》以及《车站营收日报》。</a:t>
            </a:r>
          </a:p>
        </p:txBody>
      </p:sp>
      <p:sp>
        <p:nvSpPr>
          <p:cNvPr id="7" name="AutoShape 7"/>
          <p:cNvSpPr/>
          <p:nvPr/>
        </p:nvSpPr>
        <p:spPr>
          <a:xfrm>
            <a:off x="6250024" y="1424575"/>
            <a:ext cx="1001602" cy="1001602"/>
          </a:xfrm>
          <a:prstGeom prst="roundRect">
            <a:avLst>
              <a:gd name="adj" fmla="val 16667"/>
            </a:avLst>
          </a:prstGeom>
          <a:solidFill>
            <a:schemeClr val="accent1">
              <a:alpha val="100000"/>
            </a:schemeClr>
          </a:solidFill>
          <a:ln/>
        </p:spPr>
      </p:sp>
      <p:sp>
        <p:nvSpPr>
          <p:cNvPr id="8" name="AutoShape 8"/>
          <p:cNvSpPr/>
          <p:nvPr/>
        </p:nvSpPr>
        <p:spPr>
          <a:xfrm>
            <a:off x="7435000" y="1424575"/>
            <a:ext cx="3543300" cy="1001602"/>
          </a:xfrm>
          <a:prstGeom prst="rect">
            <a:avLst/>
          </a:prstGeom>
          <a:noFill/>
          <a:ln/>
        </p:spPr>
        <p:txBody>
          <a:bodyPr vert="horz" wrap="square" lIns="91440" tIns="45720" rIns="91440" bIns="45720" rtlCol="0" anchor="ctr" anchorCtr="0">
            <a:noAutofit/>
          </a:bodyPr>
          <a:lstStyle/>
          <a:p>
            <a:pPr algn="l">
              <a:lnSpc>
                <a:spcPct val="120000"/>
              </a:lnSpc>
              <a:defRPr/>
            </a:pPr>
            <a:r>
              <a:rPr lang="en-US" sz="2400" b="1">
                <a:solidFill>
                  <a:schemeClr val="accent1">
                    <a:alpha val="100000"/>
                  </a:schemeClr>
                </a:solidFill>
                <a:latin typeface="Microsoft Yahei"/>
                <a:ea typeface="Microsoft Yahei"/>
                <a:cs typeface="Microsoft Yahei"/>
              </a:rPr>
              <a:t>现金结算报表的流程</a:t>
            </a:r>
            <a:endParaRPr lang="en-US" sz="1100"/>
          </a:p>
        </p:txBody>
      </p:sp>
      <p:sp>
        <p:nvSpPr>
          <p:cNvPr id="9" name="TextBox 9"/>
          <p:cNvSpPr txBox="1"/>
          <p:nvPr/>
        </p:nvSpPr>
        <p:spPr>
          <a:xfrm>
            <a:off x="6066649" y="1584381"/>
            <a:ext cx="1368351" cy="681990"/>
          </a:xfrm>
          <a:prstGeom prst="rect">
            <a:avLst/>
          </a:prstGeom>
          <a:ln/>
        </p:spPr>
        <p:txBody>
          <a:bodyPr vert="horz" wrap="square" lIns="91440" tIns="45720" rIns="91440" bIns="45720" rtlCol="0" anchor="t" anchorCtr="0">
            <a:noAutofit/>
          </a:bodyPr>
          <a:lstStyle/>
          <a:p>
            <a:pPr algn="ctr">
              <a:lnSpc>
                <a:spcPct val="100000"/>
              </a:lnSpc>
              <a:spcBef>
                <a:spcPts val="375"/>
              </a:spcBef>
            </a:pPr>
            <a:r>
              <a:rPr lang="en-US" sz="3600">
                <a:solidFill>
                  <a:srgbClr val="FFFFFF">
                    <a:alpha val="100000"/>
                  </a:srgbClr>
                </a:solidFill>
                <a:latin typeface="Microsoft Yahei"/>
                <a:ea typeface="Microsoft Yahei"/>
                <a:cs typeface="Microsoft Yahei"/>
              </a:rPr>
              <a:t>02</a:t>
            </a:r>
          </a:p>
        </p:txBody>
      </p:sp>
      <p:sp>
        <p:nvSpPr>
          <p:cNvPr id="10" name="TextBox 10"/>
          <p:cNvSpPr txBox="1"/>
          <p:nvPr/>
        </p:nvSpPr>
        <p:spPr>
          <a:xfrm>
            <a:off x="6280107" y="2527659"/>
            <a:ext cx="4857750" cy="1000125"/>
          </a:xfrm>
          <a:prstGeom prst="rect">
            <a:avLst/>
          </a:prstGeom>
          <a:ln/>
        </p:spPr>
        <p:txBody>
          <a:bodyPr vert="horz" wrap="square" lIns="0" tIns="0" rIns="0" bIns="0" rtlCol="0" anchor="t" anchorCtr="0">
            <a:noAutofit/>
          </a:bodyPr>
          <a:lstStyle/>
          <a:p>
            <a:pPr algn="l">
              <a:lnSpc>
                <a:spcPct val="140000"/>
              </a:lnSpc>
              <a:spcBef>
                <a:spcPct val="0"/>
              </a:spcBef>
            </a:pPr>
            <a:r>
              <a:rPr lang="en-US" sz="1500">
                <a:solidFill>
                  <a:schemeClr val="dk1">
                    <a:alpha val="100000"/>
                  </a:schemeClr>
                </a:solidFill>
                <a:latin typeface="Microsoft Yahei"/>
                <a:ea typeface="Microsoft Yahei"/>
                <a:cs typeface="Microsoft Yahei"/>
              </a:rPr>
              <a:t>从钱箱清点、售票员结算到TVM补币单的整理，每一步都严格相扣，确保了车站每日运营收入的准确记录和及时上交。</a:t>
            </a:r>
          </a:p>
        </p:txBody>
      </p:sp>
      <p:sp>
        <p:nvSpPr>
          <p:cNvPr id="11" name="AutoShape 11"/>
          <p:cNvSpPr/>
          <p:nvPr/>
        </p:nvSpPr>
        <p:spPr>
          <a:xfrm>
            <a:off x="669665" y="4240990"/>
            <a:ext cx="1001602" cy="1001602"/>
          </a:xfrm>
          <a:prstGeom prst="roundRect">
            <a:avLst>
              <a:gd name="adj" fmla="val 16667"/>
            </a:avLst>
          </a:prstGeom>
          <a:solidFill>
            <a:schemeClr val="accent1">
              <a:alpha val="100000"/>
            </a:schemeClr>
          </a:solidFill>
          <a:ln/>
        </p:spPr>
      </p:sp>
      <p:sp>
        <p:nvSpPr>
          <p:cNvPr id="12" name="AutoShape 12"/>
          <p:cNvSpPr/>
          <p:nvPr/>
        </p:nvSpPr>
        <p:spPr>
          <a:xfrm>
            <a:off x="1854641" y="4240990"/>
            <a:ext cx="3543300" cy="1001602"/>
          </a:xfrm>
          <a:prstGeom prst="rect">
            <a:avLst/>
          </a:prstGeom>
          <a:noFill/>
          <a:ln/>
        </p:spPr>
        <p:txBody>
          <a:bodyPr vert="horz" wrap="square" lIns="91440" tIns="45720" rIns="91440" bIns="45720" rtlCol="0" anchor="ctr" anchorCtr="0">
            <a:noAutofit/>
          </a:bodyPr>
          <a:lstStyle/>
          <a:p>
            <a:pPr algn="l">
              <a:lnSpc>
                <a:spcPct val="120000"/>
              </a:lnSpc>
              <a:defRPr/>
            </a:pPr>
            <a:r>
              <a:rPr lang="en-US" sz="2400" b="1">
                <a:solidFill>
                  <a:schemeClr val="accent1">
                    <a:alpha val="100000"/>
                  </a:schemeClr>
                </a:solidFill>
                <a:latin typeface="Microsoft Yahei"/>
                <a:ea typeface="Microsoft Yahei"/>
                <a:cs typeface="Microsoft Yahei"/>
              </a:rPr>
              <a:t>报表填写及保管原则</a:t>
            </a:r>
            <a:endParaRPr lang="en-US" sz="1100"/>
          </a:p>
        </p:txBody>
      </p:sp>
      <p:sp>
        <p:nvSpPr>
          <p:cNvPr id="13" name="TextBox 13"/>
          <p:cNvSpPr txBox="1"/>
          <p:nvPr/>
        </p:nvSpPr>
        <p:spPr>
          <a:xfrm>
            <a:off x="486290" y="4400796"/>
            <a:ext cx="1368351" cy="681990"/>
          </a:xfrm>
          <a:prstGeom prst="rect">
            <a:avLst/>
          </a:prstGeom>
          <a:ln/>
        </p:spPr>
        <p:txBody>
          <a:bodyPr vert="horz" wrap="square" lIns="91440" tIns="45720" rIns="91440" bIns="45720" rtlCol="0" anchor="t" anchorCtr="0">
            <a:noAutofit/>
          </a:bodyPr>
          <a:lstStyle/>
          <a:p>
            <a:pPr algn="ctr">
              <a:lnSpc>
                <a:spcPct val="100000"/>
              </a:lnSpc>
              <a:spcBef>
                <a:spcPts val="375"/>
              </a:spcBef>
            </a:pPr>
            <a:r>
              <a:rPr lang="en-US" sz="3600">
                <a:solidFill>
                  <a:srgbClr val="FFFFFF">
                    <a:alpha val="100000"/>
                  </a:srgbClr>
                </a:solidFill>
                <a:latin typeface="Microsoft Yahei"/>
                <a:ea typeface="Microsoft Yahei"/>
                <a:cs typeface="Microsoft Yahei"/>
              </a:rPr>
              <a:t>03</a:t>
            </a:r>
          </a:p>
        </p:txBody>
      </p:sp>
      <p:sp>
        <p:nvSpPr>
          <p:cNvPr id="14" name="TextBox 14"/>
          <p:cNvSpPr txBox="1"/>
          <p:nvPr/>
        </p:nvSpPr>
        <p:spPr>
          <a:xfrm>
            <a:off x="699748" y="5353598"/>
            <a:ext cx="4857750" cy="1000125"/>
          </a:xfrm>
          <a:prstGeom prst="rect">
            <a:avLst/>
          </a:prstGeom>
          <a:ln/>
        </p:spPr>
        <p:txBody>
          <a:bodyPr vert="horz" wrap="square" lIns="0" tIns="0" rIns="0" bIns="0" rtlCol="0" anchor="t" anchorCtr="0">
            <a:noAutofit/>
          </a:bodyPr>
          <a:lstStyle/>
          <a:p>
            <a:pPr algn="l">
              <a:lnSpc>
                <a:spcPct val="140000"/>
              </a:lnSpc>
              <a:spcBef>
                <a:spcPct val="0"/>
              </a:spcBef>
            </a:pPr>
            <a:r>
              <a:rPr lang="en-US" sz="1500">
                <a:solidFill>
                  <a:schemeClr val="dk1">
                    <a:alpha val="100000"/>
                  </a:schemeClr>
                </a:solidFill>
                <a:latin typeface="Microsoft Yahei"/>
                <a:ea typeface="Microsoft Yahei"/>
                <a:cs typeface="Microsoft Yahei"/>
              </a:rPr>
              <a:t>填写必须真实、准确、完整、及时，使用蓝色或黑色笔，字迹清晰；填写错误需当事人确认后用画线更正法更正，严禁刮擦、挖补。</a:t>
            </a:r>
          </a:p>
        </p:txBody>
      </p:sp>
      <p:sp>
        <p:nvSpPr>
          <p:cNvPr id="15" name="AutoShape 15"/>
          <p:cNvSpPr/>
          <p:nvPr/>
        </p:nvSpPr>
        <p:spPr>
          <a:xfrm>
            <a:off x="6246681" y="4240990"/>
            <a:ext cx="1001602" cy="1001602"/>
          </a:xfrm>
          <a:prstGeom prst="roundRect">
            <a:avLst>
              <a:gd name="adj" fmla="val 16667"/>
            </a:avLst>
          </a:prstGeom>
          <a:solidFill>
            <a:schemeClr val="accent1">
              <a:alpha val="100000"/>
            </a:schemeClr>
          </a:solidFill>
          <a:ln/>
        </p:spPr>
      </p:sp>
      <p:sp>
        <p:nvSpPr>
          <p:cNvPr id="16" name="AutoShape 16"/>
          <p:cNvSpPr/>
          <p:nvPr/>
        </p:nvSpPr>
        <p:spPr>
          <a:xfrm>
            <a:off x="7431657" y="4240990"/>
            <a:ext cx="3543300" cy="1001602"/>
          </a:xfrm>
          <a:prstGeom prst="rect">
            <a:avLst/>
          </a:prstGeom>
          <a:noFill/>
          <a:ln/>
        </p:spPr>
        <p:txBody>
          <a:bodyPr vert="horz" wrap="square" lIns="91440" tIns="45720" rIns="91440" bIns="45720" rtlCol="0" anchor="ctr" anchorCtr="0">
            <a:noAutofit/>
          </a:bodyPr>
          <a:lstStyle/>
          <a:p>
            <a:pPr algn="l">
              <a:lnSpc>
                <a:spcPct val="120000"/>
              </a:lnSpc>
              <a:defRPr/>
            </a:pPr>
            <a:r>
              <a:rPr lang="en-US" sz="2400" b="1">
                <a:solidFill>
                  <a:schemeClr val="accent1">
                    <a:alpha val="100000"/>
                  </a:schemeClr>
                </a:solidFill>
                <a:latin typeface="Microsoft Yahei"/>
                <a:ea typeface="Microsoft Yahei"/>
                <a:cs typeface="Microsoft Yahei"/>
              </a:rPr>
              <a:t>报表留存及销毁</a:t>
            </a:r>
            <a:endParaRPr lang="en-US" sz="1100"/>
          </a:p>
        </p:txBody>
      </p:sp>
      <p:sp>
        <p:nvSpPr>
          <p:cNvPr id="17" name="TextBox 17"/>
          <p:cNvSpPr txBox="1"/>
          <p:nvPr/>
        </p:nvSpPr>
        <p:spPr>
          <a:xfrm>
            <a:off x="6063306" y="4400796"/>
            <a:ext cx="1368351" cy="681990"/>
          </a:xfrm>
          <a:prstGeom prst="rect">
            <a:avLst/>
          </a:prstGeom>
          <a:ln/>
        </p:spPr>
        <p:txBody>
          <a:bodyPr vert="horz" wrap="square" lIns="91440" tIns="45720" rIns="91440" bIns="45720" rtlCol="0" anchor="t" anchorCtr="0">
            <a:noAutofit/>
          </a:bodyPr>
          <a:lstStyle/>
          <a:p>
            <a:pPr algn="ctr">
              <a:lnSpc>
                <a:spcPct val="100000"/>
              </a:lnSpc>
              <a:spcBef>
                <a:spcPts val="375"/>
              </a:spcBef>
            </a:pPr>
            <a:r>
              <a:rPr lang="en-US" sz="3600">
                <a:solidFill>
                  <a:srgbClr val="FFFFFF">
                    <a:alpha val="100000"/>
                  </a:srgbClr>
                </a:solidFill>
                <a:latin typeface="Microsoft Yahei"/>
                <a:ea typeface="Microsoft Yahei"/>
                <a:cs typeface="Microsoft Yahei"/>
              </a:rPr>
              <a:t>04</a:t>
            </a:r>
          </a:p>
        </p:txBody>
      </p:sp>
      <p:sp>
        <p:nvSpPr>
          <p:cNvPr id="18" name="TextBox 18"/>
          <p:cNvSpPr txBox="1"/>
          <p:nvPr/>
        </p:nvSpPr>
        <p:spPr>
          <a:xfrm>
            <a:off x="6276764" y="5291100"/>
            <a:ext cx="4857750" cy="1000125"/>
          </a:xfrm>
          <a:prstGeom prst="rect">
            <a:avLst/>
          </a:prstGeom>
          <a:ln/>
        </p:spPr>
        <p:txBody>
          <a:bodyPr vert="horz" wrap="square" lIns="0" tIns="0" rIns="0" bIns="0" rtlCol="0" anchor="t" anchorCtr="0">
            <a:noAutofit/>
          </a:bodyPr>
          <a:lstStyle/>
          <a:p>
            <a:pPr algn="l">
              <a:lnSpc>
                <a:spcPct val="140000"/>
              </a:lnSpc>
              <a:spcBef>
                <a:spcPct val="0"/>
              </a:spcBef>
            </a:pPr>
            <a:r>
              <a:rPr lang="en-US" sz="1500">
                <a:solidFill>
                  <a:schemeClr val="dk1">
                    <a:alpha val="100000"/>
                  </a:schemeClr>
                </a:solidFill>
                <a:latin typeface="Microsoft Yahei"/>
                <a:ea typeface="Microsoft Yahei"/>
                <a:cs typeface="Microsoft Yahei"/>
              </a:rPr>
              <a:t>车站需定期整理装订报表，设立专门保管室统一保管；保管期限按统计范畴规定执行，期满后由所属部门统一注销、销毁，严禁私自销毁。</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2244605" y="4006380"/>
            <a:ext cx="7813795" cy="1827334"/>
          </a:xfrm>
          <a:prstGeom prst="roundRect">
            <a:avLst>
              <a:gd name="adj" fmla="val 16667"/>
            </a:avLst>
          </a:prstGeom>
          <a:solidFill>
            <a:schemeClr val="lt2">
              <a:alpha val="80000"/>
            </a:schemeClr>
          </a:solidFill>
          <a:ln/>
        </p:spPr>
      </p:sp>
      <p:sp>
        <p:nvSpPr>
          <p:cNvPr id="3" name="AutoShape 3"/>
          <p:cNvSpPr/>
          <p:nvPr/>
        </p:nvSpPr>
        <p:spPr>
          <a:xfrm>
            <a:off x="2244605" y="1920540"/>
            <a:ext cx="7813795" cy="1827334"/>
          </a:xfrm>
          <a:prstGeom prst="roundRect">
            <a:avLst>
              <a:gd name="adj" fmla="val 16667"/>
            </a:avLst>
          </a:prstGeom>
          <a:solidFill>
            <a:schemeClr val="lt2">
              <a:alpha val="80000"/>
            </a:schemeClr>
          </a:solidFill>
          <a:ln/>
        </p:spPr>
      </p:sp>
      <p:sp>
        <p:nvSpPr>
          <p:cNvPr id="5" name="TextBox 5"/>
          <p:cNvSpPr txBox="1"/>
          <p:nvPr/>
        </p:nvSpPr>
        <p:spPr>
          <a:xfrm>
            <a:off x="2523542" y="2089154"/>
            <a:ext cx="6238875" cy="637972"/>
          </a:xfrm>
          <a:prstGeom prst="rect">
            <a:avLst/>
          </a:prstGeom>
          <a:ln/>
        </p:spPr>
        <p:txBody>
          <a:bodyPr vert="horz" wrap="square" lIns="123825" tIns="123825" rIns="57150" bIns="123825"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AFC现金日常管理</a:t>
            </a:r>
          </a:p>
        </p:txBody>
      </p:sp>
      <p:sp>
        <p:nvSpPr>
          <p:cNvPr id="6" name="TextBox 6"/>
          <p:cNvSpPr txBox="1"/>
          <p:nvPr/>
        </p:nvSpPr>
        <p:spPr>
          <a:xfrm>
            <a:off x="2523542" y="2610429"/>
            <a:ext cx="6238875" cy="950067"/>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包括现金管理流程、安全监控管理、票款收缴核对、自动售票机与票务处收益结算，确保现金交接安全、准确，保障票务收益。</a:t>
            </a:r>
          </a:p>
        </p:txBody>
      </p:sp>
      <p:sp>
        <p:nvSpPr>
          <p:cNvPr id="7" name="TextBox 7"/>
          <p:cNvSpPr txBox="1"/>
          <p:nvPr/>
        </p:nvSpPr>
        <p:spPr>
          <a:xfrm>
            <a:off x="2523542" y="4183053"/>
            <a:ext cx="6238875" cy="637972"/>
          </a:xfrm>
          <a:prstGeom prst="rect">
            <a:avLst/>
          </a:prstGeom>
          <a:ln/>
        </p:spPr>
        <p:txBody>
          <a:bodyPr vert="horz" wrap="square" lIns="123825" tIns="123825" rIns="57150" bIns="123825"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AFC现金交接管理</a:t>
            </a:r>
          </a:p>
        </p:txBody>
      </p:sp>
      <p:sp>
        <p:nvSpPr>
          <p:cNvPr id="8" name="TextBox 8"/>
          <p:cNvSpPr txBox="1"/>
          <p:nvPr/>
        </p:nvSpPr>
        <p:spPr>
          <a:xfrm>
            <a:off x="2523542" y="4712439"/>
            <a:ext cx="6238875" cy="936429"/>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包括值班员间的现金交接、车站与银行之间的票款交接，建立凭证、台账，严格清点，及时核查更正，确保交接安全，异常立即上报。</a:t>
            </a:r>
          </a:p>
        </p:txBody>
      </p:sp>
      <p:sp>
        <p:nvSpPr>
          <p:cNvPr id="9" name="TextBox 9"/>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AFC现金管理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3" name="TextBox 3"/>
          <p:cNvSpPr txBox="1"/>
          <p:nvPr/>
        </p:nvSpPr>
        <p:spPr>
          <a:xfrm>
            <a:off x="1665986" y="4881292"/>
            <a:ext cx="6000750" cy="711336"/>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备用硬币管理与兑换</a:t>
            </a:r>
          </a:p>
        </p:txBody>
      </p:sp>
      <p:sp>
        <p:nvSpPr>
          <p:cNvPr id="4" name="TextBox 4"/>
          <p:cNvSpPr txBox="1"/>
          <p:nvPr/>
        </p:nvSpPr>
        <p:spPr>
          <a:xfrm>
            <a:off x="1371600" y="5523753"/>
            <a:ext cx="8839200" cy="914400"/>
          </a:xfrm>
          <a:prstGeom prst="rect">
            <a:avLst/>
          </a:prstGeom>
          <a:ln/>
        </p:spPr>
        <p:txBody>
          <a:bodyPr vert="horz" wrap="square" lIns="0" tIns="0" rIns="0" bIns="0" rtlCol="0" anchor="t" anchorCtr="0">
            <a:noAutofit/>
          </a:bodyPr>
          <a:lstStyle/>
          <a:p>
            <a:pPr>
              <a:lnSpc>
                <a:spcPct val="140000"/>
              </a:lnSpc>
            </a:pPr>
            <a:r>
              <a:rPr lang="en-US" sz="1500" dirty="0" err="1">
                <a:solidFill>
                  <a:schemeClr val="dk1">
                    <a:alpha val="100000"/>
                  </a:schemeClr>
                </a:solidFill>
                <a:latin typeface="Microsoft Yahei"/>
                <a:ea typeface="Microsoft Yahei"/>
                <a:cs typeface="Microsoft Yahei"/>
              </a:rPr>
              <a:t>各地硬币流通情况不同，备用金以硬币为主，车站每周二前提交兑换计划，票务收益室协调兑换，确保硬币数量准确</a:t>
            </a:r>
            <a:r>
              <a:rPr lang="en-US" sz="1500" dirty="0">
                <a:solidFill>
                  <a:schemeClr val="dk1">
                    <a:alpha val="100000"/>
                  </a:schemeClr>
                </a:solidFill>
                <a:latin typeface="Microsoft Yahei"/>
                <a:ea typeface="Microsoft Yahei"/>
                <a:cs typeface="Microsoft Yahei"/>
              </a:rPr>
              <a:t>。</a:t>
            </a:r>
          </a:p>
        </p:txBody>
      </p:sp>
      <p:sp>
        <p:nvSpPr>
          <p:cNvPr id="5" name="AutoShape 5"/>
          <p:cNvSpPr/>
          <p:nvPr/>
        </p:nvSpPr>
        <p:spPr>
          <a:xfrm>
            <a:off x="1371600" y="1835975"/>
            <a:ext cx="238125" cy="238125"/>
          </a:xfrm>
          <a:prstGeom prst="ellipse">
            <a:avLst/>
          </a:prstGeom>
          <a:solidFill>
            <a:schemeClr val="accent1">
              <a:alpha val="100000"/>
            </a:schemeClr>
          </a:solidFill>
          <a:ln/>
        </p:spPr>
      </p:sp>
      <p:sp>
        <p:nvSpPr>
          <p:cNvPr id="6" name="TextBox 6"/>
          <p:cNvSpPr txBox="1"/>
          <p:nvPr/>
        </p:nvSpPr>
        <p:spPr>
          <a:xfrm>
            <a:off x="1665986" y="1621998"/>
            <a:ext cx="6000750" cy="666079"/>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备用金统计与申领</a:t>
            </a:r>
          </a:p>
        </p:txBody>
      </p:sp>
      <p:sp>
        <p:nvSpPr>
          <p:cNvPr id="7" name="TextBox 7"/>
          <p:cNvSpPr txBox="1"/>
          <p:nvPr/>
        </p:nvSpPr>
        <p:spPr>
          <a:xfrm>
            <a:off x="1371600" y="2234038"/>
            <a:ext cx="9525000" cy="914400"/>
          </a:xfrm>
          <a:prstGeom prst="rect">
            <a:avLst/>
          </a:prstGeom>
          <a:ln/>
        </p:spPr>
        <p:txBody>
          <a:bodyPr vert="horz" wrap="square" lIns="0" tIns="0" rIns="0" bIns="0" rtlCol="0" anchor="t" anchorCtr="0">
            <a:noAutofit/>
          </a:bodyPr>
          <a:lstStyle/>
          <a:p>
            <a:pPr>
              <a:lnSpc>
                <a:spcPct val="140000"/>
              </a:lnSpc>
            </a:pPr>
            <a:r>
              <a:rPr lang="en-US" sz="1500" dirty="0" err="1">
                <a:solidFill>
                  <a:schemeClr val="dk1">
                    <a:alpha val="100000"/>
                  </a:schemeClr>
                </a:solidFill>
                <a:latin typeface="Microsoft Yahei"/>
                <a:ea typeface="Microsoft Yahei"/>
                <a:cs typeface="Microsoft Yahei"/>
              </a:rPr>
              <a:t>票务收益室负责统计和申领各站客服中心的备用金，车站作为执行机构，严格管理备用金，确保专款专用</a:t>
            </a:r>
            <a:r>
              <a:rPr lang="en-US" sz="1500" dirty="0">
                <a:solidFill>
                  <a:schemeClr val="dk1">
                    <a:alpha val="100000"/>
                  </a:schemeClr>
                </a:solidFill>
                <a:latin typeface="Microsoft Yahei"/>
                <a:ea typeface="Microsoft Yahei"/>
                <a:cs typeface="Microsoft Yahei"/>
              </a:rPr>
              <a:t>。</a:t>
            </a:r>
          </a:p>
        </p:txBody>
      </p:sp>
      <p:sp>
        <p:nvSpPr>
          <p:cNvPr id="8" name="TextBox 8"/>
          <p:cNvSpPr txBox="1"/>
          <p:nvPr/>
        </p:nvSpPr>
        <p:spPr>
          <a:xfrm>
            <a:off x="1665986" y="3262274"/>
            <a:ext cx="6000750" cy="697555"/>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备用金调整流程</a:t>
            </a:r>
          </a:p>
        </p:txBody>
      </p:sp>
      <p:sp>
        <p:nvSpPr>
          <p:cNvPr id="9" name="TextBox 9"/>
          <p:cNvSpPr txBox="1"/>
          <p:nvPr/>
        </p:nvSpPr>
        <p:spPr>
          <a:xfrm>
            <a:off x="1371600" y="3896612"/>
            <a:ext cx="8839200" cy="914400"/>
          </a:xfrm>
          <a:prstGeom prst="rect">
            <a:avLst/>
          </a:prstGeom>
          <a:ln/>
        </p:spPr>
        <p:txBody>
          <a:bodyPr vert="horz" wrap="square" lIns="0" tIns="0" rIns="0" bIns="0" rtlCol="0" anchor="t" anchorCtr="0">
            <a:noAutofit/>
          </a:bodyPr>
          <a:lstStyle/>
          <a:p>
            <a:pPr>
              <a:lnSpc>
                <a:spcPct val="140000"/>
              </a:lnSpc>
            </a:pPr>
            <a:r>
              <a:rPr lang="en-US" sz="1500" dirty="0" err="1">
                <a:solidFill>
                  <a:schemeClr val="dk1">
                    <a:alpha val="100000"/>
                  </a:schemeClr>
                </a:solidFill>
                <a:latin typeface="Microsoft Yahei"/>
                <a:ea typeface="Microsoft Yahei"/>
                <a:cs typeface="Microsoft Yahei"/>
              </a:rPr>
              <a:t>车站提出申请，经站务经理批准后，交票务收益室汇总并提交财务部核准，根据核准金额进行调整</a:t>
            </a:r>
            <a:r>
              <a:rPr lang="en-US" sz="1500" dirty="0">
                <a:solidFill>
                  <a:schemeClr val="dk1">
                    <a:alpha val="100000"/>
                  </a:schemeClr>
                </a:solidFill>
                <a:latin typeface="Microsoft Yahei"/>
                <a:ea typeface="Microsoft Yahei"/>
                <a:cs typeface="Microsoft Yahei"/>
              </a:rPr>
              <a:t>。</a:t>
            </a:r>
          </a:p>
        </p:txBody>
      </p:sp>
      <p:sp>
        <p:nvSpPr>
          <p:cNvPr id="10" name="TextBox 10"/>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备用金管理</a:t>
            </a:r>
          </a:p>
        </p:txBody>
      </p:sp>
      <p:sp>
        <p:nvSpPr>
          <p:cNvPr id="11" name="AutoShape 11"/>
          <p:cNvSpPr/>
          <p:nvPr/>
        </p:nvSpPr>
        <p:spPr>
          <a:xfrm>
            <a:off x="1371600" y="3491989"/>
            <a:ext cx="238125" cy="238125"/>
          </a:xfrm>
          <a:prstGeom prst="ellipse">
            <a:avLst/>
          </a:prstGeom>
          <a:solidFill>
            <a:schemeClr val="accent1">
              <a:alpha val="100000"/>
            </a:schemeClr>
          </a:solidFill>
          <a:ln/>
        </p:spPr>
      </p:sp>
      <p:sp>
        <p:nvSpPr>
          <p:cNvPr id="12" name="AutoShape 12"/>
          <p:cNvSpPr/>
          <p:nvPr/>
        </p:nvSpPr>
        <p:spPr>
          <a:xfrm>
            <a:off x="1371600" y="5117897"/>
            <a:ext cx="238125" cy="238125"/>
          </a:xfrm>
          <a:prstGeom prst="ellipse">
            <a:avLst/>
          </a:prstGeom>
          <a:solidFill>
            <a:schemeClr val="accent1">
              <a:alpha val="100000"/>
            </a:schemeClr>
          </a:solidFill>
          <a:ln/>
        </p:spPr>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备用金管理</a:t>
            </a:r>
          </a:p>
        </p:txBody>
      </p:sp>
      <p:sp>
        <p:nvSpPr>
          <p:cNvPr id="3" name="AutoShape 3"/>
          <p:cNvSpPr/>
          <p:nvPr/>
        </p:nvSpPr>
        <p:spPr>
          <a:xfrm>
            <a:off x="8195884" y="1659500"/>
            <a:ext cx="3370667" cy="4373333"/>
          </a:xfrm>
          <a:prstGeom prst="roundRect">
            <a:avLst>
              <a:gd name="adj" fmla="val 7173"/>
            </a:avLst>
          </a:prstGeom>
          <a:solidFill>
            <a:schemeClr val="lt2">
              <a:alpha val="80000"/>
            </a:schemeClr>
          </a:solidFill>
          <a:ln/>
        </p:spPr>
      </p:sp>
      <p:cxnSp>
        <p:nvCxnSpPr>
          <p:cNvPr id="4" name="Connector 4"/>
          <p:cNvCxnSpPr/>
          <p:nvPr/>
        </p:nvCxnSpPr>
        <p:spPr>
          <a:xfrm>
            <a:off x="0" y="0"/>
            <a:ext cx="0" cy="0"/>
          </a:xfrm>
          <a:prstGeom prst="line">
            <a:avLst/>
          </a:prstGeom>
          <a:ln w="9525">
            <a:solidFill>
              <a:srgbClr val="000000"/>
            </a:solidFill>
          </a:ln>
        </p:spPr>
      </p:cxnSp>
      <p:sp>
        <p:nvSpPr>
          <p:cNvPr id="5" name="TextBox 5"/>
          <p:cNvSpPr txBox="1"/>
          <p:nvPr/>
        </p:nvSpPr>
        <p:spPr>
          <a:xfrm>
            <a:off x="8309592" y="1899496"/>
            <a:ext cx="3143250" cy="685800"/>
          </a:xfrm>
          <a:prstGeom prst="rect">
            <a:avLst/>
          </a:prstGeom>
          <a:ln/>
        </p:spPr>
        <p:txBody>
          <a:bodyPr vert="horz" wrap="square" lIns="0" tIns="0" rIns="0" bIns="0" rtlCol="0" anchor="ctr" anchorCtr="0">
            <a:noAutofit/>
          </a:bodyPr>
          <a:lstStyle/>
          <a:p>
            <a:pPr algn="ctr">
              <a:lnSpc>
                <a:spcPct val="120000"/>
              </a:lnSpc>
            </a:pPr>
            <a:r>
              <a:rPr lang="en-US" sz="2400" b="1">
                <a:solidFill>
                  <a:schemeClr val="accent1">
                    <a:alpha val="100000"/>
                  </a:schemeClr>
                </a:solidFill>
                <a:latin typeface="Microsoft Yahei"/>
                <a:ea typeface="Microsoft Yahei"/>
                <a:cs typeface="Microsoft Yahei"/>
              </a:rPr>
              <a:t>票务工作的内容</a:t>
            </a:r>
          </a:p>
        </p:txBody>
      </p:sp>
      <p:sp>
        <p:nvSpPr>
          <p:cNvPr id="6" name="TextBox 6"/>
          <p:cNvSpPr txBox="1"/>
          <p:nvPr/>
        </p:nvSpPr>
        <p:spPr>
          <a:xfrm>
            <a:off x="8381030" y="2813949"/>
            <a:ext cx="3000375" cy="2835411"/>
          </a:xfrm>
          <a:prstGeom prst="rect">
            <a:avLst/>
          </a:prstGeom>
          <a:ln/>
        </p:spPr>
        <p:txBody>
          <a:bodyPr vert="horz" wrap="square" lIns="123825" tIns="123825" rIns="57150" bIns="123825" rtlCol="0" anchor="t" anchorCtr="0">
            <a:noAutofit/>
          </a:bodyPr>
          <a:lstStyle/>
          <a:p>
            <a:pPr algn="ctr">
              <a:lnSpc>
                <a:spcPct val="140000"/>
              </a:lnSpc>
            </a:pPr>
            <a:r>
              <a:rPr lang="en-US" sz="1500">
                <a:solidFill>
                  <a:schemeClr val="dk1">
                    <a:alpha val="100000"/>
                  </a:schemeClr>
                </a:solidFill>
                <a:latin typeface="Microsoft Yahei"/>
                <a:ea typeface="Microsoft Yahei"/>
                <a:cs typeface="Microsoft Yahei"/>
              </a:rPr>
              <a:t>企业的经济效益很大一部分来源于票款收入，因此，做好票务工作对于企业的平稳发展意义深远，票务管理的主要内容有票据与台帐管理、AFC系统的现金管理、福利票的换发工作及车站各种票务备品的管理。</a:t>
            </a:r>
          </a:p>
        </p:txBody>
      </p:sp>
      <p:sp>
        <p:nvSpPr>
          <p:cNvPr id="7" name="AutoShape 7"/>
          <p:cNvSpPr/>
          <p:nvPr/>
        </p:nvSpPr>
        <p:spPr>
          <a:xfrm>
            <a:off x="4410667" y="1659500"/>
            <a:ext cx="3370667" cy="4373333"/>
          </a:xfrm>
          <a:prstGeom prst="roundRect">
            <a:avLst>
              <a:gd name="adj" fmla="val 7173"/>
            </a:avLst>
          </a:prstGeom>
          <a:solidFill>
            <a:schemeClr val="lt2">
              <a:alpha val="80000"/>
            </a:schemeClr>
          </a:solidFill>
          <a:ln/>
        </p:spPr>
      </p:sp>
      <p:cxnSp>
        <p:nvCxnSpPr>
          <p:cNvPr id="8" name="Connector 8"/>
          <p:cNvCxnSpPr/>
          <p:nvPr/>
        </p:nvCxnSpPr>
        <p:spPr>
          <a:xfrm>
            <a:off x="0" y="0"/>
            <a:ext cx="0" cy="0"/>
          </a:xfrm>
          <a:prstGeom prst="line">
            <a:avLst/>
          </a:prstGeom>
          <a:ln w="9525">
            <a:solidFill>
              <a:srgbClr val="000000"/>
            </a:solidFill>
          </a:ln>
        </p:spPr>
      </p:cxnSp>
      <p:sp>
        <p:nvSpPr>
          <p:cNvPr id="9" name="TextBox 9"/>
          <p:cNvSpPr txBox="1"/>
          <p:nvPr/>
        </p:nvSpPr>
        <p:spPr>
          <a:xfrm>
            <a:off x="4524375" y="1899496"/>
            <a:ext cx="3143250" cy="685800"/>
          </a:xfrm>
          <a:prstGeom prst="rect">
            <a:avLst/>
          </a:prstGeom>
          <a:ln/>
        </p:spPr>
        <p:txBody>
          <a:bodyPr vert="horz" wrap="square" lIns="0" tIns="0" rIns="0" bIns="0" rtlCol="0" anchor="ctr" anchorCtr="0">
            <a:noAutofit/>
          </a:bodyPr>
          <a:lstStyle/>
          <a:p>
            <a:pPr algn="ctr">
              <a:lnSpc>
                <a:spcPct val="120000"/>
              </a:lnSpc>
            </a:pPr>
            <a:r>
              <a:rPr lang="en-US" sz="2400" b="1">
                <a:solidFill>
                  <a:schemeClr val="accent1">
                    <a:alpha val="100000"/>
                  </a:schemeClr>
                </a:solidFill>
                <a:latin typeface="Microsoft Yahei"/>
                <a:ea typeface="Microsoft Yahei"/>
                <a:cs typeface="Microsoft Yahei"/>
              </a:rPr>
              <a:t>票务工作的重要性</a:t>
            </a:r>
          </a:p>
        </p:txBody>
      </p:sp>
      <p:sp>
        <p:nvSpPr>
          <p:cNvPr id="10" name="TextBox 10"/>
          <p:cNvSpPr txBox="1"/>
          <p:nvPr/>
        </p:nvSpPr>
        <p:spPr>
          <a:xfrm>
            <a:off x="4595813" y="2813949"/>
            <a:ext cx="3000375" cy="2835411"/>
          </a:xfrm>
          <a:prstGeom prst="rect">
            <a:avLst/>
          </a:prstGeom>
          <a:ln/>
        </p:spPr>
        <p:txBody>
          <a:bodyPr vert="horz" wrap="square" lIns="123825" tIns="123825" rIns="57150" bIns="123825" rtlCol="0" anchor="t" anchorCtr="0">
            <a:noAutofit/>
          </a:bodyPr>
          <a:lstStyle/>
          <a:p>
            <a:pPr algn="ctr">
              <a:lnSpc>
                <a:spcPct val="140000"/>
              </a:lnSpc>
            </a:pPr>
            <a:r>
              <a:rPr lang="en-US" sz="1500">
                <a:solidFill>
                  <a:schemeClr val="dk1">
                    <a:alpha val="100000"/>
                  </a:schemeClr>
                </a:solidFill>
                <a:latin typeface="Microsoft Yahei"/>
                <a:ea typeface="Microsoft Yahei"/>
                <a:cs typeface="Microsoft Yahei"/>
              </a:rPr>
              <a:t>票务工作是轨道交通客运组织中一项重要的经济工作，是企业管理工作的重要组成部分，票务工作涉及面广，既有服务方面的，又有管理方面的。</a:t>
            </a:r>
          </a:p>
        </p:txBody>
      </p:sp>
      <p:sp>
        <p:nvSpPr>
          <p:cNvPr id="11" name="AutoShape 11"/>
          <p:cNvSpPr/>
          <p:nvPr/>
        </p:nvSpPr>
        <p:spPr>
          <a:xfrm>
            <a:off x="625449" y="1659500"/>
            <a:ext cx="3370667" cy="4373333"/>
          </a:xfrm>
          <a:prstGeom prst="roundRect">
            <a:avLst>
              <a:gd name="adj" fmla="val 7173"/>
            </a:avLst>
          </a:prstGeom>
          <a:solidFill>
            <a:schemeClr val="lt2">
              <a:alpha val="80000"/>
            </a:schemeClr>
          </a:solidFill>
          <a:ln/>
        </p:spPr>
      </p:sp>
      <p:cxnSp>
        <p:nvCxnSpPr>
          <p:cNvPr id="12" name="Connector 12"/>
          <p:cNvCxnSpPr/>
          <p:nvPr/>
        </p:nvCxnSpPr>
        <p:spPr>
          <a:xfrm>
            <a:off x="0" y="0"/>
            <a:ext cx="0" cy="0"/>
          </a:xfrm>
          <a:prstGeom prst="line">
            <a:avLst/>
          </a:prstGeom>
          <a:ln w="9525">
            <a:solidFill>
              <a:srgbClr val="000000"/>
            </a:solidFill>
          </a:ln>
        </p:spPr>
      </p:cxnSp>
      <p:sp>
        <p:nvSpPr>
          <p:cNvPr id="13" name="TextBox 13"/>
          <p:cNvSpPr txBox="1"/>
          <p:nvPr/>
        </p:nvSpPr>
        <p:spPr>
          <a:xfrm>
            <a:off x="739158" y="1899496"/>
            <a:ext cx="3143250" cy="685800"/>
          </a:xfrm>
          <a:prstGeom prst="rect">
            <a:avLst/>
          </a:prstGeom>
          <a:ln/>
        </p:spPr>
        <p:txBody>
          <a:bodyPr vert="horz" wrap="square" lIns="123825" tIns="123825" rIns="57150" bIns="123825" rtlCol="0" anchor="ctr" anchorCtr="0">
            <a:noAutofit/>
          </a:bodyPr>
          <a:lstStyle/>
          <a:p>
            <a:pPr algn="ctr">
              <a:lnSpc>
                <a:spcPct val="120000"/>
              </a:lnSpc>
            </a:pPr>
            <a:r>
              <a:rPr lang="en-US" sz="2400" b="1">
                <a:solidFill>
                  <a:schemeClr val="accent1">
                    <a:alpha val="100000"/>
                  </a:schemeClr>
                </a:solidFill>
                <a:latin typeface="Microsoft Yahei"/>
                <a:ea typeface="Microsoft Yahei"/>
                <a:cs typeface="Microsoft Yahei"/>
              </a:rPr>
              <a:t>硬币损失处理</a:t>
            </a:r>
          </a:p>
        </p:txBody>
      </p:sp>
      <p:sp>
        <p:nvSpPr>
          <p:cNvPr id="14" name="TextBox 14"/>
          <p:cNvSpPr txBox="1"/>
          <p:nvPr/>
        </p:nvSpPr>
        <p:spPr>
          <a:xfrm>
            <a:off x="810595" y="2813949"/>
            <a:ext cx="3000375" cy="2835411"/>
          </a:xfrm>
          <a:prstGeom prst="rect">
            <a:avLst/>
          </a:prstGeom>
          <a:ln/>
        </p:spPr>
        <p:txBody>
          <a:bodyPr vert="horz" wrap="square" lIns="123825" tIns="123825" rIns="57150" bIns="123825" rtlCol="0" anchor="t" anchorCtr="0">
            <a:noAutofit/>
          </a:bodyPr>
          <a:lstStyle/>
          <a:p>
            <a:pPr algn="ctr">
              <a:lnSpc>
                <a:spcPct val="140000"/>
              </a:lnSpc>
            </a:pPr>
            <a:r>
              <a:rPr lang="en-US" sz="1500">
                <a:solidFill>
                  <a:schemeClr val="dk1">
                    <a:alpha val="100000"/>
                  </a:schemeClr>
                </a:solidFill>
                <a:latin typeface="Microsoft Yahei"/>
                <a:ea typeface="Microsoft Yahei"/>
                <a:cs typeface="Microsoft Yahei"/>
              </a:rPr>
              <a:t>发现备用硬币数量接近或低于阀值时，及时申请兑换。定期盘点，损失在误差内申请补足，超出则联合调查组专项调查并整改。</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1460098" y="1368139"/>
            <a:ext cx="9505950" cy="1247775"/>
          </a:xfrm>
          <a:prstGeom prst="rect">
            <a:avLst/>
          </a:prstGeom>
          <a:ln/>
        </p:spPr>
        <p:txBody>
          <a:bodyPr vert="horz" wrap="square" lIns="123825" tIns="123825" rIns="57150" bIns="123825" rtlCol="0" anchor="t" anchorCtr="0">
            <a:spAutoFit/>
          </a:bodyPr>
          <a:lstStyle/>
          <a:p>
            <a:pPr>
              <a:lnSpc>
                <a:spcPct val="140000"/>
              </a:lnSpc>
            </a:pPr>
            <a:r>
              <a:rPr lang="en-US" sz="1500">
                <a:solidFill>
                  <a:schemeClr val="dk1">
                    <a:alpha val="100000"/>
                  </a:schemeClr>
                </a:solidFill>
                <a:latin typeface="Microsoft Yahei"/>
                <a:ea typeface="Microsoft Yahei"/>
                <a:cs typeface="Microsoft Yahei"/>
              </a:rPr>
              <a:t>车站客服假币处理原则：车站客服中心进行现金交易时，需要使用相关设备辨别钞票真伪，如发现假钞或无法确认真伪的钞票时，应予以拒收；结账、缴款过程中发现收到假币时，若假币无法被车站验钞机正常检出，则相应票款损失由公司承担；若假币能够正常检出，则损失由相应责任人承担。</a:t>
            </a:r>
          </a:p>
        </p:txBody>
      </p:sp>
      <p:sp>
        <p:nvSpPr>
          <p:cNvPr id="3" name="TextBox 3"/>
          <p:cNvSpPr txBox="1"/>
          <p:nvPr/>
        </p:nvSpPr>
        <p:spPr>
          <a:xfrm>
            <a:off x="1460098" y="4884979"/>
            <a:ext cx="9505950" cy="1247775"/>
          </a:xfrm>
          <a:prstGeom prst="rect">
            <a:avLst/>
          </a:prstGeom>
          <a:ln/>
        </p:spPr>
        <p:txBody>
          <a:bodyPr vert="horz" wrap="square" lIns="123825" tIns="123825" rIns="57150" bIns="123825" rtlCol="0" anchor="t" anchorCtr="0">
            <a:spAutoFit/>
          </a:bodyPr>
          <a:lstStyle/>
          <a:p>
            <a:pPr>
              <a:lnSpc>
                <a:spcPct val="140000"/>
              </a:lnSpc>
            </a:pPr>
            <a:r>
              <a:rPr lang="en-US" sz="1500">
                <a:solidFill>
                  <a:schemeClr val="dk1">
                    <a:alpha val="100000"/>
                  </a:schemeClr>
                </a:solidFill>
                <a:latin typeface="Microsoft Yahei"/>
                <a:ea typeface="Microsoft Yahei"/>
                <a:cs typeface="Microsoft Yahei"/>
              </a:rPr>
              <a:t>鉴别真假人民币的传统做法：除了使用钞票真伪辨别设备来鉴别钞票的真伪外，为了以防万一，票务人员应当掌握鉴别真假人民币的传统四步骤，看水印、摸凹凸、听声音、测荧光磁性，用这些方法检测钞票的真伪，用紫光灯检测无色荧光图纹，用磁性仪检测磁性印记，用放大镜检测图案印刷的接线技术及底纹线条。</a:t>
            </a:r>
          </a:p>
        </p:txBody>
      </p:sp>
      <p:sp>
        <p:nvSpPr>
          <p:cNvPr id="4" name="TextBox 4"/>
          <p:cNvSpPr txBox="1"/>
          <p:nvPr/>
        </p:nvSpPr>
        <p:spPr>
          <a:xfrm>
            <a:off x="1460098" y="3126559"/>
            <a:ext cx="9505950" cy="1247775"/>
          </a:xfrm>
          <a:prstGeom prst="rect">
            <a:avLst/>
          </a:prstGeom>
          <a:ln/>
        </p:spPr>
        <p:txBody>
          <a:bodyPr vert="horz" wrap="square" lIns="123825" tIns="123825" rIns="57150" bIns="123825" rtlCol="0" anchor="t" anchorCtr="0">
            <a:spAutoFit/>
          </a:bodyPr>
          <a:lstStyle/>
          <a:p>
            <a:pPr>
              <a:lnSpc>
                <a:spcPct val="140000"/>
              </a:lnSpc>
            </a:pPr>
            <a:r>
              <a:rPr lang="en-US" sz="1500">
                <a:solidFill>
                  <a:schemeClr val="dk1">
                    <a:alpha val="100000"/>
                  </a:schemeClr>
                </a:solidFill>
                <a:latin typeface="Microsoft Yahei"/>
                <a:ea typeface="Microsoft Yahei"/>
                <a:cs typeface="Microsoft Yahei"/>
              </a:rPr>
              <a:t>收到假币的处理：收到可能是的假币，请乘客换一张；乘客执意不换的，将其币种、编号抄录下来，请乘客确认、签字，并留下身份证上的地址、号码以及联系电话；向乘客说明此币明日交银行鉴别；如是假币，必须前来付票款；如不是，会上门道歉并找零。</a:t>
            </a:r>
          </a:p>
        </p:txBody>
      </p:sp>
      <p:sp>
        <p:nvSpPr>
          <p:cNvPr id="5" name="TextBox 5"/>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假钞的处理</a:t>
            </a:r>
          </a:p>
        </p:txBody>
      </p:sp>
      <p:grpSp>
        <p:nvGrpSpPr>
          <p:cNvPr id="6" name="Group 6"/>
          <p:cNvGrpSpPr/>
          <p:nvPr/>
        </p:nvGrpSpPr>
        <p:grpSpPr>
          <a:xfrm>
            <a:off x="838598" y="1564792"/>
            <a:ext cx="353467" cy="353467"/>
            <a:chOff x="838598" y="1564792"/>
            <a:chExt cx="353467" cy="353467"/>
          </a:xfrm>
        </p:grpSpPr>
        <p:sp>
          <p:nvSpPr>
            <p:cNvPr id="7" name="AutoShape 7"/>
            <p:cNvSpPr/>
            <p:nvPr/>
          </p:nvSpPr>
          <p:spPr>
            <a:xfrm>
              <a:off x="920082" y="1646276"/>
              <a:ext cx="190500" cy="190500"/>
            </a:xfrm>
            <a:prstGeom prst="ellipse">
              <a:avLst/>
            </a:prstGeom>
            <a:solidFill>
              <a:schemeClr val="accent1">
                <a:alpha val="100000"/>
              </a:schemeClr>
            </a:solidFill>
            <a:ln/>
          </p:spPr>
        </p:sp>
        <p:sp>
          <p:nvSpPr>
            <p:cNvPr id="8" name="AutoShape 8"/>
            <p:cNvSpPr/>
            <p:nvPr/>
          </p:nvSpPr>
          <p:spPr>
            <a:xfrm>
              <a:off x="838598" y="1564792"/>
              <a:ext cx="353467" cy="353467"/>
            </a:xfrm>
            <a:prstGeom prst="ellipse">
              <a:avLst/>
            </a:prstGeom>
            <a:solidFill>
              <a:schemeClr val="accent1">
                <a:alpha val="16000"/>
              </a:schemeClr>
            </a:solidFill>
            <a:ln/>
          </p:spPr>
        </p:sp>
      </p:grpSp>
      <p:grpSp>
        <p:nvGrpSpPr>
          <p:cNvPr id="9" name="Group 9"/>
          <p:cNvGrpSpPr/>
          <p:nvPr/>
        </p:nvGrpSpPr>
        <p:grpSpPr>
          <a:xfrm>
            <a:off x="838598" y="3391571"/>
            <a:ext cx="353467" cy="353467"/>
            <a:chOff x="838598" y="3391571"/>
            <a:chExt cx="353467" cy="353467"/>
          </a:xfrm>
        </p:grpSpPr>
        <p:sp>
          <p:nvSpPr>
            <p:cNvPr id="10" name="AutoShape 10"/>
            <p:cNvSpPr/>
            <p:nvPr/>
          </p:nvSpPr>
          <p:spPr>
            <a:xfrm>
              <a:off x="920082" y="3473055"/>
              <a:ext cx="190500" cy="190500"/>
            </a:xfrm>
            <a:prstGeom prst="ellipse">
              <a:avLst/>
            </a:prstGeom>
            <a:solidFill>
              <a:schemeClr val="accent1">
                <a:alpha val="100000"/>
              </a:schemeClr>
            </a:solidFill>
            <a:ln/>
          </p:spPr>
        </p:sp>
        <p:sp>
          <p:nvSpPr>
            <p:cNvPr id="11" name="AutoShape 11"/>
            <p:cNvSpPr/>
            <p:nvPr/>
          </p:nvSpPr>
          <p:spPr>
            <a:xfrm>
              <a:off x="838598" y="3391571"/>
              <a:ext cx="353467" cy="353467"/>
            </a:xfrm>
            <a:prstGeom prst="ellipse">
              <a:avLst/>
            </a:prstGeom>
            <a:solidFill>
              <a:schemeClr val="accent1">
                <a:alpha val="16000"/>
              </a:schemeClr>
            </a:solidFill>
            <a:ln/>
          </p:spPr>
        </p:sp>
      </p:grpSp>
      <p:grpSp>
        <p:nvGrpSpPr>
          <p:cNvPr id="12" name="Group 12"/>
          <p:cNvGrpSpPr/>
          <p:nvPr/>
        </p:nvGrpSpPr>
        <p:grpSpPr>
          <a:xfrm>
            <a:off x="838598" y="5177608"/>
            <a:ext cx="353467" cy="353467"/>
            <a:chOff x="838598" y="5177608"/>
            <a:chExt cx="353467" cy="353467"/>
          </a:xfrm>
        </p:grpSpPr>
        <p:sp>
          <p:nvSpPr>
            <p:cNvPr id="13" name="AutoShape 13"/>
            <p:cNvSpPr/>
            <p:nvPr/>
          </p:nvSpPr>
          <p:spPr>
            <a:xfrm>
              <a:off x="920082" y="5259092"/>
              <a:ext cx="190500" cy="190500"/>
            </a:xfrm>
            <a:prstGeom prst="ellipse">
              <a:avLst/>
            </a:prstGeom>
            <a:solidFill>
              <a:schemeClr val="accent1">
                <a:alpha val="100000"/>
              </a:schemeClr>
            </a:solidFill>
            <a:ln/>
          </p:spPr>
        </p:sp>
        <p:sp>
          <p:nvSpPr>
            <p:cNvPr id="14" name="AutoShape 14"/>
            <p:cNvSpPr/>
            <p:nvPr/>
          </p:nvSpPr>
          <p:spPr>
            <a:xfrm>
              <a:off x="838598" y="5177608"/>
              <a:ext cx="353467" cy="353467"/>
            </a:xfrm>
            <a:prstGeom prst="ellipse">
              <a:avLst/>
            </a:prstGeom>
            <a:solidFill>
              <a:schemeClr val="accent1">
                <a:alpha val="16000"/>
              </a:schemeClr>
            </a:solidFill>
            <a:ln/>
          </p:spPr>
        </p:sp>
      </p:grpSp>
      <p:cxnSp>
        <p:nvCxnSpPr>
          <p:cNvPr id="15" name="Connector 15"/>
          <p:cNvCxnSpPr/>
          <p:nvPr/>
        </p:nvCxnSpPr>
        <p:spPr>
          <a:xfrm>
            <a:off x="1015332" y="1728028"/>
            <a:ext cx="0" cy="5214957"/>
          </a:xfrm>
          <a:prstGeom prst="line">
            <a:avLst/>
          </a:prstGeom>
          <a:ln w="19050">
            <a:solidFill>
              <a:schemeClr val="accent1"/>
            </a:solidFill>
            <a:prstDash val="dash"/>
            <a:headEnd type="none"/>
            <a:tailEnd type="triangle"/>
          </a:ln>
        </p:spPr>
        <p:style>
          <a:lnRef idx="0">
            <a:schemeClr val="accent1"/>
          </a:lnRef>
          <a:fillRef idx="1">
            <a:schemeClr val="accent1"/>
          </a:fillRef>
          <a:effectRef idx="0">
            <a:schemeClr val="accent1"/>
          </a:effectRef>
          <a:fontRef idx="minor">
            <a:schemeClr val="lt1"/>
          </a:fontRef>
        </p:style>
      </p:cxn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alphaModFix/>
          </a:blip>
          <a:srcRect l="26156" r="26156"/>
          <a:stretch>
            <a:fillRect/>
          </a:stretch>
        </p:blipFill>
        <p:spPr>
          <a:xfrm>
            <a:off x="615557" y="1293101"/>
            <a:ext cx="3938035" cy="5250714"/>
          </a:xfrm>
          <a:prstGeom prst="rect">
            <a:avLst/>
          </a:prstGeom>
        </p:spPr>
      </p:pic>
      <p:sp>
        <p:nvSpPr>
          <p:cNvPr id="3" name="AutoShape 3"/>
          <p:cNvSpPr/>
          <p:nvPr/>
        </p:nvSpPr>
        <p:spPr>
          <a:xfrm>
            <a:off x="4232060" y="1718638"/>
            <a:ext cx="7211308" cy="4522346"/>
          </a:xfrm>
          <a:prstGeom prst="roundRect">
            <a:avLst>
              <a:gd name="adj" fmla="val 4504"/>
            </a:avLst>
          </a:prstGeom>
          <a:solidFill>
            <a:srgbClr val="FFFFFF">
              <a:alpha val="100000"/>
            </a:srgbClr>
          </a:solidFill>
          <a:ln/>
          <a:effectLst>
            <a:outerShdw blurRad="381000">
              <a:srgbClr val="000000">
                <a:alpha val="7000"/>
              </a:srgbClr>
            </a:outerShdw>
          </a:effectLst>
        </p:spPr>
      </p:sp>
      <p:sp>
        <p:nvSpPr>
          <p:cNvPr id="4" name="TextBox 4"/>
          <p:cNvSpPr txBox="1"/>
          <p:nvPr/>
        </p:nvSpPr>
        <p:spPr>
          <a:xfrm>
            <a:off x="4599214" y="2711090"/>
            <a:ext cx="6477000" cy="1257743"/>
          </a:xfrm>
          <a:prstGeom prst="rect">
            <a:avLst/>
          </a:prstGeom>
          <a:ln/>
        </p:spPr>
        <p:txBody>
          <a:bodyPr vert="horz" wrap="square" lIns="123825" tIns="123825" rIns="57150" bIns="123825" rtlCol="0" anchor="t" anchorCtr="0">
            <a:noAutofit/>
          </a:bodyPr>
          <a:lstStyle/>
          <a:p>
            <a:pPr>
              <a:lnSpc>
                <a:spcPct val="140000"/>
              </a:lnSpc>
            </a:pPr>
            <a:r>
              <a:rPr lang="en-US" sz="1500">
                <a:solidFill>
                  <a:srgbClr val="000000">
                    <a:alpha val="100000"/>
                  </a:srgbClr>
                </a:solidFill>
                <a:latin typeface="Microsoft Yahei"/>
                <a:ea typeface="Microsoft Yahei"/>
                <a:cs typeface="Microsoft Yahei"/>
              </a:rPr>
              <a:t>福利票是城市轨道交通企业免费给持有有效证件的相关人员发放的免费乘车的票卡，如北京、广州、上海等城市的城市轨道交通运营公司都有各种福利票，极大的方便了相关人员，如老人、残疾人等的交通出行。</a:t>
            </a:r>
          </a:p>
        </p:txBody>
      </p:sp>
      <p:sp>
        <p:nvSpPr>
          <p:cNvPr id="5" name="TextBox 5"/>
          <p:cNvSpPr txBox="1"/>
          <p:nvPr/>
        </p:nvSpPr>
        <p:spPr>
          <a:xfrm>
            <a:off x="4599214" y="2143575"/>
            <a:ext cx="6477000" cy="645267"/>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福利票的定义</a:t>
            </a:r>
          </a:p>
        </p:txBody>
      </p:sp>
      <p:sp>
        <p:nvSpPr>
          <p:cNvPr id="6" name="TextBox 6"/>
          <p:cNvSpPr txBox="1"/>
          <p:nvPr/>
        </p:nvSpPr>
        <p:spPr>
          <a:xfrm>
            <a:off x="4599214" y="4589063"/>
            <a:ext cx="6477000" cy="1271524"/>
          </a:xfrm>
          <a:prstGeom prst="rect">
            <a:avLst/>
          </a:prstGeom>
          <a:ln/>
        </p:spPr>
        <p:txBody>
          <a:bodyPr vert="horz" wrap="square" lIns="123825" tIns="123825" rIns="57150" bIns="123825" rtlCol="0" anchor="t" anchorCtr="0">
            <a:noAutofit/>
          </a:bodyPr>
          <a:lstStyle/>
          <a:p>
            <a:pPr>
              <a:lnSpc>
                <a:spcPct val="140000"/>
              </a:lnSpc>
            </a:pPr>
            <a:r>
              <a:rPr lang="en-US" sz="1500">
                <a:solidFill>
                  <a:srgbClr val="000000">
                    <a:alpha val="100000"/>
                  </a:srgbClr>
                </a:solidFill>
                <a:latin typeface="Microsoft Yahei"/>
                <a:ea typeface="Microsoft Yahei"/>
                <a:cs typeface="Microsoft Yahei"/>
              </a:rPr>
              <a:t>申领福利票的乘客持有效证件在车站售票处免费领取当日单次使用福利票卡，需本人领取，使用需核对证件，盲人乘客可带一名陪同人员免票乘车。</a:t>
            </a:r>
          </a:p>
        </p:txBody>
      </p:sp>
      <p:sp>
        <p:nvSpPr>
          <p:cNvPr id="7" name="TextBox 7"/>
          <p:cNvSpPr txBox="1"/>
          <p:nvPr/>
        </p:nvSpPr>
        <p:spPr>
          <a:xfrm>
            <a:off x="4599214" y="4153214"/>
            <a:ext cx="6477000" cy="645267"/>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福利票的换发方法</a:t>
            </a:r>
          </a:p>
        </p:txBody>
      </p:sp>
      <p:sp>
        <p:nvSpPr>
          <p:cNvPr id="8" name="TextBox 8"/>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福利票换发管理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105150" y="874173"/>
            <a:ext cx="5981700" cy="1371600"/>
          </a:xfrm>
          <a:prstGeom prst="rect">
            <a:avLst/>
          </a:prstGeom>
          <a:ln/>
        </p:spPr>
        <p:txBody>
          <a:bodyPr vert="horz" wrap="square" lIns="114300" tIns="57150" rIns="114300" bIns="57150" rtlCol="0" anchor="t" anchorCtr="0">
            <a:spAutoFit/>
          </a:bodyPr>
          <a:lstStyle/>
          <a:p>
            <a:pPr algn="ctr">
              <a:lnSpc>
                <a:spcPct val="120000"/>
              </a:lnSpc>
            </a:pPr>
            <a:r>
              <a:rPr lang="en-US" sz="6600" b="1">
                <a:solidFill>
                  <a:schemeClr val="lt1">
                    <a:alpha val="100000"/>
                  </a:schemeClr>
                </a:solidFill>
                <a:latin typeface="Microsoft Yahei"/>
                <a:ea typeface="Microsoft Yahei"/>
                <a:cs typeface="Microsoft Yahei"/>
              </a:rPr>
              <a:t>01</a:t>
            </a:r>
          </a:p>
        </p:txBody>
      </p:sp>
      <p:sp>
        <p:nvSpPr>
          <p:cNvPr id="3" name="TextBox 3"/>
          <p:cNvSpPr txBox="1"/>
          <p:nvPr/>
        </p:nvSpPr>
        <p:spPr>
          <a:xfrm>
            <a:off x="5129868" y="201587"/>
            <a:ext cx="1932265" cy="1009086"/>
          </a:xfrm>
          <a:prstGeom prst="rect">
            <a:avLst/>
          </a:prstGeom>
          <a:ln/>
        </p:spPr>
        <p:txBody>
          <a:bodyPr vert="horz" wrap="square" lIns="114300" tIns="57150" rIns="114300" bIns="57150" rtlCol="0" anchor="ctr" anchorCtr="0">
            <a:normAutofit/>
          </a:bodyPr>
          <a:lstStyle/>
          <a:p>
            <a:pPr algn="ctr">
              <a:lnSpc>
                <a:spcPct val="120000"/>
              </a:lnSpc>
              <a:spcBef>
                <a:spcPts val="450"/>
              </a:spcBef>
            </a:pPr>
            <a:r>
              <a:rPr lang="en-US" sz="3600">
                <a:solidFill>
                  <a:srgbClr val="FFFFFF">
                    <a:alpha val="30980"/>
                    <a:alpha val="31000"/>
                  </a:srgbClr>
                </a:solidFill>
                <a:latin typeface="Microsoft Yahei"/>
                <a:ea typeface="Microsoft Yahei"/>
                <a:cs typeface="Microsoft Yahei"/>
              </a:rPr>
              <a:t>PART</a:t>
            </a:r>
          </a:p>
        </p:txBody>
      </p:sp>
      <p:sp>
        <p:nvSpPr>
          <p:cNvPr id="4" name="TextBox 4"/>
          <p:cNvSpPr txBox="1"/>
          <p:nvPr/>
        </p:nvSpPr>
        <p:spPr>
          <a:xfrm>
            <a:off x="853596" y="2976755"/>
            <a:ext cx="10484808" cy="1798058"/>
          </a:xfrm>
          <a:prstGeom prst="rect">
            <a:avLst/>
          </a:prstGeom>
          <a:ln/>
        </p:spPr>
        <p:txBody>
          <a:bodyPr vert="horz" wrap="square" lIns="114300" tIns="57150" rIns="114300" bIns="57150" rtlCol="0" anchor="ctr" anchorCtr="0">
            <a:normAutofit/>
          </a:bodyPr>
          <a:lstStyle/>
          <a:p>
            <a:pPr algn="ctr">
              <a:lnSpc>
                <a:spcPct val="120000"/>
              </a:lnSpc>
            </a:pPr>
            <a:r>
              <a:rPr lang="en-US" sz="4500" b="1">
                <a:solidFill>
                  <a:srgbClr val="208BD9">
                    <a:alpha val="100000"/>
                  </a:srgbClr>
                </a:solidFill>
                <a:latin typeface="Microsoft Yahei"/>
                <a:ea typeface="Microsoft Yahei"/>
                <a:cs typeface="Microsoft Yahei"/>
              </a:rPr>
              <a:t>学习目标</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689593" y="1595455"/>
            <a:ext cx="6734175" cy="771853"/>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票务钥匙管理</a:t>
            </a:r>
          </a:p>
        </p:txBody>
      </p:sp>
      <p:sp>
        <p:nvSpPr>
          <p:cNvPr id="3" name="TextBox 3"/>
          <p:cNvSpPr txBox="1"/>
          <p:nvPr/>
        </p:nvSpPr>
        <p:spPr>
          <a:xfrm>
            <a:off x="689593" y="2246047"/>
            <a:ext cx="6810375" cy="1323975"/>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车务钥匙指车站在开展票务工作时使用的钥匙，包括AFC系统设备钥匙、票务工具钥匙和票务管理用房钥匙，需严格管理以确保车票、现金和设备安全。</a:t>
            </a:r>
          </a:p>
        </p:txBody>
      </p:sp>
      <p:sp>
        <p:nvSpPr>
          <p:cNvPr id="4" name="TextBox 4"/>
          <p:cNvSpPr txBox="1"/>
          <p:nvPr/>
        </p:nvSpPr>
        <p:spPr>
          <a:xfrm>
            <a:off x="689593" y="4139505"/>
            <a:ext cx="6734175" cy="759000"/>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票务工具和器具的管理</a:t>
            </a:r>
          </a:p>
        </p:txBody>
      </p:sp>
      <p:sp>
        <p:nvSpPr>
          <p:cNvPr id="5" name="TextBox 5"/>
          <p:cNvSpPr txBox="1"/>
          <p:nvPr/>
        </p:nvSpPr>
        <p:spPr>
          <a:xfrm>
            <a:off x="689593" y="4798345"/>
            <a:ext cx="6810375" cy="1323975"/>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日常票务需辅助工具和器具提高效率，保障准确性及安全性，常见工具有保险箱、票务手推车、点票机、点钞机、验钞机、配票箱等。</a:t>
            </a:r>
          </a:p>
        </p:txBody>
      </p:sp>
      <p:cxnSp>
        <p:nvCxnSpPr>
          <p:cNvPr id="6" name="Connector 6"/>
          <p:cNvCxnSpPr/>
          <p:nvPr/>
        </p:nvCxnSpPr>
        <p:spPr>
          <a:xfrm>
            <a:off x="756268" y="6181746"/>
            <a:ext cx="7784538"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pic>
        <p:nvPicPr>
          <p:cNvPr id="7" name="Picture 7"/>
          <p:cNvPicPr>
            <a:picLocks noChangeAspect="1"/>
          </p:cNvPicPr>
          <p:nvPr/>
        </p:nvPicPr>
        <p:blipFill>
          <a:blip r:embed="rId3">
            <a:alphaModFix/>
          </a:blip>
          <a:srcRect l="25000" r="25000"/>
          <a:stretch>
            <a:fillRect/>
          </a:stretch>
        </p:blipFill>
        <p:spPr>
          <a:xfrm>
            <a:off x="7803289" y="1299241"/>
            <a:ext cx="3679824" cy="4906431"/>
          </a:xfrm>
          <a:prstGeom prst="rect">
            <a:avLst/>
          </a:prstGeom>
        </p:spPr>
      </p:pic>
      <p:cxnSp>
        <p:nvCxnSpPr>
          <p:cNvPr id="8" name="Connector 8"/>
          <p:cNvCxnSpPr/>
          <p:nvPr/>
        </p:nvCxnSpPr>
        <p:spPr>
          <a:xfrm>
            <a:off x="756268" y="3856089"/>
            <a:ext cx="7083417"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sp>
        <p:nvSpPr>
          <p:cNvPr id="9" name="TextBox 9"/>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车站票务备品管理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105150" y="874173"/>
            <a:ext cx="5981700" cy="1371600"/>
          </a:xfrm>
          <a:prstGeom prst="rect">
            <a:avLst/>
          </a:prstGeom>
          <a:ln/>
        </p:spPr>
        <p:txBody>
          <a:bodyPr vert="horz" wrap="square" lIns="114300" tIns="57150" rIns="114300" bIns="57150" rtlCol="0" anchor="t" anchorCtr="0">
            <a:spAutoFit/>
          </a:bodyPr>
          <a:lstStyle/>
          <a:p>
            <a:pPr algn="ctr">
              <a:lnSpc>
                <a:spcPct val="120000"/>
              </a:lnSpc>
            </a:pPr>
            <a:r>
              <a:rPr lang="en-US" sz="6600" b="1">
                <a:solidFill>
                  <a:schemeClr val="lt1">
                    <a:alpha val="100000"/>
                  </a:schemeClr>
                </a:solidFill>
                <a:latin typeface="Microsoft Yahei"/>
                <a:ea typeface="Microsoft Yahei"/>
                <a:cs typeface="Microsoft Yahei"/>
              </a:rPr>
              <a:t>03</a:t>
            </a:r>
          </a:p>
        </p:txBody>
      </p:sp>
      <p:sp>
        <p:nvSpPr>
          <p:cNvPr id="3" name="TextBox 3"/>
          <p:cNvSpPr txBox="1"/>
          <p:nvPr/>
        </p:nvSpPr>
        <p:spPr>
          <a:xfrm>
            <a:off x="5129868" y="201587"/>
            <a:ext cx="1932265" cy="1009086"/>
          </a:xfrm>
          <a:prstGeom prst="rect">
            <a:avLst/>
          </a:prstGeom>
          <a:ln/>
        </p:spPr>
        <p:txBody>
          <a:bodyPr vert="horz" wrap="square" lIns="114300" tIns="57150" rIns="114300" bIns="57150" rtlCol="0" anchor="ctr" anchorCtr="0">
            <a:normAutofit/>
          </a:bodyPr>
          <a:lstStyle/>
          <a:p>
            <a:pPr algn="ctr">
              <a:lnSpc>
                <a:spcPct val="120000"/>
              </a:lnSpc>
              <a:spcBef>
                <a:spcPts val="450"/>
              </a:spcBef>
            </a:pPr>
            <a:r>
              <a:rPr lang="en-US" sz="3600">
                <a:solidFill>
                  <a:srgbClr val="FFFFFF">
                    <a:alpha val="30980"/>
                    <a:alpha val="31000"/>
                  </a:srgbClr>
                </a:solidFill>
                <a:latin typeface="Microsoft Yahei"/>
                <a:ea typeface="Microsoft Yahei"/>
                <a:cs typeface="Microsoft Yahei"/>
              </a:rPr>
              <a:t>PART</a:t>
            </a:r>
          </a:p>
        </p:txBody>
      </p:sp>
      <p:sp>
        <p:nvSpPr>
          <p:cNvPr id="4" name="TextBox 4"/>
          <p:cNvSpPr txBox="1"/>
          <p:nvPr/>
        </p:nvSpPr>
        <p:spPr>
          <a:xfrm>
            <a:off x="853596" y="2976755"/>
            <a:ext cx="10484808" cy="1798058"/>
          </a:xfrm>
          <a:prstGeom prst="rect">
            <a:avLst/>
          </a:prstGeom>
          <a:ln/>
        </p:spPr>
        <p:txBody>
          <a:bodyPr vert="horz" wrap="square" lIns="114300" tIns="57150" rIns="114300" bIns="57150" rtlCol="0" anchor="ctr" anchorCtr="0">
            <a:normAutofit/>
          </a:bodyPr>
          <a:lstStyle/>
          <a:p>
            <a:pPr algn="ctr">
              <a:lnSpc>
                <a:spcPct val="120000"/>
              </a:lnSpc>
            </a:pPr>
            <a:r>
              <a:rPr lang="en-US" sz="4500" b="1">
                <a:solidFill>
                  <a:srgbClr val="208BD9">
                    <a:alpha val="100000"/>
                  </a:srgbClr>
                </a:solidFill>
                <a:latin typeface="Microsoft Yahei"/>
                <a:ea typeface="Microsoft Yahei"/>
                <a:cs typeface="Microsoft Yahei"/>
              </a:rPr>
              <a:t>巩固提高</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alphaModFix/>
          </a:blip>
          <a:srcRect/>
          <a:stretch>
            <a:fillRect/>
          </a:stretch>
        </p:blipFill>
        <p:spPr>
          <a:xfrm>
            <a:off x="640619" y="1239230"/>
            <a:ext cx="3783578" cy="5044771"/>
          </a:xfrm>
          <a:prstGeom prst="rect">
            <a:avLst/>
          </a:prstGeom>
        </p:spPr>
      </p:pic>
      <p:sp>
        <p:nvSpPr>
          <p:cNvPr id="3" name="TextBox 3"/>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判断题</a:t>
            </a:r>
          </a:p>
        </p:txBody>
      </p:sp>
      <p:sp>
        <p:nvSpPr>
          <p:cNvPr id="4" name="AutoShape 4"/>
          <p:cNvSpPr/>
          <p:nvPr/>
        </p:nvSpPr>
        <p:spPr>
          <a:xfrm>
            <a:off x="4195024" y="4787018"/>
            <a:ext cx="701468" cy="550104"/>
          </a:xfrm>
          <a:prstGeom prst="rect">
            <a:avLst/>
          </a:prstGeom>
          <a:solidFill>
            <a:schemeClr val="accent1">
              <a:alpha val="100000"/>
            </a:schemeClr>
          </a:solidFill>
          <a:ln/>
        </p:spPr>
      </p:sp>
      <p:sp>
        <p:nvSpPr>
          <p:cNvPr id="5" name="AutoShape 5"/>
          <p:cNvSpPr/>
          <p:nvPr/>
        </p:nvSpPr>
        <p:spPr>
          <a:xfrm>
            <a:off x="4195024" y="3018088"/>
            <a:ext cx="701468" cy="550104"/>
          </a:xfrm>
          <a:prstGeom prst="rect">
            <a:avLst/>
          </a:prstGeom>
          <a:solidFill>
            <a:schemeClr val="accent1">
              <a:alpha val="100000"/>
            </a:schemeClr>
          </a:solidFill>
          <a:ln/>
        </p:spPr>
      </p:sp>
      <p:sp>
        <p:nvSpPr>
          <p:cNvPr id="6" name="AutoShape 6"/>
          <p:cNvSpPr/>
          <p:nvPr/>
        </p:nvSpPr>
        <p:spPr>
          <a:xfrm>
            <a:off x="4195024" y="1237957"/>
            <a:ext cx="701468" cy="550104"/>
          </a:xfrm>
          <a:prstGeom prst="rect">
            <a:avLst/>
          </a:prstGeom>
          <a:solidFill>
            <a:schemeClr val="accent1">
              <a:alpha val="100000"/>
            </a:schemeClr>
          </a:solidFill>
          <a:ln/>
        </p:spPr>
      </p:sp>
      <p:sp>
        <p:nvSpPr>
          <p:cNvPr id="7" name="TextBox 7"/>
          <p:cNvSpPr txBox="1"/>
          <p:nvPr/>
        </p:nvSpPr>
        <p:spPr>
          <a:xfrm>
            <a:off x="5259845" y="2945478"/>
            <a:ext cx="6286500" cy="695325"/>
          </a:xfrm>
          <a:prstGeom prst="rect">
            <a:avLst/>
          </a:prstGeom>
          <a:ln/>
        </p:spPr>
        <p:txBody>
          <a:bodyPr vert="horz" wrap="square" lIns="123825" tIns="123825" rIns="57150" bIns="123825" rtlCol="0" anchor="ctr" anchorCtr="0">
            <a:noAutofit/>
          </a:bodyPr>
          <a:lstStyle/>
          <a:p>
            <a:pPr>
              <a:lnSpc>
                <a:spcPct val="140000"/>
              </a:lnSpc>
            </a:pPr>
            <a:r>
              <a:rPr lang="en-US" sz="2400" b="1">
                <a:solidFill>
                  <a:schemeClr val="accent1">
                    <a:alpha val="100000"/>
                  </a:schemeClr>
                </a:solidFill>
                <a:latin typeface="Microsoft Yahei"/>
                <a:ea typeface="Microsoft Yahei"/>
                <a:cs typeface="Microsoft Yahei"/>
              </a:rPr>
              <a:t>发票管理</a:t>
            </a:r>
          </a:p>
        </p:txBody>
      </p:sp>
      <p:sp>
        <p:nvSpPr>
          <p:cNvPr id="8" name="TextBox 8"/>
          <p:cNvSpPr txBox="1"/>
          <p:nvPr/>
        </p:nvSpPr>
        <p:spPr>
          <a:xfrm>
            <a:off x="5259845" y="3472246"/>
            <a:ext cx="6124575" cy="1247775"/>
          </a:xfrm>
          <a:prstGeom prst="rect">
            <a:avLst/>
          </a:prstGeom>
          <a:ln/>
        </p:spPr>
        <p:txBody>
          <a:bodyPr vert="horz" wrap="square" lIns="123825" tIns="123825" rIns="57150" bIns="123825" rtlCol="0" anchor="t" anchorCtr="0">
            <a:normAutofit/>
          </a:bodyPr>
          <a:lstStyle/>
          <a:p>
            <a:pPr>
              <a:lnSpc>
                <a:spcPct val="140000"/>
              </a:lnSpc>
            </a:pPr>
            <a:r>
              <a:rPr lang="en-US" sz="1500">
                <a:solidFill>
                  <a:schemeClr val="dk1">
                    <a:alpha val="100000"/>
                  </a:schemeClr>
                </a:solidFill>
                <a:latin typeface="Microsoft Yahei"/>
                <a:ea typeface="Microsoft Yahei"/>
                <a:cs typeface="Microsoft Yahei"/>
              </a:rPr>
              <a:t>城市轨道交通线路中使用的一票通报销凭证由公司自行印制，一卡通发票由一卡通公司提供，报销凭证和发票的保管，应由专人负责，妥善保管，不得丢失。</a:t>
            </a:r>
          </a:p>
        </p:txBody>
      </p:sp>
      <p:sp>
        <p:nvSpPr>
          <p:cNvPr id="9" name="TextBox 9"/>
          <p:cNvSpPr txBox="1"/>
          <p:nvPr/>
        </p:nvSpPr>
        <p:spPr>
          <a:xfrm>
            <a:off x="5272199" y="4714408"/>
            <a:ext cx="6286500" cy="695325"/>
          </a:xfrm>
          <a:prstGeom prst="rect">
            <a:avLst/>
          </a:prstGeom>
          <a:ln/>
        </p:spPr>
        <p:txBody>
          <a:bodyPr vert="horz" wrap="square" lIns="123825" tIns="123825" rIns="57150" bIns="123825" rtlCol="0" anchor="ctr" anchorCtr="0">
            <a:noAutofit/>
          </a:bodyPr>
          <a:lstStyle/>
          <a:p>
            <a:pPr>
              <a:lnSpc>
                <a:spcPct val="140000"/>
              </a:lnSpc>
            </a:pPr>
            <a:r>
              <a:rPr lang="en-US" sz="2400" b="1">
                <a:solidFill>
                  <a:schemeClr val="accent1">
                    <a:alpha val="100000"/>
                  </a:schemeClr>
                </a:solidFill>
                <a:latin typeface="Microsoft Yahei"/>
                <a:ea typeface="Microsoft Yahei"/>
                <a:cs typeface="Microsoft Yahei"/>
              </a:rPr>
              <a:t>票务工作重要性</a:t>
            </a:r>
          </a:p>
        </p:txBody>
      </p:sp>
      <p:sp>
        <p:nvSpPr>
          <p:cNvPr id="10" name="TextBox 10"/>
          <p:cNvSpPr txBox="1"/>
          <p:nvPr/>
        </p:nvSpPr>
        <p:spPr>
          <a:xfrm>
            <a:off x="5272199" y="5252378"/>
            <a:ext cx="6124575" cy="1247775"/>
          </a:xfrm>
          <a:prstGeom prst="rect">
            <a:avLst/>
          </a:prstGeom>
          <a:ln/>
        </p:spPr>
        <p:txBody>
          <a:bodyPr vert="horz" wrap="square" lIns="123825" tIns="123825" rIns="57150" bIns="123825" rtlCol="0" anchor="t" anchorCtr="0">
            <a:normAutofit/>
          </a:bodyPr>
          <a:lstStyle/>
          <a:p>
            <a:pPr>
              <a:lnSpc>
                <a:spcPct val="140000"/>
              </a:lnSpc>
            </a:pPr>
            <a:r>
              <a:rPr lang="en-US" sz="1500">
                <a:solidFill>
                  <a:schemeClr val="dk1">
                    <a:alpha val="100000"/>
                  </a:schemeClr>
                </a:solidFill>
                <a:latin typeface="Microsoft Yahei"/>
                <a:ea typeface="Microsoft Yahei"/>
                <a:cs typeface="Microsoft Yahei"/>
              </a:rPr>
              <a:t>城市轨道交通企业的票务工作纷繁复杂，每天都需要整理当天的票务工作，填写相应的台账报表，为企业的管理提供有力支持。</a:t>
            </a:r>
          </a:p>
        </p:txBody>
      </p:sp>
      <p:sp>
        <p:nvSpPr>
          <p:cNvPr id="11" name="TextBox 11"/>
          <p:cNvSpPr txBox="1"/>
          <p:nvPr/>
        </p:nvSpPr>
        <p:spPr>
          <a:xfrm>
            <a:off x="5272221" y="1165346"/>
            <a:ext cx="6286500" cy="695325"/>
          </a:xfrm>
          <a:prstGeom prst="rect">
            <a:avLst/>
          </a:prstGeom>
          <a:ln/>
        </p:spPr>
        <p:txBody>
          <a:bodyPr vert="horz" wrap="square" lIns="123825" tIns="123825" rIns="57150" bIns="123825" rtlCol="0" anchor="ctr" anchorCtr="0">
            <a:noAutofit/>
          </a:bodyPr>
          <a:lstStyle/>
          <a:p>
            <a:pPr>
              <a:lnSpc>
                <a:spcPct val="140000"/>
              </a:lnSpc>
            </a:pPr>
            <a:r>
              <a:rPr lang="en-US" sz="2400" b="1">
                <a:solidFill>
                  <a:schemeClr val="accent1">
                    <a:alpha val="100000"/>
                  </a:schemeClr>
                </a:solidFill>
                <a:latin typeface="Microsoft Yahei"/>
                <a:ea typeface="Microsoft Yahei"/>
                <a:cs typeface="Microsoft Yahei"/>
              </a:rPr>
              <a:t>票务工作概述</a:t>
            </a:r>
          </a:p>
        </p:txBody>
      </p:sp>
      <p:sp>
        <p:nvSpPr>
          <p:cNvPr id="12" name="TextBox 12"/>
          <p:cNvSpPr txBox="1"/>
          <p:nvPr/>
        </p:nvSpPr>
        <p:spPr>
          <a:xfrm>
            <a:off x="5272221" y="1692114"/>
            <a:ext cx="6124575" cy="1247775"/>
          </a:xfrm>
          <a:prstGeom prst="rect">
            <a:avLst/>
          </a:prstGeom>
          <a:ln/>
        </p:spPr>
        <p:txBody>
          <a:bodyPr vert="horz" wrap="square" lIns="123825" tIns="123825" rIns="57150" bIns="123825" rtlCol="0" anchor="t" anchorCtr="0">
            <a:normAutofit/>
          </a:bodyPr>
          <a:lstStyle/>
          <a:p>
            <a:pPr>
              <a:lnSpc>
                <a:spcPct val="140000"/>
              </a:lnSpc>
            </a:pPr>
            <a:r>
              <a:rPr lang="en-US" sz="1500">
                <a:solidFill>
                  <a:schemeClr val="dk1">
                    <a:alpha val="100000"/>
                  </a:schemeClr>
                </a:solidFill>
                <a:latin typeface="Microsoft Yahei"/>
                <a:ea typeface="Microsoft Yahei"/>
                <a:cs typeface="Microsoft Yahei"/>
              </a:rPr>
              <a:t>票务工作是轨道交通客运组织中一项重要的经济工作，是企业管理工作的重要组成部分，票务工作涉及面广，既有服务方面的，又有管理方面的。</a:t>
            </a:r>
          </a:p>
        </p:txBody>
      </p:sp>
      <p:sp>
        <p:nvSpPr>
          <p:cNvPr id="13" name="AutoShape 13"/>
          <p:cNvSpPr/>
          <p:nvPr/>
        </p:nvSpPr>
        <p:spPr>
          <a:xfrm>
            <a:off x="4629608" y="4787018"/>
            <a:ext cx="550104" cy="550104"/>
          </a:xfrm>
          <a:prstGeom prst="ellipse">
            <a:avLst/>
          </a:prstGeom>
          <a:solidFill>
            <a:schemeClr val="accent1">
              <a:alpha val="100000"/>
            </a:schemeClr>
          </a:solidFill>
          <a:ln/>
        </p:spPr>
      </p:sp>
      <p:sp>
        <p:nvSpPr>
          <p:cNvPr id="14" name="AutoShape 14"/>
          <p:cNvSpPr/>
          <p:nvPr/>
        </p:nvSpPr>
        <p:spPr>
          <a:xfrm>
            <a:off x="3911804" y="4787018"/>
            <a:ext cx="550104" cy="550104"/>
          </a:xfrm>
          <a:prstGeom prst="ellipse">
            <a:avLst/>
          </a:prstGeom>
          <a:solidFill>
            <a:schemeClr val="accent1">
              <a:alpha val="100000"/>
            </a:schemeClr>
          </a:solidFill>
          <a:ln/>
        </p:spPr>
      </p:sp>
      <p:sp>
        <p:nvSpPr>
          <p:cNvPr id="15" name="AutoShape 15"/>
          <p:cNvSpPr/>
          <p:nvPr/>
        </p:nvSpPr>
        <p:spPr>
          <a:xfrm>
            <a:off x="4629608" y="3018088"/>
            <a:ext cx="550104" cy="550104"/>
          </a:xfrm>
          <a:prstGeom prst="ellipse">
            <a:avLst/>
          </a:prstGeom>
          <a:solidFill>
            <a:schemeClr val="accent1">
              <a:alpha val="100000"/>
            </a:schemeClr>
          </a:solidFill>
          <a:ln/>
        </p:spPr>
      </p:sp>
      <p:sp>
        <p:nvSpPr>
          <p:cNvPr id="16" name="AutoShape 16"/>
          <p:cNvSpPr/>
          <p:nvPr/>
        </p:nvSpPr>
        <p:spPr>
          <a:xfrm>
            <a:off x="3911804" y="3018088"/>
            <a:ext cx="550104" cy="550104"/>
          </a:xfrm>
          <a:prstGeom prst="ellipse">
            <a:avLst/>
          </a:prstGeom>
          <a:solidFill>
            <a:schemeClr val="accent1">
              <a:alpha val="100000"/>
            </a:schemeClr>
          </a:solidFill>
          <a:ln/>
        </p:spPr>
      </p:sp>
      <p:sp>
        <p:nvSpPr>
          <p:cNvPr id="17" name="AutoShape 17"/>
          <p:cNvSpPr/>
          <p:nvPr/>
        </p:nvSpPr>
        <p:spPr>
          <a:xfrm>
            <a:off x="4629608" y="1237957"/>
            <a:ext cx="550104" cy="550104"/>
          </a:xfrm>
          <a:prstGeom prst="ellipse">
            <a:avLst/>
          </a:prstGeom>
          <a:solidFill>
            <a:schemeClr val="accent1">
              <a:alpha val="100000"/>
            </a:schemeClr>
          </a:solidFill>
          <a:ln/>
        </p:spPr>
      </p:sp>
      <p:sp>
        <p:nvSpPr>
          <p:cNvPr id="18" name="AutoShape 18"/>
          <p:cNvSpPr/>
          <p:nvPr/>
        </p:nvSpPr>
        <p:spPr>
          <a:xfrm>
            <a:off x="3911804" y="1237957"/>
            <a:ext cx="550104" cy="550104"/>
          </a:xfrm>
          <a:prstGeom prst="ellipse">
            <a:avLst/>
          </a:prstGeom>
          <a:solidFill>
            <a:schemeClr val="accent1">
              <a:alpha val="100000"/>
            </a:schemeClr>
          </a:solidFill>
          <a:ln/>
        </p:spPr>
      </p:sp>
      <p:sp>
        <p:nvSpPr>
          <p:cNvPr id="19" name="TextBox 19"/>
          <p:cNvSpPr txBox="1"/>
          <p:nvPr/>
        </p:nvSpPr>
        <p:spPr>
          <a:xfrm>
            <a:off x="4162763" y="4825850"/>
            <a:ext cx="765990" cy="472440"/>
          </a:xfrm>
          <a:prstGeom prst="rect">
            <a:avLst/>
          </a:prstGeom>
          <a:ln/>
        </p:spPr>
        <p:txBody>
          <a:bodyPr vert="horz" wrap="square" lIns="91440" tIns="45720" rIns="91440" bIns="45720" rtlCol="0" anchor="ctr" anchorCtr="0">
            <a:noAutofit/>
          </a:bodyPr>
          <a:lstStyle/>
          <a:p>
            <a:pPr algn="ctr">
              <a:lnSpc>
                <a:spcPct val="100000"/>
              </a:lnSpc>
              <a:spcBef>
                <a:spcPts val="375"/>
              </a:spcBef>
            </a:pPr>
            <a:r>
              <a:rPr lang="en-US" sz="2325" b="1">
                <a:solidFill>
                  <a:srgbClr val="FFFFFF">
                    <a:alpha val="100000"/>
                  </a:srgbClr>
                </a:solidFill>
                <a:latin typeface="Microsoft Yahei"/>
                <a:ea typeface="Microsoft Yahei"/>
                <a:cs typeface="Microsoft Yahei"/>
              </a:rPr>
              <a:t>03</a:t>
            </a:r>
          </a:p>
        </p:txBody>
      </p:sp>
      <p:sp>
        <p:nvSpPr>
          <p:cNvPr id="20" name="TextBox 20"/>
          <p:cNvSpPr txBox="1"/>
          <p:nvPr/>
        </p:nvSpPr>
        <p:spPr>
          <a:xfrm>
            <a:off x="4162763" y="3056920"/>
            <a:ext cx="765990" cy="472440"/>
          </a:xfrm>
          <a:prstGeom prst="rect">
            <a:avLst/>
          </a:prstGeom>
          <a:ln/>
        </p:spPr>
        <p:txBody>
          <a:bodyPr vert="horz" wrap="square" lIns="91440" tIns="45720" rIns="91440" bIns="45720" rtlCol="0" anchor="ctr" anchorCtr="0">
            <a:noAutofit/>
          </a:bodyPr>
          <a:lstStyle/>
          <a:p>
            <a:pPr algn="ctr">
              <a:lnSpc>
                <a:spcPct val="100000"/>
              </a:lnSpc>
              <a:spcBef>
                <a:spcPts val="375"/>
              </a:spcBef>
            </a:pPr>
            <a:r>
              <a:rPr lang="en-US" sz="2325" b="1">
                <a:solidFill>
                  <a:srgbClr val="FFFFFF">
                    <a:alpha val="100000"/>
                  </a:srgbClr>
                </a:solidFill>
                <a:latin typeface="Microsoft Yahei"/>
                <a:ea typeface="Microsoft Yahei"/>
                <a:cs typeface="Microsoft Yahei"/>
              </a:rPr>
              <a:t>02</a:t>
            </a:r>
          </a:p>
        </p:txBody>
      </p:sp>
      <p:sp>
        <p:nvSpPr>
          <p:cNvPr id="21" name="TextBox 21"/>
          <p:cNvSpPr txBox="1"/>
          <p:nvPr/>
        </p:nvSpPr>
        <p:spPr>
          <a:xfrm>
            <a:off x="4162763" y="1276789"/>
            <a:ext cx="765990" cy="472440"/>
          </a:xfrm>
          <a:prstGeom prst="rect">
            <a:avLst/>
          </a:prstGeom>
          <a:ln/>
        </p:spPr>
        <p:txBody>
          <a:bodyPr vert="horz" wrap="square" lIns="91440" tIns="45720" rIns="91440" bIns="45720" rtlCol="0" anchor="ctr" anchorCtr="0">
            <a:noAutofit/>
          </a:bodyPr>
          <a:lstStyle/>
          <a:p>
            <a:pPr algn="ctr">
              <a:lnSpc>
                <a:spcPct val="100000"/>
              </a:lnSpc>
              <a:spcBef>
                <a:spcPts val="375"/>
              </a:spcBef>
            </a:pPr>
            <a:r>
              <a:rPr lang="en-US" sz="2325" b="1">
                <a:solidFill>
                  <a:srgbClr val="FFFFFF">
                    <a:alpha val="100000"/>
                  </a:srgbClr>
                </a:solidFill>
                <a:latin typeface="Microsoft Yahei"/>
                <a:ea typeface="Microsoft Yahei"/>
                <a:cs typeface="Microsoft Yahei"/>
              </a:rPr>
              <a:t>01</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560913" y="1312852"/>
            <a:ext cx="7804501" cy="762000"/>
          </a:xfrm>
          <a:prstGeom prst="rect">
            <a:avLst/>
          </a:prstGeom>
          <a:ln/>
        </p:spPr>
        <p:txBody>
          <a:bodyPr vert="horz" wrap="square" lIns="123825" tIns="123825" rIns="57150" bIns="123825" rtlCol="0" anchor="t"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车站营收日报填写</a:t>
            </a:r>
          </a:p>
        </p:txBody>
      </p:sp>
      <p:cxnSp>
        <p:nvCxnSpPr>
          <p:cNvPr id="3" name="Connector 3"/>
          <p:cNvCxnSpPr/>
          <p:nvPr/>
        </p:nvCxnSpPr>
        <p:spPr>
          <a:xfrm>
            <a:off x="1197254" y="5988003"/>
            <a:ext cx="10998321"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sp>
        <p:nvSpPr>
          <p:cNvPr id="4" name="TextBox 4"/>
          <p:cNvSpPr txBox="1"/>
          <p:nvPr/>
        </p:nvSpPr>
        <p:spPr>
          <a:xfrm>
            <a:off x="3560913" y="1927072"/>
            <a:ext cx="7804501" cy="1203960"/>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车站营收日报由每班值班员根据钱箱清点报告、售票员结算单、TVM打印的补币单等记录填写，涵盖了车站每日的运营收入情况。</a:t>
            </a:r>
          </a:p>
        </p:txBody>
      </p:sp>
      <p:sp>
        <p:nvSpPr>
          <p:cNvPr id="5" name="TextBox 5"/>
          <p:cNvSpPr txBox="1"/>
          <p:nvPr/>
        </p:nvSpPr>
        <p:spPr>
          <a:xfrm>
            <a:off x="1183473" y="3943665"/>
            <a:ext cx="7806355" cy="762000"/>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现金安全管理</a:t>
            </a:r>
          </a:p>
        </p:txBody>
      </p:sp>
      <p:sp>
        <p:nvSpPr>
          <p:cNvPr id="6" name="TextBox 6"/>
          <p:cNvSpPr txBox="1"/>
          <p:nvPr/>
        </p:nvSpPr>
        <p:spPr>
          <a:xfrm>
            <a:off x="1183473" y="4571667"/>
            <a:ext cx="7806355" cy="1203960"/>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除现金交接、钱箱清点之外，其他时间点钞室内的所有现金只能保管在保险柜、补币箱、待清点钱箱或已锁闭的尾箱内，站务员在处理现金时，应将现金放在乘客接触不到的地方。</a:t>
            </a:r>
          </a:p>
        </p:txBody>
      </p:sp>
      <p:cxnSp>
        <p:nvCxnSpPr>
          <p:cNvPr id="7" name="Connector 7"/>
          <p:cNvCxnSpPr/>
          <p:nvPr/>
        </p:nvCxnSpPr>
        <p:spPr>
          <a:xfrm>
            <a:off x="3574694" y="3297546"/>
            <a:ext cx="8614217"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sp>
        <p:nvSpPr>
          <p:cNvPr id="8" name="TextBox 8"/>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判断题</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5807927" y="2358377"/>
            <a:ext cx="5907405" cy="1510312"/>
          </a:xfrm>
          <a:prstGeom prst="rect">
            <a:avLst/>
          </a:prstGeom>
          <a:noFill/>
          <a:ln/>
        </p:spPr>
        <p:txBody>
          <a:bodyPr vert="horz" wrap="square" lIns="91440" tIns="45720" rIns="91440" bIns="45720" rtlCol="0" anchor="ctr" anchorCtr="0">
            <a:noAutofit/>
          </a:bodyPr>
          <a:lstStyle/>
          <a:p>
            <a:pPr algn="l">
              <a:lnSpc>
                <a:spcPct val="140000"/>
              </a:lnSpc>
            </a:pPr>
            <a:r>
              <a:rPr lang="en-US" sz="1500">
                <a:solidFill>
                  <a:schemeClr val="dk1">
                    <a:alpha val="100000"/>
                  </a:schemeClr>
                </a:solidFill>
                <a:latin typeface="微软雅黑"/>
                <a:ea typeface="微软雅黑"/>
                <a:cs typeface="微软雅黑"/>
              </a:rPr>
              <a:t>台账管理包括数据收集、整理、分析和存储等流程，内容涵盖票务报表的填写与审核，确保数据真实准确，为企业管理提供有力支持。</a:t>
            </a:r>
          </a:p>
        </p:txBody>
      </p:sp>
      <p:sp>
        <p:nvSpPr>
          <p:cNvPr id="3" name="TextBox 3"/>
          <p:cNvSpPr txBox="1"/>
          <p:nvPr/>
        </p:nvSpPr>
        <p:spPr>
          <a:xfrm>
            <a:off x="5807927" y="1857281"/>
            <a:ext cx="4673593" cy="501096"/>
          </a:xfrm>
          <a:prstGeom prst="rect">
            <a:avLst/>
          </a:prstGeom>
          <a:noFill/>
          <a:ln/>
        </p:spPr>
        <p:txBody>
          <a:bodyPr vert="horz" wrap="square" lIns="91440" tIns="45720" rIns="91440" bIns="45720" rtlCol="0" anchor="ctr" anchorCtr="0">
            <a:noAutofit/>
          </a:bodyPr>
          <a:lstStyle/>
          <a:p>
            <a:pPr algn="l">
              <a:lnSpc>
                <a:spcPct val="80000"/>
              </a:lnSpc>
            </a:pPr>
            <a:r>
              <a:rPr lang="en-US" sz="2400" b="1">
                <a:solidFill>
                  <a:schemeClr val="accent1">
                    <a:alpha val="100000"/>
                  </a:schemeClr>
                </a:solidFill>
                <a:latin typeface="微软雅黑"/>
                <a:ea typeface="微软雅黑"/>
                <a:cs typeface="微软雅黑"/>
              </a:rPr>
              <a:t>台账管理的流程和内容</a:t>
            </a:r>
          </a:p>
        </p:txBody>
      </p:sp>
      <p:sp>
        <p:nvSpPr>
          <p:cNvPr id="4" name="TextBox 4"/>
          <p:cNvSpPr txBox="1"/>
          <p:nvPr/>
        </p:nvSpPr>
        <p:spPr>
          <a:xfrm>
            <a:off x="5807927" y="4837221"/>
            <a:ext cx="5907596" cy="1490999"/>
          </a:xfrm>
          <a:prstGeom prst="rect">
            <a:avLst/>
          </a:prstGeom>
          <a:noFill/>
          <a:ln/>
        </p:spPr>
        <p:txBody>
          <a:bodyPr vert="horz" wrap="square" lIns="91440" tIns="45720" rIns="91440" bIns="45720" rtlCol="0" anchor="ctr" anchorCtr="0">
            <a:noAutofit/>
          </a:bodyPr>
          <a:lstStyle/>
          <a:p>
            <a:pPr algn="l">
              <a:lnSpc>
                <a:spcPct val="140000"/>
              </a:lnSpc>
            </a:pPr>
            <a:r>
              <a:rPr lang="en-US" sz="1500">
                <a:solidFill>
                  <a:schemeClr val="dk1">
                    <a:alpha val="100000"/>
                  </a:schemeClr>
                </a:solidFill>
                <a:latin typeface="微软雅黑"/>
                <a:ea typeface="微软雅黑"/>
                <a:cs typeface="微软雅黑"/>
              </a:rPr>
              <a:t>备用金管理涉及备用金的申请、审批、使用和归还等环节，确保备用金的安全和合理使用，为企业的日常运营提供支持。</a:t>
            </a:r>
          </a:p>
        </p:txBody>
      </p:sp>
      <p:sp>
        <p:nvSpPr>
          <p:cNvPr id="5" name="TextBox 5"/>
          <p:cNvSpPr txBox="1"/>
          <p:nvPr/>
        </p:nvSpPr>
        <p:spPr>
          <a:xfrm>
            <a:off x="5807927" y="4336125"/>
            <a:ext cx="4673593" cy="501096"/>
          </a:xfrm>
          <a:prstGeom prst="rect">
            <a:avLst/>
          </a:prstGeom>
          <a:noFill/>
          <a:ln/>
        </p:spPr>
        <p:txBody>
          <a:bodyPr vert="horz" wrap="square" lIns="91440" tIns="45720" rIns="91440" bIns="45720" rtlCol="0" anchor="ctr" anchorCtr="0">
            <a:noAutofit/>
          </a:bodyPr>
          <a:lstStyle/>
          <a:p>
            <a:pPr algn="l">
              <a:lnSpc>
                <a:spcPct val="80000"/>
              </a:lnSpc>
            </a:pPr>
            <a:r>
              <a:rPr lang="en-US" sz="2400" b="1">
                <a:solidFill>
                  <a:schemeClr val="accent1">
                    <a:alpha val="100000"/>
                  </a:schemeClr>
                </a:solidFill>
                <a:latin typeface="微软雅黑"/>
                <a:ea typeface="微软雅黑"/>
                <a:cs typeface="微软雅黑"/>
              </a:rPr>
              <a:t>备用金管理的流程和内容</a:t>
            </a:r>
          </a:p>
        </p:txBody>
      </p:sp>
      <p:sp>
        <p:nvSpPr>
          <p:cNvPr id="6" name="TextBox 6"/>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简答题</a:t>
            </a:r>
          </a:p>
        </p:txBody>
      </p:sp>
      <p:pic>
        <p:nvPicPr>
          <p:cNvPr id="7" name="Picture 7"/>
          <p:cNvPicPr>
            <a:picLocks noChangeAspect="1"/>
          </p:cNvPicPr>
          <p:nvPr/>
        </p:nvPicPr>
        <p:blipFill>
          <a:blip r:embed="rId3"/>
          <a:srcRect/>
          <a:stretch>
            <a:fillRect/>
          </a:stretch>
        </p:blipFill>
        <p:spPr>
          <a:xfrm>
            <a:off x="590913" y="1812694"/>
            <a:ext cx="4953101" cy="2071520"/>
          </a:xfrm>
          <a:prstGeom prst="rect">
            <a:avLst/>
          </a:prstGeom>
        </p:spPr>
      </p:pic>
      <p:pic>
        <p:nvPicPr>
          <p:cNvPr id="8" name="Picture 8"/>
          <p:cNvPicPr>
            <a:picLocks noChangeAspect="1"/>
          </p:cNvPicPr>
          <p:nvPr/>
        </p:nvPicPr>
        <p:blipFill>
          <a:blip r:embed="rId4"/>
          <a:srcRect/>
          <a:stretch>
            <a:fillRect/>
          </a:stretch>
        </p:blipFill>
        <p:spPr>
          <a:xfrm>
            <a:off x="590913" y="4315856"/>
            <a:ext cx="4953101" cy="207152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1204589" y="1394597"/>
            <a:ext cx="7924800" cy="1876425"/>
          </a:xfrm>
          <a:prstGeom prst="rect">
            <a:avLst/>
          </a:prstGeom>
          <a:ln/>
        </p:spPr>
        <p:txBody>
          <a:bodyPr vert="horz" wrap="square" lIns="114300" tIns="57150" rIns="114300" bIns="57150" rtlCol="0" anchor="t" anchorCtr="0">
            <a:spAutoFit/>
          </a:bodyPr>
          <a:lstStyle/>
          <a:p>
            <a:pPr>
              <a:lnSpc>
                <a:spcPct val="120000"/>
              </a:lnSpc>
            </a:pPr>
            <a:r>
              <a:rPr lang="en-US" sz="9225" b="1">
                <a:solidFill>
                  <a:srgbClr val="208BD9">
                    <a:alpha val="100000"/>
                  </a:srgbClr>
                </a:solidFill>
                <a:latin typeface="Microsoft Yahei"/>
                <a:ea typeface="Microsoft Yahei"/>
                <a:cs typeface="Microsoft Yahei"/>
              </a:rPr>
              <a:t>THANKS</a:t>
            </a:r>
          </a:p>
        </p:txBody>
      </p:sp>
      <p:sp>
        <p:nvSpPr>
          <p:cNvPr id="3" name="TextBox 3"/>
          <p:cNvSpPr txBox="1"/>
          <p:nvPr/>
        </p:nvSpPr>
        <p:spPr>
          <a:xfrm>
            <a:off x="1237599" y="3103344"/>
            <a:ext cx="4943475" cy="495300"/>
          </a:xfrm>
          <a:prstGeom prst="rect">
            <a:avLst/>
          </a:prstGeom>
          <a:ln/>
        </p:spPr>
        <p:txBody>
          <a:bodyPr vert="horz" wrap="square" lIns="114300" tIns="57150" rIns="114300" bIns="57150" rtlCol="0" anchor="t" anchorCtr="0">
            <a:spAutoFit/>
          </a:bodyPr>
          <a:lstStyle/>
          <a:p>
            <a:pPr>
              <a:lnSpc>
                <a:spcPct val="120000"/>
              </a:lnSpc>
            </a:pPr>
            <a:r>
              <a:rPr lang="en-US" sz="2000">
                <a:solidFill>
                  <a:srgbClr val="232323">
                    <a:alpha val="100000"/>
                  </a:srgbClr>
                </a:solidFill>
                <a:latin typeface="Microsoft Yahei"/>
                <a:ea typeface="Microsoft Yahei"/>
                <a:cs typeface="Microsoft Yahei"/>
              </a:rPr>
              <a:t>感谢观看</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3" name="TextBox 3"/>
          <p:cNvSpPr txBox="1"/>
          <p:nvPr/>
        </p:nvSpPr>
        <p:spPr>
          <a:xfrm>
            <a:off x="2427986" y="4881292"/>
            <a:ext cx="6000750" cy="711336"/>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票据管理流程</a:t>
            </a:r>
          </a:p>
        </p:txBody>
      </p:sp>
      <p:sp>
        <p:nvSpPr>
          <p:cNvPr id="4" name="TextBox 4"/>
          <p:cNvSpPr txBox="1"/>
          <p:nvPr/>
        </p:nvSpPr>
        <p:spPr>
          <a:xfrm>
            <a:off x="2133600" y="5523753"/>
            <a:ext cx="8077200" cy="914400"/>
          </a:xfrm>
          <a:prstGeom prst="rect">
            <a:avLst/>
          </a:prstGeom>
          <a:ln/>
        </p:spPr>
        <p:txBody>
          <a:bodyPr vert="horz" wrap="square" lIns="0" tIns="0" rIns="0" bIns="0" rtlCol="0" anchor="t" anchorCtr="0">
            <a:noAutofit/>
          </a:bodyPr>
          <a:lstStyle/>
          <a:p>
            <a:pPr>
              <a:lnSpc>
                <a:spcPct val="140000"/>
              </a:lnSpc>
            </a:pPr>
            <a:r>
              <a:rPr lang="en-US" sz="1500" dirty="0" err="1">
                <a:solidFill>
                  <a:schemeClr val="dk1">
                    <a:alpha val="100000"/>
                  </a:schemeClr>
                </a:solidFill>
                <a:latin typeface="Microsoft Yahei"/>
                <a:ea typeface="Microsoft Yahei"/>
                <a:cs typeface="Microsoft Yahei"/>
              </a:rPr>
              <a:t>理解并掌握票据管理流程，包括票据的领取、使用、核销等环节，确保票据管理工作的规范化和高效化</a:t>
            </a:r>
            <a:r>
              <a:rPr lang="en-US" sz="1500" dirty="0">
                <a:solidFill>
                  <a:schemeClr val="dk1">
                    <a:alpha val="100000"/>
                  </a:schemeClr>
                </a:solidFill>
                <a:latin typeface="Microsoft Yahei"/>
                <a:ea typeface="Microsoft Yahei"/>
                <a:cs typeface="Microsoft Yahei"/>
              </a:rPr>
              <a:t>。</a:t>
            </a:r>
          </a:p>
        </p:txBody>
      </p:sp>
      <p:sp>
        <p:nvSpPr>
          <p:cNvPr id="5" name="AutoShape 5"/>
          <p:cNvSpPr/>
          <p:nvPr/>
        </p:nvSpPr>
        <p:spPr>
          <a:xfrm>
            <a:off x="2133600" y="1835975"/>
            <a:ext cx="238125" cy="238125"/>
          </a:xfrm>
          <a:prstGeom prst="ellipse">
            <a:avLst/>
          </a:prstGeom>
          <a:solidFill>
            <a:schemeClr val="accent1">
              <a:alpha val="100000"/>
            </a:schemeClr>
          </a:solidFill>
          <a:ln/>
        </p:spPr>
      </p:sp>
      <p:sp>
        <p:nvSpPr>
          <p:cNvPr id="6" name="TextBox 6"/>
          <p:cNvSpPr txBox="1"/>
          <p:nvPr/>
        </p:nvSpPr>
        <p:spPr>
          <a:xfrm>
            <a:off x="2427986" y="1621998"/>
            <a:ext cx="6000750" cy="666079"/>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票务管理工作职责</a:t>
            </a:r>
          </a:p>
        </p:txBody>
      </p:sp>
      <p:sp>
        <p:nvSpPr>
          <p:cNvPr id="7" name="TextBox 7"/>
          <p:cNvSpPr txBox="1"/>
          <p:nvPr/>
        </p:nvSpPr>
        <p:spPr>
          <a:xfrm>
            <a:off x="2133600" y="2234038"/>
            <a:ext cx="8077200" cy="914400"/>
          </a:xfrm>
          <a:prstGeom prst="rect">
            <a:avLst/>
          </a:prstGeom>
          <a:ln/>
        </p:spPr>
        <p:txBody>
          <a:bodyPr vert="horz" wrap="square" lIns="0" tIns="0" rIns="0" bIns="0" rtlCol="0" anchor="t" anchorCtr="0">
            <a:noAutofit/>
          </a:bodyPr>
          <a:lstStyle/>
          <a:p>
            <a:pPr>
              <a:lnSpc>
                <a:spcPct val="140000"/>
              </a:lnSpc>
            </a:pPr>
            <a:r>
              <a:rPr lang="en-US" sz="1500" dirty="0" err="1">
                <a:solidFill>
                  <a:schemeClr val="dk1">
                    <a:alpha val="100000"/>
                  </a:schemeClr>
                </a:solidFill>
                <a:latin typeface="Microsoft Yahei"/>
                <a:ea typeface="Microsoft Yahei"/>
                <a:cs typeface="Microsoft Yahei"/>
              </a:rPr>
              <a:t>了解票务管理工作职责，包括但不限于票款收取、票据管理、设备操作等，确保票务工作的顺利进行</a:t>
            </a:r>
            <a:r>
              <a:rPr lang="en-US" sz="1500" dirty="0">
                <a:solidFill>
                  <a:schemeClr val="dk1">
                    <a:alpha val="100000"/>
                  </a:schemeClr>
                </a:solidFill>
                <a:latin typeface="Microsoft Yahei"/>
                <a:ea typeface="Microsoft Yahei"/>
                <a:cs typeface="Microsoft Yahei"/>
              </a:rPr>
              <a:t>。</a:t>
            </a:r>
          </a:p>
        </p:txBody>
      </p:sp>
      <p:sp>
        <p:nvSpPr>
          <p:cNvPr id="8" name="TextBox 8"/>
          <p:cNvSpPr txBox="1"/>
          <p:nvPr/>
        </p:nvSpPr>
        <p:spPr>
          <a:xfrm>
            <a:off x="2427986" y="3262274"/>
            <a:ext cx="6000750" cy="697555"/>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各岗位票务管理职责</a:t>
            </a:r>
          </a:p>
        </p:txBody>
      </p:sp>
      <p:sp>
        <p:nvSpPr>
          <p:cNvPr id="9" name="TextBox 9"/>
          <p:cNvSpPr txBox="1"/>
          <p:nvPr/>
        </p:nvSpPr>
        <p:spPr>
          <a:xfrm>
            <a:off x="2133600" y="3896612"/>
            <a:ext cx="8077200" cy="91440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掌握各岗位票务管理工作职责，如票务科负责规章制定与监督，线路中心负责具体操作与协调等。</a:t>
            </a:r>
          </a:p>
        </p:txBody>
      </p:sp>
      <p:sp>
        <p:nvSpPr>
          <p:cNvPr id="10" name="TextBox 10"/>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知识目标</a:t>
            </a:r>
          </a:p>
        </p:txBody>
      </p:sp>
      <p:sp>
        <p:nvSpPr>
          <p:cNvPr id="11" name="AutoShape 11"/>
          <p:cNvSpPr/>
          <p:nvPr/>
        </p:nvSpPr>
        <p:spPr>
          <a:xfrm>
            <a:off x="2133600" y="3491989"/>
            <a:ext cx="238125" cy="238125"/>
          </a:xfrm>
          <a:prstGeom prst="ellipse">
            <a:avLst/>
          </a:prstGeom>
          <a:solidFill>
            <a:schemeClr val="accent1">
              <a:alpha val="100000"/>
            </a:schemeClr>
          </a:solidFill>
          <a:ln/>
        </p:spPr>
      </p:sp>
      <p:sp>
        <p:nvSpPr>
          <p:cNvPr id="12" name="AutoShape 12"/>
          <p:cNvSpPr/>
          <p:nvPr/>
        </p:nvSpPr>
        <p:spPr>
          <a:xfrm>
            <a:off x="2133600" y="5117897"/>
            <a:ext cx="238125" cy="238125"/>
          </a:xfrm>
          <a:prstGeom prst="ellipse">
            <a:avLst/>
          </a:prstGeom>
          <a:solidFill>
            <a:schemeClr val="accent1">
              <a:alpha val="100000"/>
            </a:schemeClr>
          </a:solidFill>
          <a:ln/>
        </p:spPr>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751642" y="4006380"/>
            <a:ext cx="7813795" cy="1827334"/>
          </a:xfrm>
          <a:prstGeom prst="roundRect">
            <a:avLst>
              <a:gd name="adj" fmla="val 16667"/>
            </a:avLst>
          </a:prstGeom>
          <a:solidFill>
            <a:schemeClr val="lt2">
              <a:alpha val="80000"/>
            </a:schemeClr>
          </a:solidFill>
          <a:ln/>
        </p:spPr>
      </p:sp>
      <p:sp>
        <p:nvSpPr>
          <p:cNvPr id="3" name="AutoShape 3"/>
          <p:cNvSpPr/>
          <p:nvPr/>
        </p:nvSpPr>
        <p:spPr>
          <a:xfrm>
            <a:off x="751642" y="1920540"/>
            <a:ext cx="7813795" cy="1827334"/>
          </a:xfrm>
          <a:prstGeom prst="roundRect">
            <a:avLst>
              <a:gd name="adj" fmla="val 16667"/>
            </a:avLst>
          </a:prstGeom>
          <a:solidFill>
            <a:schemeClr val="lt2">
              <a:alpha val="80000"/>
            </a:schemeClr>
          </a:solidFill>
          <a:ln/>
        </p:spPr>
      </p:sp>
      <p:pic>
        <p:nvPicPr>
          <p:cNvPr id="4" name="Picture 4"/>
          <p:cNvPicPr>
            <a:picLocks noChangeAspect="1"/>
          </p:cNvPicPr>
          <p:nvPr/>
        </p:nvPicPr>
        <p:blipFill>
          <a:blip r:embed="rId3">
            <a:alphaModFix/>
          </a:blip>
          <a:srcRect/>
          <a:stretch>
            <a:fillRect/>
          </a:stretch>
        </p:blipFill>
        <p:spPr>
          <a:xfrm>
            <a:off x="7804006" y="1329783"/>
            <a:ext cx="3831201" cy="5108268"/>
          </a:xfrm>
          <a:prstGeom prst="rect">
            <a:avLst/>
          </a:prstGeom>
        </p:spPr>
      </p:pic>
      <p:sp>
        <p:nvSpPr>
          <p:cNvPr id="5" name="TextBox 5"/>
          <p:cNvSpPr txBox="1"/>
          <p:nvPr/>
        </p:nvSpPr>
        <p:spPr>
          <a:xfrm>
            <a:off x="1030579" y="2089154"/>
            <a:ext cx="6238875" cy="637972"/>
          </a:xfrm>
          <a:prstGeom prst="rect">
            <a:avLst/>
          </a:prstGeom>
          <a:ln/>
        </p:spPr>
        <p:txBody>
          <a:bodyPr vert="horz" wrap="square" lIns="123825" tIns="123825" rIns="57150" bIns="123825"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台账管理能力</a:t>
            </a:r>
          </a:p>
        </p:txBody>
      </p:sp>
      <p:sp>
        <p:nvSpPr>
          <p:cNvPr id="6" name="TextBox 6"/>
          <p:cNvSpPr txBox="1"/>
          <p:nvPr/>
        </p:nvSpPr>
        <p:spPr>
          <a:xfrm>
            <a:off x="1030579" y="2610429"/>
            <a:ext cx="6238875" cy="950067"/>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能够进行台账管理，确保数据准确无误，及时更新，为决策提供有力支持。</a:t>
            </a:r>
          </a:p>
        </p:txBody>
      </p:sp>
      <p:sp>
        <p:nvSpPr>
          <p:cNvPr id="7" name="TextBox 7"/>
          <p:cNvSpPr txBox="1"/>
          <p:nvPr/>
        </p:nvSpPr>
        <p:spPr>
          <a:xfrm>
            <a:off x="1030579" y="4183053"/>
            <a:ext cx="6238875" cy="637972"/>
          </a:xfrm>
          <a:prstGeom prst="rect">
            <a:avLst/>
          </a:prstGeom>
          <a:ln/>
        </p:spPr>
        <p:txBody>
          <a:bodyPr vert="horz" wrap="square" lIns="123825" tIns="123825" rIns="57150" bIns="123825"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备用金管理能力</a:t>
            </a:r>
          </a:p>
        </p:txBody>
      </p:sp>
      <p:sp>
        <p:nvSpPr>
          <p:cNvPr id="8" name="TextBox 8"/>
          <p:cNvSpPr txBox="1"/>
          <p:nvPr/>
        </p:nvSpPr>
        <p:spPr>
          <a:xfrm>
            <a:off x="1030579" y="4712439"/>
            <a:ext cx="6238875" cy="936429"/>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能够有效管理备用金，确保其安全完整，并及时补充与调整，以满足业务需求。</a:t>
            </a:r>
          </a:p>
        </p:txBody>
      </p:sp>
      <p:sp>
        <p:nvSpPr>
          <p:cNvPr id="9" name="TextBox 9"/>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能力目标</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6234986" y="2896583"/>
            <a:ext cx="5052139" cy="3467154"/>
          </a:xfrm>
          <a:prstGeom prst="roundRect">
            <a:avLst>
              <a:gd name="adj" fmla="val 5952"/>
            </a:avLst>
          </a:prstGeom>
          <a:solidFill>
            <a:schemeClr val="lt2">
              <a:alpha val="80000"/>
            </a:schemeClr>
          </a:solidFill>
          <a:ln/>
        </p:spPr>
      </p:sp>
      <p:sp>
        <p:nvSpPr>
          <p:cNvPr id="3" name="AutoShape 3"/>
          <p:cNvSpPr/>
          <p:nvPr/>
        </p:nvSpPr>
        <p:spPr>
          <a:xfrm>
            <a:off x="879670" y="2896583"/>
            <a:ext cx="5052139" cy="3467154"/>
          </a:xfrm>
          <a:prstGeom prst="roundRect">
            <a:avLst>
              <a:gd name="adj" fmla="val 5952"/>
            </a:avLst>
          </a:prstGeom>
          <a:solidFill>
            <a:schemeClr val="lt2">
              <a:alpha val="80000"/>
            </a:schemeClr>
          </a:solidFill>
          <a:ln/>
        </p:spPr>
      </p:sp>
      <p:pic>
        <p:nvPicPr>
          <p:cNvPr id="4" name="Picture 4"/>
          <p:cNvPicPr>
            <a:picLocks noChangeAspect="1"/>
          </p:cNvPicPr>
          <p:nvPr/>
        </p:nvPicPr>
        <p:blipFill>
          <a:blip r:embed="rId3"/>
          <a:srcRect/>
          <a:stretch>
            <a:fillRect/>
          </a:stretch>
        </p:blipFill>
        <p:spPr>
          <a:xfrm>
            <a:off x="891140" y="1371600"/>
            <a:ext cx="5029200" cy="3162577"/>
          </a:xfrm>
          <a:prstGeom prst="rect">
            <a:avLst/>
          </a:prstGeom>
        </p:spPr>
      </p:pic>
      <p:sp>
        <p:nvSpPr>
          <p:cNvPr id="5" name="TextBox 5"/>
          <p:cNvSpPr txBox="1"/>
          <p:nvPr/>
        </p:nvSpPr>
        <p:spPr>
          <a:xfrm>
            <a:off x="1380405" y="4752068"/>
            <a:ext cx="4050670" cy="490334"/>
          </a:xfrm>
          <a:prstGeom prst="rect">
            <a:avLst/>
          </a:prstGeom>
          <a:ln/>
        </p:spPr>
        <p:txBody>
          <a:bodyPr vert="horz" wrap="square" lIns="66008" tIns="33052" rIns="66008" bIns="33052" rtlCol="0" anchor="ctr" anchorCtr="0">
            <a:noAutofit/>
          </a:bodyPr>
          <a:lstStyle/>
          <a:p>
            <a:pPr algn="ctr">
              <a:lnSpc>
                <a:spcPct val="120000"/>
              </a:lnSpc>
            </a:pPr>
            <a:r>
              <a:rPr lang="en-US" sz="2400" b="1">
                <a:solidFill>
                  <a:schemeClr val="accent1">
                    <a:alpha val="100000"/>
                  </a:schemeClr>
                </a:solidFill>
                <a:latin typeface="Microsoft Yahei"/>
                <a:ea typeface="Microsoft Yahei"/>
                <a:cs typeface="Microsoft Yahei"/>
              </a:rPr>
              <a:t>安全意识</a:t>
            </a:r>
          </a:p>
        </p:txBody>
      </p:sp>
      <p:sp>
        <p:nvSpPr>
          <p:cNvPr id="6" name="TextBox 6"/>
          <p:cNvSpPr txBox="1"/>
          <p:nvPr/>
        </p:nvSpPr>
        <p:spPr>
          <a:xfrm>
            <a:off x="1380405" y="5384645"/>
            <a:ext cx="4050670" cy="824485"/>
          </a:xfrm>
          <a:prstGeom prst="rect">
            <a:avLst/>
          </a:prstGeom>
          <a:ln/>
        </p:spPr>
        <p:txBody>
          <a:bodyPr vert="horz" wrap="square" lIns="66008" tIns="33052" rIns="66008" bIns="33052" rtlCol="0" anchor="t" anchorCtr="0">
            <a:noAutofit/>
          </a:bodyPr>
          <a:lstStyle/>
          <a:p>
            <a:pPr algn="ctr">
              <a:lnSpc>
                <a:spcPct val="140000"/>
              </a:lnSpc>
            </a:pPr>
            <a:r>
              <a:rPr lang="en-US" sz="1500">
                <a:solidFill>
                  <a:schemeClr val="dk1">
                    <a:alpha val="100000"/>
                  </a:schemeClr>
                </a:solidFill>
                <a:latin typeface="Microsoft Yahei"/>
                <a:ea typeface="Microsoft Yahei"/>
                <a:cs typeface="Microsoft Yahei"/>
              </a:rPr>
              <a:t>养成良好的安全意识，严格遵守安全规定，确保票务工作在安全的环境中进行。</a:t>
            </a:r>
          </a:p>
        </p:txBody>
      </p:sp>
      <p:pic>
        <p:nvPicPr>
          <p:cNvPr id="7" name="Picture 7"/>
          <p:cNvPicPr>
            <a:picLocks noChangeAspect="1"/>
          </p:cNvPicPr>
          <p:nvPr/>
        </p:nvPicPr>
        <p:blipFill>
          <a:blip r:embed="rId4"/>
          <a:srcRect/>
          <a:stretch>
            <a:fillRect/>
          </a:stretch>
        </p:blipFill>
        <p:spPr>
          <a:xfrm>
            <a:off x="6246455" y="1371600"/>
            <a:ext cx="5029200" cy="3162577"/>
          </a:xfrm>
          <a:prstGeom prst="rect">
            <a:avLst/>
          </a:prstGeom>
        </p:spPr>
      </p:pic>
      <p:sp>
        <p:nvSpPr>
          <p:cNvPr id="8" name="TextBox 8"/>
          <p:cNvSpPr txBox="1"/>
          <p:nvPr/>
        </p:nvSpPr>
        <p:spPr>
          <a:xfrm>
            <a:off x="6735721" y="4759543"/>
            <a:ext cx="4050670" cy="490334"/>
          </a:xfrm>
          <a:prstGeom prst="rect">
            <a:avLst/>
          </a:prstGeom>
          <a:ln/>
        </p:spPr>
        <p:txBody>
          <a:bodyPr vert="horz" wrap="square" lIns="66008" tIns="33052" rIns="66008" bIns="33052" rtlCol="0" anchor="ctr" anchorCtr="0">
            <a:noAutofit/>
          </a:bodyPr>
          <a:lstStyle/>
          <a:p>
            <a:pPr algn="ctr">
              <a:lnSpc>
                <a:spcPct val="120000"/>
              </a:lnSpc>
            </a:pPr>
            <a:r>
              <a:rPr lang="en-US" sz="2400" b="1">
                <a:solidFill>
                  <a:schemeClr val="accent1">
                    <a:alpha val="100000"/>
                  </a:schemeClr>
                </a:solidFill>
                <a:latin typeface="Microsoft Yahei"/>
                <a:ea typeface="Microsoft Yahei"/>
                <a:cs typeface="Microsoft Yahei"/>
              </a:rPr>
              <a:t>职业素养</a:t>
            </a:r>
          </a:p>
        </p:txBody>
      </p:sp>
      <p:sp>
        <p:nvSpPr>
          <p:cNvPr id="9" name="TextBox 9"/>
          <p:cNvSpPr txBox="1"/>
          <p:nvPr/>
        </p:nvSpPr>
        <p:spPr>
          <a:xfrm>
            <a:off x="6735721" y="5392119"/>
            <a:ext cx="4050670" cy="824485"/>
          </a:xfrm>
          <a:prstGeom prst="rect">
            <a:avLst/>
          </a:prstGeom>
          <a:ln/>
        </p:spPr>
        <p:txBody>
          <a:bodyPr vert="horz" wrap="square" lIns="66008" tIns="33052" rIns="66008" bIns="33052" rtlCol="0" anchor="t" anchorCtr="0">
            <a:noAutofit/>
          </a:bodyPr>
          <a:lstStyle/>
          <a:p>
            <a:pPr algn="ctr">
              <a:lnSpc>
                <a:spcPct val="140000"/>
              </a:lnSpc>
            </a:pPr>
            <a:r>
              <a:rPr lang="en-US" sz="1500">
                <a:solidFill>
                  <a:schemeClr val="dk1">
                    <a:alpha val="100000"/>
                  </a:schemeClr>
                </a:solidFill>
                <a:latin typeface="Microsoft Yahei"/>
                <a:ea typeface="Microsoft Yahei"/>
                <a:cs typeface="Microsoft Yahei"/>
              </a:rPr>
              <a:t>养成良好的职业素养，对待工作认真负责，高效准确，维护企业形象与声誉。</a:t>
            </a:r>
          </a:p>
        </p:txBody>
      </p:sp>
      <p:sp>
        <p:nvSpPr>
          <p:cNvPr id="10" name="TextBox 10"/>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素养目标</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105150" y="874173"/>
            <a:ext cx="5981700" cy="1371600"/>
          </a:xfrm>
          <a:prstGeom prst="rect">
            <a:avLst/>
          </a:prstGeom>
          <a:ln/>
        </p:spPr>
        <p:txBody>
          <a:bodyPr vert="horz" wrap="square" lIns="114300" tIns="57150" rIns="114300" bIns="57150" rtlCol="0" anchor="t" anchorCtr="0">
            <a:spAutoFit/>
          </a:bodyPr>
          <a:lstStyle/>
          <a:p>
            <a:pPr algn="ctr">
              <a:lnSpc>
                <a:spcPct val="120000"/>
              </a:lnSpc>
            </a:pPr>
            <a:r>
              <a:rPr lang="en-US" sz="6600" b="1">
                <a:solidFill>
                  <a:schemeClr val="lt1">
                    <a:alpha val="100000"/>
                  </a:schemeClr>
                </a:solidFill>
                <a:latin typeface="Microsoft Yahei"/>
                <a:ea typeface="Microsoft Yahei"/>
                <a:cs typeface="Microsoft Yahei"/>
              </a:rPr>
              <a:t>02</a:t>
            </a:r>
          </a:p>
        </p:txBody>
      </p:sp>
      <p:sp>
        <p:nvSpPr>
          <p:cNvPr id="3" name="TextBox 3"/>
          <p:cNvSpPr txBox="1"/>
          <p:nvPr/>
        </p:nvSpPr>
        <p:spPr>
          <a:xfrm>
            <a:off x="5129868" y="201587"/>
            <a:ext cx="1932265" cy="1009086"/>
          </a:xfrm>
          <a:prstGeom prst="rect">
            <a:avLst/>
          </a:prstGeom>
          <a:ln/>
        </p:spPr>
        <p:txBody>
          <a:bodyPr vert="horz" wrap="square" lIns="114300" tIns="57150" rIns="114300" bIns="57150" rtlCol="0" anchor="ctr" anchorCtr="0">
            <a:normAutofit/>
          </a:bodyPr>
          <a:lstStyle/>
          <a:p>
            <a:pPr algn="ctr">
              <a:lnSpc>
                <a:spcPct val="120000"/>
              </a:lnSpc>
              <a:spcBef>
                <a:spcPts val="450"/>
              </a:spcBef>
            </a:pPr>
            <a:r>
              <a:rPr lang="en-US" sz="3600">
                <a:solidFill>
                  <a:srgbClr val="FFFFFF">
                    <a:alpha val="30980"/>
                    <a:alpha val="31000"/>
                  </a:srgbClr>
                </a:solidFill>
                <a:latin typeface="Microsoft Yahei"/>
                <a:ea typeface="Microsoft Yahei"/>
                <a:cs typeface="Microsoft Yahei"/>
              </a:rPr>
              <a:t>PART</a:t>
            </a:r>
          </a:p>
        </p:txBody>
      </p:sp>
      <p:sp>
        <p:nvSpPr>
          <p:cNvPr id="4" name="TextBox 4"/>
          <p:cNvSpPr txBox="1"/>
          <p:nvPr/>
        </p:nvSpPr>
        <p:spPr>
          <a:xfrm>
            <a:off x="853596" y="2976755"/>
            <a:ext cx="10484808" cy="1798058"/>
          </a:xfrm>
          <a:prstGeom prst="rect">
            <a:avLst/>
          </a:prstGeom>
          <a:ln/>
        </p:spPr>
        <p:txBody>
          <a:bodyPr vert="horz" wrap="square" lIns="114300" tIns="57150" rIns="114300" bIns="57150" rtlCol="0" anchor="ctr" anchorCtr="0">
            <a:normAutofit/>
          </a:bodyPr>
          <a:lstStyle/>
          <a:p>
            <a:pPr algn="ctr">
              <a:lnSpc>
                <a:spcPct val="120000"/>
              </a:lnSpc>
            </a:pPr>
            <a:r>
              <a:rPr lang="en-US" sz="4500" b="1">
                <a:solidFill>
                  <a:srgbClr val="208BD9">
                    <a:alpha val="100000"/>
                  </a:srgbClr>
                </a:solidFill>
                <a:latin typeface="Microsoft Yahei"/>
                <a:ea typeface="Microsoft Yahei"/>
                <a:cs typeface="Microsoft Yahei"/>
              </a:rPr>
              <a:t>知识学习</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1685901" y="1362476"/>
            <a:ext cx="8946338" cy="555784"/>
          </a:xfrm>
          <a:prstGeom prst="rect">
            <a:avLst/>
          </a:prstGeom>
          <a:ln/>
        </p:spPr>
        <p:txBody>
          <a:bodyPr vert="horz" wrap="square" lIns="0" tIns="0" rIns="0" bIns="0"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公司级票务科工作职责</a:t>
            </a:r>
          </a:p>
        </p:txBody>
      </p:sp>
      <p:sp>
        <p:nvSpPr>
          <p:cNvPr id="3" name="TextBox 3"/>
          <p:cNvSpPr txBox="1"/>
          <p:nvPr/>
        </p:nvSpPr>
        <p:spPr>
          <a:xfrm>
            <a:off x="1685901" y="2024509"/>
            <a:ext cx="8972550" cy="76378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负责票务规章制定、制度执行监督、稽查组织、违章处置、数据统计、会议召开、乘客意见搜集、AFC系统问题反馈、票款收缴管理、数据核对、培训组织、调配制度制定、情况分析、事故协助处理等。</a:t>
            </a:r>
          </a:p>
        </p:txBody>
      </p:sp>
      <p:sp>
        <p:nvSpPr>
          <p:cNvPr id="4" name="TextBox 4"/>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票务管理工作职责</a:t>
            </a:r>
          </a:p>
        </p:txBody>
      </p:sp>
      <p:grpSp>
        <p:nvGrpSpPr>
          <p:cNvPr id="5" name="Group 5"/>
          <p:cNvGrpSpPr/>
          <p:nvPr/>
        </p:nvGrpSpPr>
        <p:grpSpPr>
          <a:xfrm>
            <a:off x="838598" y="1564792"/>
            <a:ext cx="353467" cy="353467"/>
            <a:chOff x="838598" y="1564792"/>
            <a:chExt cx="353467" cy="353467"/>
          </a:xfrm>
        </p:grpSpPr>
        <p:sp>
          <p:nvSpPr>
            <p:cNvPr id="6" name="AutoShape 6"/>
            <p:cNvSpPr/>
            <p:nvPr/>
          </p:nvSpPr>
          <p:spPr>
            <a:xfrm>
              <a:off x="920082" y="1646276"/>
              <a:ext cx="190500" cy="190500"/>
            </a:xfrm>
            <a:prstGeom prst="ellipse">
              <a:avLst/>
            </a:prstGeom>
            <a:solidFill>
              <a:schemeClr val="accent1">
                <a:alpha val="100000"/>
              </a:schemeClr>
            </a:solidFill>
            <a:ln/>
          </p:spPr>
        </p:sp>
        <p:sp>
          <p:nvSpPr>
            <p:cNvPr id="7" name="AutoShape 7"/>
            <p:cNvSpPr/>
            <p:nvPr/>
          </p:nvSpPr>
          <p:spPr>
            <a:xfrm>
              <a:off x="838598" y="1564792"/>
              <a:ext cx="353467" cy="353467"/>
            </a:xfrm>
            <a:prstGeom prst="ellipse">
              <a:avLst/>
            </a:prstGeom>
            <a:solidFill>
              <a:schemeClr val="accent1">
                <a:alpha val="16000"/>
              </a:schemeClr>
            </a:solidFill>
            <a:ln/>
          </p:spPr>
        </p:sp>
      </p:grpSp>
      <p:sp>
        <p:nvSpPr>
          <p:cNvPr id="8" name="TextBox 8"/>
          <p:cNvSpPr txBox="1"/>
          <p:nvPr/>
        </p:nvSpPr>
        <p:spPr>
          <a:xfrm>
            <a:off x="1685901" y="3189254"/>
            <a:ext cx="8946338" cy="555784"/>
          </a:xfrm>
          <a:prstGeom prst="rect">
            <a:avLst/>
          </a:prstGeom>
          <a:ln/>
        </p:spPr>
        <p:txBody>
          <a:bodyPr vert="horz" wrap="square" lIns="0" tIns="0" rIns="0" bIns="0"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各线路票务中心工作职责</a:t>
            </a:r>
          </a:p>
        </p:txBody>
      </p:sp>
      <p:sp>
        <p:nvSpPr>
          <p:cNvPr id="9" name="TextBox 9"/>
          <p:cNvSpPr txBox="1"/>
          <p:nvPr/>
        </p:nvSpPr>
        <p:spPr>
          <a:xfrm>
            <a:off x="1685901" y="3851288"/>
            <a:ext cx="8972550" cy="76378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负责AFC票务制度监督、专业知识培训、票卡库存管理、数据统计分析、TC设备监控与调配、车票回收清洗、二次发行制作、资料台帐报送、申领配发计划组织、报销凭证管理、员工ID集中管理。</a:t>
            </a:r>
          </a:p>
        </p:txBody>
      </p:sp>
      <p:grpSp>
        <p:nvGrpSpPr>
          <p:cNvPr id="10" name="Group 10"/>
          <p:cNvGrpSpPr/>
          <p:nvPr/>
        </p:nvGrpSpPr>
        <p:grpSpPr>
          <a:xfrm>
            <a:off x="838598" y="3391571"/>
            <a:ext cx="353467" cy="353467"/>
            <a:chOff x="838598" y="3391571"/>
            <a:chExt cx="353467" cy="353467"/>
          </a:xfrm>
        </p:grpSpPr>
        <p:sp>
          <p:nvSpPr>
            <p:cNvPr id="11" name="AutoShape 11"/>
            <p:cNvSpPr/>
            <p:nvPr/>
          </p:nvSpPr>
          <p:spPr>
            <a:xfrm>
              <a:off x="920082" y="3473055"/>
              <a:ext cx="190500" cy="190500"/>
            </a:xfrm>
            <a:prstGeom prst="ellipse">
              <a:avLst/>
            </a:prstGeom>
            <a:solidFill>
              <a:schemeClr val="accent1">
                <a:alpha val="100000"/>
              </a:schemeClr>
            </a:solidFill>
            <a:ln/>
          </p:spPr>
        </p:sp>
        <p:sp>
          <p:nvSpPr>
            <p:cNvPr id="12" name="AutoShape 12"/>
            <p:cNvSpPr/>
            <p:nvPr/>
          </p:nvSpPr>
          <p:spPr>
            <a:xfrm>
              <a:off x="838598" y="3391571"/>
              <a:ext cx="353467" cy="353467"/>
            </a:xfrm>
            <a:prstGeom prst="ellipse">
              <a:avLst/>
            </a:prstGeom>
            <a:solidFill>
              <a:schemeClr val="accent1">
                <a:alpha val="16000"/>
              </a:schemeClr>
            </a:solidFill>
            <a:ln/>
          </p:spPr>
        </p:sp>
      </p:grpSp>
      <p:sp>
        <p:nvSpPr>
          <p:cNvPr id="13" name="TextBox 13"/>
          <p:cNvSpPr txBox="1"/>
          <p:nvPr/>
        </p:nvSpPr>
        <p:spPr>
          <a:xfrm>
            <a:off x="1685901" y="4975292"/>
            <a:ext cx="8946338" cy="555784"/>
          </a:xfrm>
          <a:prstGeom prst="rect">
            <a:avLst/>
          </a:prstGeom>
          <a:ln/>
        </p:spPr>
        <p:txBody>
          <a:bodyPr vert="horz" wrap="square" lIns="0" tIns="0" rIns="0" bIns="0"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票务组工作职责</a:t>
            </a:r>
          </a:p>
        </p:txBody>
      </p:sp>
      <p:sp>
        <p:nvSpPr>
          <p:cNvPr id="14" name="TextBox 14"/>
          <p:cNvSpPr txBox="1"/>
          <p:nvPr/>
        </p:nvSpPr>
        <p:spPr>
          <a:xfrm>
            <a:off x="1685901" y="5637325"/>
            <a:ext cx="8972550" cy="76378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负责客运公司各站区票款的收款、核对和汇总工作；负责各站区银行交款帐目单据的核对、登记，每月最后一日汇总各站区售票结算表；负责编制《站区全月售票款统计》表，审核各站区票款结算单。</a:t>
            </a:r>
          </a:p>
        </p:txBody>
      </p:sp>
      <p:grpSp>
        <p:nvGrpSpPr>
          <p:cNvPr id="15" name="Group 15"/>
          <p:cNvGrpSpPr/>
          <p:nvPr/>
        </p:nvGrpSpPr>
        <p:grpSpPr>
          <a:xfrm>
            <a:off x="838598" y="5177608"/>
            <a:ext cx="353467" cy="353467"/>
            <a:chOff x="838598" y="5177608"/>
            <a:chExt cx="353467" cy="353467"/>
          </a:xfrm>
        </p:grpSpPr>
        <p:sp>
          <p:nvSpPr>
            <p:cNvPr id="16" name="AutoShape 16"/>
            <p:cNvSpPr/>
            <p:nvPr/>
          </p:nvSpPr>
          <p:spPr>
            <a:xfrm>
              <a:off x="920082" y="5259092"/>
              <a:ext cx="190500" cy="190500"/>
            </a:xfrm>
            <a:prstGeom prst="ellipse">
              <a:avLst/>
            </a:prstGeom>
            <a:solidFill>
              <a:schemeClr val="accent1">
                <a:alpha val="100000"/>
              </a:schemeClr>
            </a:solidFill>
            <a:ln/>
          </p:spPr>
        </p:sp>
        <p:sp>
          <p:nvSpPr>
            <p:cNvPr id="17" name="AutoShape 17"/>
            <p:cNvSpPr/>
            <p:nvPr/>
          </p:nvSpPr>
          <p:spPr>
            <a:xfrm>
              <a:off x="838598" y="5177608"/>
              <a:ext cx="353467" cy="353467"/>
            </a:xfrm>
            <a:prstGeom prst="ellipse">
              <a:avLst/>
            </a:prstGeom>
            <a:solidFill>
              <a:schemeClr val="accent1">
                <a:alpha val="16000"/>
              </a:schemeClr>
            </a:solidFill>
            <a:ln/>
          </p:spPr>
        </p:sp>
      </p:grpSp>
      <p:cxnSp>
        <p:nvCxnSpPr>
          <p:cNvPr id="18" name="Connector 18"/>
          <p:cNvCxnSpPr/>
          <p:nvPr/>
        </p:nvCxnSpPr>
        <p:spPr>
          <a:xfrm>
            <a:off x="1015332" y="1728028"/>
            <a:ext cx="0" cy="5214957"/>
          </a:xfrm>
          <a:prstGeom prst="line">
            <a:avLst/>
          </a:prstGeom>
          <a:ln w="19050">
            <a:solidFill>
              <a:schemeClr val="accent1"/>
            </a:solidFill>
            <a:prstDash val="dash"/>
            <a:headEnd type="none"/>
            <a:tailEnd type="triangle"/>
          </a:ln>
        </p:spPr>
        <p:style>
          <a:lnRef idx="0">
            <a:schemeClr val="accent1"/>
          </a:lnRef>
          <a:fillRef idx="1">
            <a:schemeClr val="accent1"/>
          </a:fillRef>
          <a:effectRef idx="0">
            <a:schemeClr val="accent1"/>
          </a:effectRef>
          <a:fontRef idx="minor">
            <a:schemeClr val="lt1"/>
          </a:fontRef>
        </p:style>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alphaModFix/>
          </a:blip>
          <a:srcRect/>
          <a:stretch>
            <a:fillRect/>
          </a:stretch>
        </p:blipFill>
        <p:spPr>
          <a:xfrm>
            <a:off x="615557" y="1293101"/>
            <a:ext cx="3938035" cy="5250714"/>
          </a:xfrm>
          <a:prstGeom prst="rect">
            <a:avLst/>
          </a:prstGeom>
        </p:spPr>
      </p:pic>
      <p:sp>
        <p:nvSpPr>
          <p:cNvPr id="3" name="AutoShape 3"/>
          <p:cNvSpPr/>
          <p:nvPr/>
        </p:nvSpPr>
        <p:spPr>
          <a:xfrm>
            <a:off x="4232060" y="1718638"/>
            <a:ext cx="7211308" cy="4522346"/>
          </a:xfrm>
          <a:prstGeom prst="roundRect">
            <a:avLst>
              <a:gd name="adj" fmla="val 4504"/>
            </a:avLst>
          </a:prstGeom>
          <a:solidFill>
            <a:srgbClr val="FFFFFF">
              <a:alpha val="100000"/>
            </a:srgbClr>
          </a:solidFill>
          <a:ln/>
          <a:effectLst>
            <a:outerShdw blurRad="381000">
              <a:srgbClr val="000000">
                <a:alpha val="7000"/>
              </a:srgbClr>
            </a:outerShdw>
          </a:effectLst>
        </p:spPr>
      </p:sp>
      <p:sp>
        <p:nvSpPr>
          <p:cNvPr id="4" name="TextBox 4"/>
          <p:cNvSpPr txBox="1"/>
          <p:nvPr/>
        </p:nvSpPr>
        <p:spPr>
          <a:xfrm>
            <a:off x="4599214" y="2711090"/>
            <a:ext cx="6477000" cy="1257743"/>
          </a:xfrm>
          <a:prstGeom prst="rect">
            <a:avLst/>
          </a:prstGeom>
          <a:ln/>
        </p:spPr>
        <p:txBody>
          <a:bodyPr vert="horz" wrap="square" lIns="123825" tIns="123825" rIns="57150" bIns="123825" rtlCol="0" anchor="t" anchorCtr="0">
            <a:noAutofit/>
          </a:bodyPr>
          <a:lstStyle/>
          <a:p>
            <a:pPr>
              <a:lnSpc>
                <a:spcPct val="140000"/>
              </a:lnSpc>
            </a:pPr>
            <a:r>
              <a:rPr lang="en-US" sz="1500">
                <a:solidFill>
                  <a:srgbClr val="000000">
                    <a:alpha val="100000"/>
                  </a:srgbClr>
                </a:solidFill>
                <a:latin typeface="Microsoft Yahei"/>
                <a:ea typeface="Microsoft Yahei"/>
                <a:cs typeface="Microsoft Yahei"/>
              </a:rPr>
              <a:t>参与规章制定、实施细则编制、票务计划制定、票款收缴管理、组织培训检查、数据分析防范、库存管理调配、需求计划提交、专门用品管理、工作票管理及员工ID管理。</a:t>
            </a:r>
          </a:p>
        </p:txBody>
      </p:sp>
      <p:sp>
        <p:nvSpPr>
          <p:cNvPr id="5" name="TextBox 5"/>
          <p:cNvSpPr txBox="1"/>
          <p:nvPr/>
        </p:nvSpPr>
        <p:spPr>
          <a:xfrm>
            <a:off x="4599214" y="2143575"/>
            <a:ext cx="6477000" cy="645267"/>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站区级票务管理职责</a:t>
            </a:r>
          </a:p>
        </p:txBody>
      </p:sp>
      <p:sp>
        <p:nvSpPr>
          <p:cNvPr id="6" name="TextBox 6"/>
          <p:cNvSpPr txBox="1"/>
          <p:nvPr/>
        </p:nvSpPr>
        <p:spPr>
          <a:xfrm>
            <a:off x="4599214" y="4589063"/>
            <a:ext cx="6477000" cy="1271524"/>
          </a:xfrm>
          <a:prstGeom prst="rect">
            <a:avLst/>
          </a:prstGeom>
          <a:ln/>
        </p:spPr>
        <p:txBody>
          <a:bodyPr vert="horz" wrap="square" lIns="123825" tIns="123825" rIns="57150" bIns="123825" rtlCol="0" anchor="t" anchorCtr="0">
            <a:noAutofit/>
          </a:bodyPr>
          <a:lstStyle/>
          <a:p>
            <a:pPr>
              <a:lnSpc>
                <a:spcPct val="140000"/>
              </a:lnSpc>
            </a:pPr>
            <a:r>
              <a:rPr lang="en-US" sz="1500">
                <a:solidFill>
                  <a:srgbClr val="000000">
                    <a:alpha val="100000"/>
                  </a:srgbClr>
                </a:solidFill>
                <a:latin typeface="Microsoft Yahei"/>
                <a:ea typeface="Microsoft Yahei"/>
                <a:cs typeface="Microsoft Yahei"/>
              </a:rPr>
              <a:t>贯彻票务规章、制定班组计划、组织工作流程、召开会议、数据分析防范、设备操作管理、票据发售管理、库存管理调配、用品领用保管、现金管理缴纳、员工ID管理及台帐保管。</a:t>
            </a:r>
          </a:p>
        </p:txBody>
      </p:sp>
      <p:sp>
        <p:nvSpPr>
          <p:cNvPr id="7" name="TextBox 7"/>
          <p:cNvSpPr txBox="1"/>
          <p:nvPr/>
        </p:nvSpPr>
        <p:spPr>
          <a:xfrm>
            <a:off x="4599214" y="4153214"/>
            <a:ext cx="6477000" cy="645267"/>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车站班组票务管理职责</a:t>
            </a:r>
          </a:p>
        </p:txBody>
      </p:sp>
      <p:sp>
        <p:nvSpPr>
          <p:cNvPr id="8" name="TextBox 8"/>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票务管理工作职责</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各岗位票务管理工作职责</a:t>
            </a:r>
          </a:p>
        </p:txBody>
      </p:sp>
      <p:sp>
        <p:nvSpPr>
          <p:cNvPr id="3" name="AutoShape 3"/>
          <p:cNvSpPr/>
          <p:nvPr/>
        </p:nvSpPr>
        <p:spPr>
          <a:xfrm>
            <a:off x="651754" y="1716288"/>
            <a:ext cx="3429000" cy="4591050"/>
          </a:xfrm>
          <a:prstGeom prst="round2DiagRect">
            <a:avLst/>
          </a:prstGeom>
          <a:solidFill>
            <a:schemeClr val="lt2">
              <a:alpha val="80000"/>
            </a:schemeClr>
          </a:solidFill>
          <a:ln/>
        </p:spPr>
      </p:sp>
      <p:sp>
        <p:nvSpPr>
          <p:cNvPr id="4" name="TextBox 4"/>
          <p:cNvSpPr txBox="1"/>
          <p:nvPr/>
        </p:nvSpPr>
        <p:spPr>
          <a:xfrm>
            <a:off x="937504" y="2040223"/>
            <a:ext cx="2857500" cy="978725"/>
          </a:xfrm>
          <a:prstGeom prst="rect">
            <a:avLst/>
          </a:prstGeom>
          <a:ln/>
        </p:spPr>
        <p:txBody>
          <a:bodyPr vert="horz" wrap="square" lIns="0" tIns="0" rIns="0" bIns="0" rtlCol="0" anchor="b" anchorCtr="0">
            <a:noAutofit/>
          </a:bodyPr>
          <a:lstStyle/>
          <a:p>
            <a:pPr>
              <a:lnSpc>
                <a:spcPct val="120000"/>
              </a:lnSpc>
              <a:spcBef>
                <a:spcPts val="375"/>
              </a:spcBef>
            </a:pPr>
            <a:r>
              <a:rPr lang="en-US" sz="2400" b="1">
                <a:solidFill>
                  <a:schemeClr val="accent1">
                    <a:alpha val="100000"/>
                  </a:schemeClr>
                </a:solidFill>
                <a:latin typeface="Microsoft Yahei"/>
                <a:ea typeface="Microsoft Yahei"/>
                <a:cs typeface="Microsoft Yahei"/>
              </a:rPr>
              <a:t>站区长票务管理工作职责</a:t>
            </a:r>
          </a:p>
        </p:txBody>
      </p:sp>
      <p:sp>
        <p:nvSpPr>
          <p:cNvPr id="5" name="TextBox 5"/>
          <p:cNvSpPr txBox="1"/>
          <p:nvPr/>
        </p:nvSpPr>
        <p:spPr>
          <a:xfrm>
            <a:off x="937504" y="3268967"/>
            <a:ext cx="2857500" cy="2722154"/>
          </a:xfrm>
          <a:prstGeom prst="rect">
            <a:avLst/>
          </a:prstGeom>
          <a:ln/>
        </p:spPr>
        <p:txBody>
          <a:bodyPr vert="horz" wrap="square" lIns="0" tIns="0" rIns="0" bIns="0" rtlCol="0" anchor="t" anchorCtr="0">
            <a:noAutofit/>
          </a:bodyPr>
          <a:lstStyle/>
          <a:p>
            <a:pPr>
              <a:lnSpc>
                <a:spcPct val="140000"/>
              </a:lnSpc>
              <a:spcBef>
                <a:spcPct val="0"/>
              </a:spcBef>
            </a:pPr>
            <a:r>
              <a:rPr lang="en-US" sz="1500">
                <a:solidFill>
                  <a:schemeClr val="dk1">
                    <a:alpha val="100000"/>
                  </a:schemeClr>
                </a:solidFill>
                <a:latin typeface="Microsoft Yahei"/>
                <a:ea typeface="Microsoft Yahei"/>
                <a:cs typeface="Microsoft Yahei"/>
              </a:rPr>
              <a:t>站区长负责综合管理站区票务工作，包括执行制度、编制计划、组织培训、分解票款指标、开展检查、统计分析、调配票卡硬币、管理设备备品、员工操作员号管理及配合事故调查。</a:t>
            </a:r>
          </a:p>
        </p:txBody>
      </p:sp>
      <p:sp>
        <p:nvSpPr>
          <p:cNvPr id="6" name="AutoShape 6"/>
          <p:cNvSpPr/>
          <p:nvPr/>
        </p:nvSpPr>
        <p:spPr>
          <a:xfrm>
            <a:off x="4345585" y="1704871"/>
            <a:ext cx="3429000" cy="4591050"/>
          </a:xfrm>
          <a:prstGeom prst="round2DiagRect">
            <a:avLst/>
          </a:prstGeom>
          <a:solidFill>
            <a:schemeClr val="lt2">
              <a:alpha val="80000"/>
            </a:schemeClr>
          </a:solidFill>
          <a:ln/>
        </p:spPr>
      </p:sp>
      <p:sp>
        <p:nvSpPr>
          <p:cNvPr id="7" name="TextBox 7"/>
          <p:cNvSpPr txBox="1"/>
          <p:nvPr/>
        </p:nvSpPr>
        <p:spPr>
          <a:xfrm>
            <a:off x="4631335" y="2028807"/>
            <a:ext cx="2857500" cy="978725"/>
          </a:xfrm>
          <a:prstGeom prst="rect">
            <a:avLst/>
          </a:prstGeom>
          <a:ln/>
        </p:spPr>
        <p:txBody>
          <a:bodyPr vert="horz" wrap="square" lIns="0" tIns="0" rIns="0" bIns="0" rtlCol="0" anchor="b" anchorCtr="0">
            <a:noAutofit/>
          </a:bodyPr>
          <a:lstStyle/>
          <a:p>
            <a:pPr>
              <a:lnSpc>
                <a:spcPct val="120000"/>
              </a:lnSpc>
              <a:spcBef>
                <a:spcPts val="375"/>
              </a:spcBef>
            </a:pPr>
            <a:r>
              <a:rPr lang="en-US" sz="2400" b="1">
                <a:solidFill>
                  <a:schemeClr val="accent1">
                    <a:alpha val="100000"/>
                  </a:schemeClr>
                </a:solidFill>
                <a:latin typeface="Microsoft Yahei"/>
                <a:ea typeface="Microsoft Yahei"/>
                <a:cs typeface="Microsoft Yahei"/>
              </a:rPr>
              <a:t>站区票务员工作职责</a:t>
            </a:r>
          </a:p>
        </p:txBody>
      </p:sp>
      <p:sp>
        <p:nvSpPr>
          <p:cNvPr id="8" name="TextBox 8"/>
          <p:cNvSpPr txBox="1"/>
          <p:nvPr/>
        </p:nvSpPr>
        <p:spPr>
          <a:xfrm>
            <a:off x="4631335" y="3257550"/>
            <a:ext cx="2857500" cy="2733571"/>
          </a:xfrm>
          <a:prstGeom prst="rect">
            <a:avLst/>
          </a:prstGeom>
          <a:ln/>
        </p:spPr>
        <p:txBody>
          <a:bodyPr vert="horz" wrap="square" lIns="0" tIns="0" rIns="0" bIns="0" rtlCol="0" anchor="t" anchorCtr="0">
            <a:noAutofit/>
          </a:bodyPr>
          <a:lstStyle/>
          <a:p>
            <a:pPr>
              <a:lnSpc>
                <a:spcPct val="140000"/>
              </a:lnSpc>
              <a:spcBef>
                <a:spcPct val="0"/>
              </a:spcBef>
            </a:pPr>
            <a:r>
              <a:rPr lang="en-US" sz="1500">
                <a:solidFill>
                  <a:schemeClr val="dk1">
                    <a:alpha val="100000"/>
                  </a:schemeClr>
                </a:solidFill>
                <a:latin typeface="Microsoft Yahei"/>
                <a:ea typeface="Microsoft Yahei"/>
                <a:cs typeface="Microsoft Yahei"/>
              </a:rPr>
              <a:t>站区票务员负责站区票务用品领用发放、备用金管理、车站备用金使用检查、票款收缴解行、票卡硬币调配、坏卡废卡收集上交、应急纸票库存管理。</a:t>
            </a:r>
          </a:p>
        </p:txBody>
      </p:sp>
      <p:sp>
        <p:nvSpPr>
          <p:cNvPr id="9" name="AutoShape 9"/>
          <p:cNvSpPr/>
          <p:nvPr/>
        </p:nvSpPr>
        <p:spPr>
          <a:xfrm>
            <a:off x="8039417" y="1693454"/>
            <a:ext cx="3429000" cy="4591050"/>
          </a:xfrm>
          <a:prstGeom prst="round2DiagRect">
            <a:avLst/>
          </a:prstGeom>
          <a:solidFill>
            <a:schemeClr val="lt2">
              <a:alpha val="80000"/>
            </a:schemeClr>
          </a:solidFill>
          <a:ln/>
        </p:spPr>
      </p:sp>
      <p:sp>
        <p:nvSpPr>
          <p:cNvPr id="10" name="TextBox 10"/>
          <p:cNvSpPr txBox="1"/>
          <p:nvPr/>
        </p:nvSpPr>
        <p:spPr>
          <a:xfrm>
            <a:off x="8325167" y="2017390"/>
            <a:ext cx="2857500" cy="978725"/>
          </a:xfrm>
          <a:prstGeom prst="rect">
            <a:avLst/>
          </a:prstGeom>
          <a:ln/>
        </p:spPr>
        <p:txBody>
          <a:bodyPr vert="horz" wrap="square" lIns="0" tIns="0" rIns="0" bIns="0" rtlCol="0" anchor="b" anchorCtr="0">
            <a:noAutofit/>
          </a:bodyPr>
          <a:lstStyle/>
          <a:p>
            <a:pPr>
              <a:lnSpc>
                <a:spcPct val="120000"/>
              </a:lnSpc>
              <a:spcBef>
                <a:spcPts val="375"/>
              </a:spcBef>
            </a:pPr>
            <a:r>
              <a:rPr lang="en-US" sz="2400" b="1">
                <a:solidFill>
                  <a:schemeClr val="accent1">
                    <a:alpha val="100000"/>
                  </a:schemeClr>
                </a:solidFill>
                <a:latin typeface="Microsoft Yahei"/>
                <a:ea typeface="Microsoft Yahei"/>
                <a:cs typeface="Microsoft Yahei"/>
              </a:rPr>
              <a:t>值班站长工作职责</a:t>
            </a:r>
          </a:p>
        </p:txBody>
      </p:sp>
      <p:sp>
        <p:nvSpPr>
          <p:cNvPr id="11" name="TextBox 11"/>
          <p:cNvSpPr txBox="1"/>
          <p:nvPr/>
        </p:nvSpPr>
        <p:spPr>
          <a:xfrm>
            <a:off x="8325167" y="3246134"/>
            <a:ext cx="2857500" cy="2744987"/>
          </a:xfrm>
          <a:prstGeom prst="rect">
            <a:avLst/>
          </a:prstGeom>
          <a:ln/>
        </p:spPr>
        <p:txBody>
          <a:bodyPr vert="horz" wrap="square" lIns="0" tIns="0" rIns="0" bIns="0" rtlCol="0" anchor="t" anchorCtr="0">
            <a:noAutofit/>
          </a:bodyPr>
          <a:lstStyle/>
          <a:p>
            <a:pPr>
              <a:lnSpc>
                <a:spcPct val="140000"/>
              </a:lnSpc>
              <a:spcBef>
                <a:spcPct val="0"/>
              </a:spcBef>
            </a:pPr>
            <a:r>
              <a:rPr lang="en-US" sz="1500">
                <a:solidFill>
                  <a:schemeClr val="dk1">
                    <a:alpha val="100000"/>
                  </a:schemeClr>
                </a:solidFill>
                <a:latin typeface="Microsoft Yahei"/>
                <a:ea typeface="Microsoft Yahei"/>
                <a:cs typeface="Microsoft Yahei"/>
              </a:rPr>
              <a:t>负责车站现场指挥，检查制度执行，监督票卡及备用金管理，发售福利票并监督换发返还，保管交接钥匙及财务报表，检查设备启动，监督现金作业，处理设备故障，指令退票和开放安全门。</a:t>
            </a:r>
          </a:p>
        </p:txBody>
      </p:sp>
    </p:spTree>
  </p:cSld>
  <p:clrMapOvr>
    <a:masterClrMapping/>
  </p:clrMapOvr>
</p:sld>
</file>

<file path=ppt/theme/theme1.xml><?xml version="1.0" encoding="utf-8"?>
<a:theme xmlns:a="http://schemas.openxmlformats.org/drawingml/2006/main" name="Office Theme">
  <a:themeElements>
    <a:clrScheme name="Office">
      <a:dk1>
        <a:srgbClr val="222222"/>
      </a:dk1>
      <a:lt1>
        <a:srgbClr val="FFFFFF"/>
      </a:lt1>
      <a:dk2>
        <a:srgbClr val="222222"/>
      </a:dk2>
      <a:lt2>
        <a:srgbClr val="E7E7E7"/>
      </a:lt2>
      <a:accent1>
        <a:srgbClr val="208BD9"/>
      </a:accent1>
      <a:accent2>
        <a:srgbClr val="208BD9"/>
      </a:accent2>
      <a:accent3>
        <a:srgbClr val="1B96DB"/>
      </a:accent3>
      <a:accent4>
        <a:srgbClr val="1B96DB"/>
      </a:accent4>
      <a:accent5>
        <a:srgbClr val="0688D0"/>
      </a:accent5>
      <a:accent6>
        <a:srgbClr val="15B9F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819</Words>
  <Application>Microsoft Office PowerPoint</Application>
  <PresentationFormat>宽屏</PresentationFormat>
  <Paragraphs>141</Paragraphs>
  <Slides>25</Slides>
  <Notes>0</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25</vt:i4>
      </vt:variant>
    </vt:vector>
  </HeadingPairs>
  <TitlesOfParts>
    <vt:vector size="30" baseType="lpstr">
      <vt:lpstr>微软雅黑</vt:lpstr>
      <vt:lpstr>微软雅黑</vt:lpstr>
      <vt:lpstr>Arial</vt:lpstr>
      <vt:lpstr>Calibri</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xing zhang</cp:lastModifiedBy>
  <cp:revision>2</cp:revision>
  <dcterms:created xsi:type="dcterms:W3CDTF">2006-08-16T00:00:00Z</dcterms:created>
  <dcterms:modified xsi:type="dcterms:W3CDTF">2024-10-19T02:10:48Z</dcterms:modified>
</cp:coreProperties>
</file>