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8" d="100"/>
          <a:sy n="78" d="100"/>
        </p:scale>
        <p:origin x="77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33841" y="1525651"/>
            <a:ext cx="5943600" cy="2085975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 algn="ctr">
              <a:lnSpc>
                <a:spcPct val="114999"/>
              </a:lnSpc>
            </a:pPr>
            <a:r>
              <a:rPr lang="en-US" sz="5400" b="1" dirty="0" err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城市轨道交通</a:t>
            </a:r>
            <a:endParaRPr lang="en-US" sz="5400" b="1">
              <a:solidFill>
                <a:srgbClr val="208BD9">
                  <a:alpha val="100000"/>
                </a:srgbClr>
              </a:solidFill>
              <a:latin typeface="Microsoft Yahei"/>
              <a:ea typeface="Microsoft Yahei"/>
              <a:cs typeface="Microsoft Yahei"/>
            </a:endParaRPr>
          </a:p>
          <a:p>
            <a:pPr algn="ctr">
              <a:lnSpc>
                <a:spcPct val="114999"/>
              </a:lnSpc>
            </a:pPr>
            <a:r>
              <a:rPr lang="en-US" sz="54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票务发展史</a:t>
            </a:r>
            <a:endParaRPr lang="en-US" sz="5400" b="1" dirty="0">
              <a:solidFill>
                <a:srgbClr val="208BD9">
                  <a:alpha val="100000"/>
                </a:srgbClr>
              </a:solidFill>
              <a:latin typeface="Microsoft Yahei"/>
              <a:ea typeface="Microsoft Yahei"/>
              <a:cs typeface="Microsoft Yahe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 amt="70000"/>
          </a:blip>
          <a:srcRect/>
          <a:stretch>
            <a:fillRect/>
          </a:stretch>
        </p:blipFill>
        <p:spPr>
          <a:xfrm>
            <a:off x="1415276" y="1633786"/>
            <a:ext cx="2433158" cy="2364134"/>
          </a:xfrm>
          <a:prstGeom prst="ellipse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795406" y="4346209"/>
            <a:ext cx="10658475" cy="192810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 algn="ctr">
              <a:lnSpc>
                <a:spcPct val="140000"/>
              </a:lnSpc>
            </a:pPr>
            <a:r>
              <a:rPr lang="en-US" sz="15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深圳</a:t>
            </a:r>
          </a:p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2004年深圳地铁一期用国内自主研发AFC系统，达国际领先水平；二期工程总长156.4公里，2011年通车，ACC与AFC系统统一设计，实现一票通和一卡通换乘；二期AFC系统软硬件提升，性能优越。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70000"/>
          </a:blip>
          <a:srcRect/>
          <a:stretch>
            <a:fillRect/>
          </a:stretch>
        </p:blipFill>
        <p:spPr>
          <a:xfrm>
            <a:off x="4855037" y="1620933"/>
            <a:ext cx="2433158" cy="2364134"/>
          </a:xfrm>
          <a:prstGeom prst="ellipse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alphaModFix amt="70000"/>
          </a:blip>
          <a:srcRect/>
          <a:stretch>
            <a:fillRect/>
          </a:stretch>
        </p:blipFill>
        <p:spPr>
          <a:xfrm>
            <a:off x="8349233" y="1615605"/>
            <a:ext cx="2433158" cy="2364134"/>
          </a:xfrm>
          <a:prstGeom prst="ellipse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国内轨道交通票务系统历程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303259" y="1394815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6303259" y="3911005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4" name="AutoShape 4"/>
          <p:cNvSpPr/>
          <p:nvPr/>
        </p:nvSpPr>
        <p:spPr>
          <a:xfrm>
            <a:off x="715856" y="3911005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AutoShape 5"/>
          <p:cNvSpPr/>
          <p:nvPr/>
        </p:nvSpPr>
        <p:spPr>
          <a:xfrm>
            <a:off x="715856" y="1378942"/>
            <a:ext cx="5242560" cy="2194560"/>
          </a:xfrm>
          <a:prstGeom prst="roundRect">
            <a:avLst/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6703007" y="412637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移动支付阶段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703007" y="470528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移动支付方式如扫码支付、刷脸支付等实现快速购票、进站、出站，提高乘车效率和便捷性，推动城市轨道交通的智能化发展。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98702" y="161018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人工售检票阶段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98702" y="218909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轨道交通初期纸票由工作人员检查确认，后条形码纸票采用扫描仪识别；车站检票全靠工作人员肉眼识别纸质车票的真伪，效率低下且易出错。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686105" y="161018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AFC系统引进初期阶段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86105" y="218909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AFC系统实现检票自动化，采用磁卡和半自动售票机，提高检票效率但售票较慢，半自动售票机支持人工售票和多种车票发售，操作简便。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98702" y="4126373"/>
            <a:ext cx="4295775" cy="62865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AFC系统的运营网络化阶段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98702" y="4705286"/>
            <a:ext cx="4476750" cy="12096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AFC系统采用IC卡和自动售票机，实现网络化运营，提高效率和服务质量，支持单程票、储值票等多种车票及自动票价计算。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轨道交通车票的发展历程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640619" y="1239230"/>
            <a:ext cx="3783578" cy="5044771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我国城市轨道交通AFC系统发展</a:t>
            </a:r>
          </a:p>
        </p:txBody>
      </p:sp>
      <p:sp>
        <p:nvSpPr>
          <p:cNvPr id="4" name="AutoShape 4"/>
          <p:cNvSpPr/>
          <p:nvPr/>
        </p:nvSpPr>
        <p:spPr>
          <a:xfrm>
            <a:off x="4195024" y="4787018"/>
            <a:ext cx="701468" cy="550104"/>
          </a:xfrm>
          <a:prstGeom prst="rect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5" name="AutoShape 5"/>
          <p:cNvSpPr/>
          <p:nvPr/>
        </p:nvSpPr>
        <p:spPr>
          <a:xfrm>
            <a:off x="4195024" y="3018088"/>
            <a:ext cx="701468" cy="550104"/>
          </a:xfrm>
          <a:prstGeom prst="rect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AutoShape 6"/>
          <p:cNvSpPr/>
          <p:nvPr/>
        </p:nvSpPr>
        <p:spPr>
          <a:xfrm>
            <a:off x="4195024" y="1237957"/>
            <a:ext cx="701468" cy="550104"/>
          </a:xfrm>
          <a:prstGeom prst="rect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7" name="TextBox 7"/>
          <p:cNvSpPr txBox="1"/>
          <p:nvPr/>
        </p:nvSpPr>
        <p:spPr>
          <a:xfrm>
            <a:off x="5259845" y="2945478"/>
            <a:ext cx="6286500" cy="6953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国产化蓬勃发展阶段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259845" y="3472246"/>
            <a:ext cx="6124575" cy="12477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国内企业通过与合作和自主研发，掌握了AFC系统的核心技术，实现了国产化；政府和业主单位的支持与推动，使得国内AFC企业逐渐崛起，并占据了市场的主导地位，外国企业逐步退出。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72199" y="4714408"/>
            <a:ext cx="6286500" cy="6953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“互联网+”发展阶段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272199" y="5252378"/>
            <a:ext cx="6124575" cy="12477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2008年广州地铁与中国移动合作手机支付未全面推广，2015年寇比克在伦敦地铁测试电子票证；随后国内业主单位和供货商将互联网技术应用于AFC系统，如二维码、移动支付等。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272221" y="1165346"/>
            <a:ext cx="6286500" cy="6953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引进+合作发展阶段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272221" y="1692114"/>
            <a:ext cx="6124575" cy="12477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42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AFC系统在广州地铁1号线中逐渐引入，上海地铁在90年代初开始试制AFC样机，并获得科技进步三等奖；随着建设高潮的到来，AFC系统成为标配，国内外厂商纷纷参与，国内业主因资金和风险考虑多选择全盘引进。</a:t>
            </a:r>
          </a:p>
        </p:txBody>
      </p:sp>
      <p:sp>
        <p:nvSpPr>
          <p:cNvPr id="13" name="AutoShape 13"/>
          <p:cNvSpPr/>
          <p:nvPr/>
        </p:nvSpPr>
        <p:spPr>
          <a:xfrm>
            <a:off x="4629608" y="478701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4" name="AutoShape 14"/>
          <p:cNvSpPr/>
          <p:nvPr/>
        </p:nvSpPr>
        <p:spPr>
          <a:xfrm>
            <a:off x="3911804" y="478701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5" name="AutoShape 15"/>
          <p:cNvSpPr/>
          <p:nvPr/>
        </p:nvSpPr>
        <p:spPr>
          <a:xfrm>
            <a:off x="4629608" y="301808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6" name="AutoShape 16"/>
          <p:cNvSpPr/>
          <p:nvPr/>
        </p:nvSpPr>
        <p:spPr>
          <a:xfrm>
            <a:off x="3911804" y="301808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7" name="AutoShape 17"/>
          <p:cNvSpPr/>
          <p:nvPr/>
        </p:nvSpPr>
        <p:spPr>
          <a:xfrm>
            <a:off x="4629608" y="1237957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8" name="AutoShape 18"/>
          <p:cNvSpPr/>
          <p:nvPr/>
        </p:nvSpPr>
        <p:spPr>
          <a:xfrm>
            <a:off x="3911804" y="1237957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9" name="TextBox 19"/>
          <p:cNvSpPr txBox="1"/>
          <p:nvPr/>
        </p:nvSpPr>
        <p:spPr>
          <a:xfrm>
            <a:off x="4162763" y="4825850"/>
            <a:ext cx="765990" cy="472440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162763" y="3056920"/>
            <a:ext cx="765990" cy="472440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162763" y="1276789"/>
            <a:ext cx="765990" cy="472440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 l="21875" r="21875"/>
          <a:stretch>
            <a:fillRect/>
          </a:stretch>
        </p:blipFill>
        <p:spPr>
          <a:xfrm>
            <a:off x="615557" y="1293101"/>
            <a:ext cx="3938035" cy="5250714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4232060" y="1718638"/>
            <a:ext cx="7211308" cy="4522346"/>
          </a:xfrm>
          <a:prstGeom prst="roundRect">
            <a:avLst>
              <a:gd name="adj" fmla="val 4504"/>
            </a:avLst>
          </a:prstGeom>
          <a:solidFill>
            <a:srgbClr val="FFFFFF">
              <a:alpha val="100000"/>
            </a:srgbClr>
          </a:solidFill>
          <a:ln/>
          <a:effectLst>
            <a:outerShdw blurRad="381000">
              <a:srgbClr val="000000">
                <a:alpha val="7000"/>
              </a:srgbClr>
            </a:outerShdw>
          </a:effectLst>
        </p:spPr>
      </p:sp>
      <p:sp>
        <p:nvSpPr>
          <p:cNvPr id="4" name="TextBox 4"/>
          <p:cNvSpPr txBox="1"/>
          <p:nvPr/>
        </p:nvSpPr>
        <p:spPr>
          <a:xfrm>
            <a:off x="4599214" y="2711090"/>
            <a:ext cx="6477000" cy="125774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截至2018年6月底，国内城市地铁公司车站已安装AFC运转设备超10万台，包括闸机检票通道超6万、自动售票机近3万、票亭半自动售票机近1万，以及新兴互联网取票机2000多台。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599214" y="2143575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AFC设备普及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599214" y="4589063"/>
            <a:ext cx="6477000" cy="127152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地铁公司配置的AFC设备多于设计规范最低要求，设备充裕但局部客流大站使用率高；如北京常态限流车站96座，广州51座，深圳21座，反映出了设备配置与客流需求的匹配问题。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599214" y="4153214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配置丰富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我国城市轨道交通AFC系统应用现状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38667" y="1819508"/>
            <a:ext cx="5461334" cy="1920000"/>
          </a:xfrm>
          <a:prstGeom prst="roundRect">
            <a:avLst>
              <a:gd name="adj" fmla="val 12222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“十四五”期间地铁AFC系统的发展趋势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794041" y="2045910"/>
            <a:ext cx="4950584" cy="1467196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技术要求标准化：2007年标准《城市轨道交通自动售检票系统技术条件》已不适应行业需求；《城市轨道交通自动售检票系统运营准入技术条件》详尽要求，指导系统水平提升。</a:t>
            </a:r>
          </a:p>
        </p:txBody>
      </p:sp>
      <p:sp>
        <p:nvSpPr>
          <p:cNvPr id="5" name="AutoShape 5"/>
          <p:cNvSpPr/>
          <p:nvPr/>
        </p:nvSpPr>
        <p:spPr>
          <a:xfrm>
            <a:off x="6211833" y="1819508"/>
            <a:ext cx="5461334" cy="1920000"/>
          </a:xfrm>
          <a:prstGeom prst="roundRect">
            <a:avLst>
              <a:gd name="adj" fmla="val 12222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6467208" y="2045910"/>
            <a:ext cx="4950584" cy="1467196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技术架构逐步转型：现阶段国内城市轨道AFC系统为五级架构，但五层架构体系存在问题；未来车票-终端-清分的三层架构，将会是轨道交通的新选择，以适应城市轨道交通的发展。</a:t>
            </a:r>
          </a:p>
        </p:txBody>
      </p:sp>
      <p:sp>
        <p:nvSpPr>
          <p:cNvPr id="7" name="AutoShape 7"/>
          <p:cNvSpPr/>
          <p:nvPr/>
        </p:nvSpPr>
        <p:spPr>
          <a:xfrm>
            <a:off x="538667" y="3962758"/>
            <a:ext cx="5461334" cy="1920000"/>
          </a:xfrm>
          <a:prstGeom prst="roundRect">
            <a:avLst>
              <a:gd name="adj" fmla="val 12222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8" name="TextBox 8"/>
          <p:cNvSpPr txBox="1"/>
          <p:nvPr/>
        </p:nvSpPr>
        <p:spPr>
          <a:xfrm>
            <a:off x="794041" y="4189160"/>
            <a:ext cx="4950584" cy="1467196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乘车凭证互联互通：未来不同城市间城市轨道交通二维码、一卡通卡等乘车凭证会互联互通，城市轨道交通乘车凭证与当地市郊铁路、城际铁路等也会互联互通。</a:t>
            </a:r>
          </a:p>
        </p:txBody>
      </p:sp>
      <p:sp>
        <p:nvSpPr>
          <p:cNvPr id="9" name="AutoShape 9"/>
          <p:cNvSpPr/>
          <p:nvPr/>
        </p:nvSpPr>
        <p:spPr>
          <a:xfrm>
            <a:off x="6211833" y="3962758"/>
            <a:ext cx="5461334" cy="1920000"/>
          </a:xfrm>
          <a:prstGeom prst="roundRect">
            <a:avLst>
              <a:gd name="adj" fmla="val 12222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10" name="TextBox 10"/>
          <p:cNvSpPr txBox="1"/>
          <p:nvPr/>
        </p:nvSpPr>
        <p:spPr>
          <a:xfrm>
            <a:off x="6467208" y="4189160"/>
            <a:ext cx="4950584" cy="1467196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无感支付多地试点：无感支付是利用生物识别和图像处理等技术的新型支付方式，在十四五期间，依托实名制、信用管理等手段，在城市轨道交通场景下的尝试会愈发频繁。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巩固提高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54963" y="2034175"/>
            <a:ext cx="5829300" cy="78105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莫斯科地铁于1935年正式开通，是世界上规模最大的地下铁路系统之一，以其庞大的规模和高效的运输能力而闻名。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54963" y="1575832"/>
            <a:ext cx="5829300" cy="40005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>
              <a:lnSpc>
                <a:spcPct val="77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莫斯科地铁的历史地位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54963" y="3530045"/>
            <a:ext cx="5829300" cy="78105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东京地铁的自动售检票系统采用多种票种，包括单程票、一日票、月票、多次票和SF储值票等，适用于不同乘客需求。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54963" y="3071702"/>
            <a:ext cx="5829300" cy="40005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>
              <a:lnSpc>
                <a:spcPct val="77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东京地铁票种概述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54963" y="5118981"/>
            <a:ext cx="5829300" cy="78105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2008年6月9日起，北京地铁全面启用自动售检票系统，乘客需刷卡乘车，纸票正式退出历史舞台，提升乘车效率。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54963" y="4660638"/>
            <a:ext cx="5829300" cy="40005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>
              <a:lnSpc>
                <a:spcPct val="77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北京地铁AFC系统全面启用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738931" y="1450035"/>
            <a:ext cx="4792980" cy="4792980"/>
          </a:xfrm>
          <a:prstGeom prst="ellipse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9593" y="1595455"/>
            <a:ext cx="6734175" cy="77185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AFC系统发展三阶段论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9593" y="2246047"/>
            <a:ext cx="6810375" cy="13239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从AFC系统发展角度来看，我国走过的发展历程可以分为三个阶段，引进+合作发展阶段，国产化蓬勃发展阶段，互联网+”发展阶段。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89593" y="4139505"/>
            <a:ext cx="6734175" cy="759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十四五AFC系统新发展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89593" y="4798345"/>
            <a:ext cx="6810375" cy="13239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十四五期间，我国城市轨道交通AFC系统将在标准化、技术架构、互联互通、无感支付等方面迎来较大的发展，提升轨道交通运营效率。</a:t>
            </a:r>
          </a:p>
        </p:txBody>
      </p:sp>
      <p:cxnSp>
        <p:nvCxnSpPr>
          <p:cNvPr id="6" name="Connector 6"/>
          <p:cNvCxnSpPr/>
          <p:nvPr/>
        </p:nvCxnSpPr>
        <p:spPr>
          <a:xfrm>
            <a:off x="756268" y="6181746"/>
            <a:ext cx="7784538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803289" y="1299241"/>
            <a:ext cx="3679824" cy="4906431"/>
          </a:xfrm>
          <a:prstGeom prst="rect">
            <a:avLst/>
          </a:prstGeom>
        </p:spPr>
      </p:pic>
      <p:cxnSp>
        <p:nvCxnSpPr>
          <p:cNvPr id="8" name="Connector 8"/>
          <p:cNvCxnSpPr/>
          <p:nvPr/>
        </p:nvCxnSpPr>
        <p:spPr>
          <a:xfrm>
            <a:off x="756268" y="3856089"/>
            <a:ext cx="7083417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560913" y="1312852"/>
            <a:ext cx="7804501" cy="762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我国城市轨道交通AFC系统应用现状</a:t>
            </a:r>
          </a:p>
        </p:txBody>
      </p:sp>
      <p:cxnSp>
        <p:nvCxnSpPr>
          <p:cNvPr id="3" name="Connector 3"/>
          <p:cNvCxnSpPr/>
          <p:nvPr/>
        </p:nvCxnSpPr>
        <p:spPr>
          <a:xfrm>
            <a:off x="1197254" y="5988003"/>
            <a:ext cx="10998321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TextBox 4"/>
          <p:cNvSpPr txBox="1"/>
          <p:nvPr/>
        </p:nvSpPr>
        <p:spPr>
          <a:xfrm>
            <a:off x="3560913" y="1927072"/>
            <a:ext cx="7804501" cy="120396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截至2018年6月，国内城市轨道交通AFC设备超过10万台，包括闸机、自动售票机、票亭等，互联网取票机也得到应用，设备配置高于设计要求，但客流差异导致设备使用率不均。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83473" y="3943665"/>
            <a:ext cx="7806355" cy="762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地铁AFC系统的发展趋势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83473" y="4571667"/>
            <a:ext cx="7806355" cy="120396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十四五期间，地铁AFC系统将实现技术要求标准化，技术架构向三层架构转型，推动乘车凭证互联互通，并将在多地试点无感支付技术，以提升乘客体验和轨道交通的运营效率。</a:t>
            </a:r>
          </a:p>
        </p:txBody>
      </p:sp>
      <p:cxnSp>
        <p:nvCxnSpPr>
          <p:cNvPr id="7" name="Connector 7"/>
          <p:cNvCxnSpPr/>
          <p:nvPr/>
        </p:nvCxnSpPr>
        <p:spPr>
          <a:xfrm>
            <a:off x="3574694" y="3297546"/>
            <a:ext cx="8614217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简答题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04589" y="1394597"/>
            <a:ext cx="7924800" cy="1876425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225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THANKS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237599" y="3103344"/>
            <a:ext cx="4943475" cy="4953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>
                <a:solidFill>
                  <a:srgbClr val="232323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感谢观看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学习目标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070039" y="1545914"/>
            <a:ext cx="3861422" cy="3861422"/>
          </a:xfrm>
          <a:prstGeom prst="diamond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知识目标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16800" y="2235958"/>
            <a:ext cx="3905833" cy="1129392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 algn="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了解国内外城市轨道交通票务系统发展历程，可以更好地把握行业发展的脉络和趋势，为未来的发展提供有价值的参考。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16800" y="1629875"/>
            <a:ext cx="3905833" cy="50279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 algn="r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国内外票务系统历程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027972" y="2207383"/>
            <a:ext cx="3905833" cy="1129392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掌握轨道交通车票的发展历程，有助于了解车票技术的演变和进步，为轨道交通的发展提供有益的启示。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988535" y="5255554"/>
            <a:ext cx="3905833" cy="1143173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掌握“十四五”期间地铁AFC系统的发展趋势，可以为地铁行业的发展提供有价值的参考和建议，推动行业的持续发展。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988535" y="1629875"/>
            <a:ext cx="3905833" cy="50279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轨道交通车票的发展历程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56774" y="5284129"/>
            <a:ext cx="3905833" cy="1143173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 algn="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熟悉我国城市轨道交通AFC系统发展历程，能够更好地理解我国轨道交通技术的进步和成就，增强民族自豪感和信心。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77362" y="4706621"/>
            <a:ext cx="3905833" cy="50279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 algn="r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我国AFC系统发展历程</a:t>
            </a:r>
          </a:p>
        </p:txBody>
      </p:sp>
      <p:sp>
        <p:nvSpPr>
          <p:cNvPr id="11" name="AutoShape 11"/>
          <p:cNvSpPr/>
          <p:nvPr/>
        </p:nvSpPr>
        <p:spPr>
          <a:xfrm>
            <a:off x="4364358" y="1629875"/>
            <a:ext cx="682752" cy="682752"/>
          </a:xfrm>
          <a:prstGeom prst="ellipse">
            <a:avLst/>
          </a:prstGeom>
          <a:noFill/>
          <a:ln w="19050">
            <a:solidFill>
              <a:schemeClr val="accent1">
                <a:alpha val="100000"/>
              </a:schemeClr>
            </a:solidFill>
            <a:prstDash val="solid"/>
          </a:ln>
        </p:spPr>
      </p:sp>
      <p:sp>
        <p:nvSpPr>
          <p:cNvPr id="12" name="TextBox 12"/>
          <p:cNvSpPr txBox="1"/>
          <p:nvPr/>
        </p:nvSpPr>
        <p:spPr>
          <a:xfrm>
            <a:off x="4170154" y="1730269"/>
            <a:ext cx="105918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13" name="AutoShape 13"/>
          <p:cNvSpPr/>
          <p:nvPr/>
        </p:nvSpPr>
        <p:spPr>
          <a:xfrm>
            <a:off x="7178908" y="1629875"/>
            <a:ext cx="682752" cy="682752"/>
          </a:xfrm>
          <a:prstGeom prst="ellipse">
            <a:avLst/>
          </a:prstGeom>
          <a:noFill/>
          <a:ln w="19050">
            <a:solidFill>
              <a:schemeClr val="accent1">
                <a:alpha val="100000"/>
              </a:schemeClr>
            </a:solidFill>
            <a:prstDash val="solid"/>
          </a:ln>
        </p:spPr>
      </p:sp>
      <p:sp>
        <p:nvSpPr>
          <p:cNvPr id="14" name="TextBox 14"/>
          <p:cNvSpPr txBox="1"/>
          <p:nvPr/>
        </p:nvSpPr>
        <p:spPr>
          <a:xfrm>
            <a:off x="6984704" y="1730269"/>
            <a:ext cx="105918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15" name="AutoShape 15"/>
          <p:cNvSpPr/>
          <p:nvPr/>
        </p:nvSpPr>
        <p:spPr>
          <a:xfrm>
            <a:off x="7139471" y="4678046"/>
            <a:ext cx="682752" cy="682752"/>
          </a:xfrm>
          <a:prstGeom prst="ellipse">
            <a:avLst/>
          </a:prstGeom>
          <a:noFill/>
          <a:ln w="19050">
            <a:solidFill>
              <a:schemeClr val="accent1">
                <a:alpha val="100000"/>
              </a:schemeClr>
            </a:solidFill>
            <a:prstDash val="solid"/>
          </a:ln>
        </p:spPr>
      </p:sp>
      <p:sp>
        <p:nvSpPr>
          <p:cNvPr id="16" name="TextBox 16"/>
          <p:cNvSpPr txBox="1"/>
          <p:nvPr/>
        </p:nvSpPr>
        <p:spPr>
          <a:xfrm>
            <a:off x="6945267" y="4778440"/>
            <a:ext cx="105918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04</a:t>
            </a:r>
          </a:p>
        </p:txBody>
      </p:sp>
      <p:sp>
        <p:nvSpPr>
          <p:cNvPr id="17" name="AutoShape 17"/>
          <p:cNvSpPr/>
          <p:nvPr/>
        </p:nvSpPr>
        <p:spPr>
          <a:xfrm>
            <a:off x="4324921" y="4678046"/>
            <a:ext cx="682752" cy="682752"/>
          </a:xfrm>
          <a:prstGeom prst="ellipse">
            <a:avLst/>
          </a:prstGeom>
          <a:noFill/>
          <a:ln w="19050">
            <a:solidFill>
              <a:schemeClr val="accent1">
                <a:alpha val="100000"/>
              </a:schemeClr>
            </a:solidFill>
            <a:prstDash val="solid"/>
          </a:ln>
        </p:spPr>
      </p:sp>
      <p:sp>
        <p:nvSpPr>
          <p:cNvPr id="18" name="TextBox 18"/>
          <p:cNvSpPr txBox="1"/>
          <p:nvPr/>
        </p:nvSpPr>
        <p:spPr>
          <a:xfrm>
            <a:off x="4130717" y="4778440"/>
            <a:ext cx="105918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988535" y="4801871"/>
            <a:ext cx="3905833" cy="50279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地铁AFC系统发展趋势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1642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751642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804006" y="1329783"/>
            <a:ext cx="3831201" cy="510826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30579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说出轨道交通车票的发展历程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30579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能够清晰、准确地讲述轨道交通车票从人工售检到自动化、智能化发展的全过程，展现轨道交通技术的进步。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30579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说出我国AFC系统发展历程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30579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能够简要而全面地描述我国城市轨道交通AFC系统从引进、合作到国产化、创新的发展历程，体现行业技术的成熟与进步。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能力目标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615557" y="1293101"/>
            <a:ext cx="3938035" cy="5250714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4232060" y="1718638"/>
            <a:ext cx="7211308" cy="4522346"/>
          </a:xfrm>
          <a:prstGeom prst="roundRect">
            <a:avLst>
              <a:gd name="adj" fmla="val 4504"/>
            </a:avLst>
          </a:prstGeom>
          <a:solidFill>
            <a:srgbClr val="FFFFFF">
              <a:alpha val="100000"/>
            </a:srgbClr>
          </a:solidFill>
          <a:ln/>
          <a:effectLst>
            <a:outerShdw blurRad="381000">
              <a:srgbClr val="000000">
                <a:alpha val="7000"/>
              </a:srgbClr>
            </a:outerShdw>
          </a:effectLst>
        </p:spPr>
      </p:sp>
      <p:sp>
        <p:nvSpPr>
          <p:cNvPr id="4" name="TextBox 4"/>
          <p:cNvSpPr txBox="1"/>
          <p:nvPr/>
        </p:nvSpPr>
        <p:spPr>
          <a:xfrm>
            <a:off x="4599214" y="2711090"/>
            <a:ext cx="6477000" cy="125774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在轨道交通领域，安全意识的培养至关重要；通过教育引导，使员工自觉遵循安全规定，防范潜在风险，确保运营安全无虞。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599214" y="2143575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养成良好的安全意识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599214" y="4589063"/>
            <a:ext cx="6477000" cy="127152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职业素养是轨道交通从业人员的核心素质，包括职业道德、责任心、团队协作等；通过培训与实践，提升员工专业素养，塑造良好行业形象。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599214" y="4153214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养成良好的职业素养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素养目标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知识学习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640619" y="1239230"/>
            <a:ext cx="3783578" cy="5044771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国外轨道交通票务系统历程</a:t>
            </a:r>
          </a:p>
        </p:txBody>
      </p:sp>
      <p:sp>
        <p:nvSpPr>
          <p:cNvPr id="4" name="AutoShape 4"/>
          <p:cNvSpPr/>
          <p:nvPr/>
        </p:nvSpPr>
        <p:spPr>
          <a:xfrm>
            <a:off x="4195024" y="4787018"/>
            <a:ext cx="701468" cy="550104"/>
          </a:xfrm>
          <a:prstGeom prst="rect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5" name="AutoShape 5"/>
          <p:cNvSpPr/>
          <p:nvPr/>
        </p:nvSpPr>
        <p:spPr>
          <a:xfrm>
            <a:off x="4195024" y="3018088"/>
            <a:ext cx="701468" cy="550104"/>
          </a:xfrm>
          <a:prstGeom prst="rect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AutoShape 6"/>
          <p:cNvSpPr/>
          <p:nvPr/>
        </p:nvSpPr>
        <p:spPr>
          <a:xfrm>
            <a:off x="4195024" y="1237957"/>
            <a:ext cx="701468" cy="550104"/>
          </a:xfrm>
          <a:prstGeom prst="rect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7" name="TextBox 7"/>
          <p:cNvSpPr txBox="1"/>
          <p:nvPr/>
        </p:nvSpPr>
        <p:spPr>
          <a:xfrm>
            <a:off x="5259845" y="2945478"/>
            <a:ext cx="6286500" cy="6953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东京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259845" y="3472246"/>
            <a:ext cx="6124575" cy="12477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东京地铁由两家公司经营，运营管理12条地铁电路，票种较多，包括单程票、一日票、月票、多次票和SF储值票等，采用按照里程计价，并可智能识别多张车票，车票正向着智能化发展。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72199" y="4714408"/>
            <a:ext cx="6286500" cy="6953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巴黎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272199" y="5252378"/>
            <a:ext cx="6124575" cy="12477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巴黎地铁有14条主线和2条支线，采用多种票种和优惠政策，包括单票、本票、天票、周票、月票、年票等，针对不同人群设置不同票种，长者、多口之家家庭成员和一些特殊人群等享受优惠。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272221" y="1165346"/>
            <a:ext cx="6286500" cy="6953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莫斯科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272221" y="1692114"/>
            <a:ext cx="6124575" cy="12477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莫斯科地铁全面安装自动售检票系统，使用第一代磁卡车票，计划采用计程票价代替单一票价，引入储值票，系统模块包括验票软件、车站管理和通信服务器等，处理700万人次客流量。</a:t>
            </a:r>
          </a:p>
        </p:txBody>
      </p:sp>
      <p:sp>
        <p:nvSpPr>
          <p:cNvPr id="13" name="AutoShape 13"/>
          <p:cNvSpPr/>
          <p:nvPr/>
        </p:nvSpPr>
        <p:spPr>
          <a:xfrm>
            <a:off x="4629608" y="478701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4" name="AutoShape 14"/>
          <p:cNvSpPr/>
          <p:nvPr/>
        </p:nvSpPr>
        <p:spPr>
          <a:xfrm>
            <a:off x="3911804" y="478701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5" name="AutoShape 15"/>
          <p:cNvSpPr/>
          <p:nvPr/>
        </p:nvSpPr>
        <p:spPr>
          <a:xfrm>
            <a:off x="4629608" y="301808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6" name="AutoShape 16"/>
          <p:cNvSpPr/>
          <p:nvPr/>
        </p:nvSpPr>
        <p:spPr>
          <a:xfrm>
            <a:off x="3911804" y="3018088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7" name="AutoShape 17"/>
          <p:cNvSpPr/>
          <p:nvPr/>
        </p:nvSpPr>
        <p:spPr>
          <a:xfrm>
            <a:off x="4629608" y="1237957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8" name="AutoShape 18"/>
          <p:cNvSpPr/>
          <p:nvPr/>
        </p:nvSpPr>
        <p:spPr>
          <a:xfrm>
            <a:off x="3911804" y="1237957"/>
            <a:ext cx="550104" cy="550104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9" name="TextBox 19"/>
          <p:cNvSpPr txBox="1"/>
          <p:nvPr/>
        </p:nvSpPr>
        <p:spPr>
          <a:xfrm>
            <a:off x="4162763" y="4825850"/>
            <a:ext cx="765990" cy="472440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162763" y="3056920"/>
            <a:ext cx="765990" cy="472440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162763" y="1276789"/>
            <a:ext cx="765990" cy="472440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325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007707" y="1744635"/>
            <a:ext cx="4750584" cy="4285329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国外轨道交通票务系统历程</a:t>
            </a:r>
          </a:p>
        </p:txBody>
      </p:sp>
      <p:sp>
        <p:nvSpPr>
          <p:cNvPr id="4" name="AutoShape 4"/>
          <p:cNvSpPr/>
          <p:nvPr/>
        </p:nvSpPr>
        <p:spPr>
          <a:xfrm>
            <a:off x="3729746" y="1769675"/>
            <a:ext cx="3031629" cy="4285329"/>
          </a:xfrm>
          <a:prstGeom prst="roundRect">
            <a:avLst>
              <a:gd name="adj" fmla="val 0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TextBox 5"/>
          <p:cNvSpPr txBox="1"/>
          <p:nvPr/>
        </p:nvSpPr>
        <p:spPr>
          <a:xfrm>
            <a:off x="3923235" y="2035795"/>
            <a:ext cx="2644651" cy="649939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伦敦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923235" y="2757859"/>
            <a:ext cx="2644651" cy="292476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7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伦敦地铁于1863年运营，是世界上最古老的地下铁道，分段收费，多票种选择，包括单程票、往返票、日票、周票、月票等，按地区、时间、年龄和类型分类，设有旅游卡和团体票。</a:t>
            </a:r>
          </a:p>
        </p:txBody>
      </p:sp>
      <p:sp>
        <p:nvSpPr>
          <p:cNvPr id="7" name="AutoShape 7"/>
          <p:cNvSpPr/>
          <p:nvPr/>
        </p:nvSpPr>
        <p:spPr>
          <a:xfrm>
            <a:off x="556553" y="1764765"/>
            <a:ext cx="3031629" cy="4285329"/>
          </a:xfrm>
          <a:prstGeom prst="roundRect">
            <a:avLst>
              <a:gd name="adj" fmla="val 0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8" name="TextBox 8"/>
          <p:cNvSpPr txBox="1"/>
          <p:nvPr/>
        </p:nvSpPr>
        <p:spPr>
          <a:xfrm>
            <a:off x="750042" y="2035795"/>
            <a:ext cx="2644651" cy="649939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纽约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50042" y="2752949"/>
            <a:ext cx="2644651" cy="292476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7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纽约地铁是世界历史最悠久的城市轨道交通系统之一，提供全年24小时服务，采用Metrocard作为公交地铁通用卡，2021年推出OMNY系统，支持芯片卡和非接触式卡支付。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国内轨道交通票务系统历程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36673" y="1749339"/>
            <a:ext cx="10118200" cy="415725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40000"/>
              </a:lnSpc>
            </a:pPr>
            <a:r>
              <a:rPr lang="en-US" sz="15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北京</a:t>
            </a:r>
          </a:p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北京地铁发展迅速，完善票务系统，1969年手工售票，2003年首套AFC系统，2008年全面刷卡乘车，2023年底批准AFC2.0项目，提升安全性和服务水平，优化AFC系统架构。</a:t>
            </a:r>
          </a:p>
          <a:p>
            <a:pPr algn="l">
              <a:lnSpc>
                <a:spcPct val="140000"/>
              </a:lnSpc>
            </a:pPr>
            <a:r>
              <a:rPr lang="en-US" sz="15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上海</a:t>
            </a:r>
          </a:p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上海1985年提出AFC系统概念，1988年自行研发成功样机，1993年获奖，1996年扩大试验，1999年引进美国CUBIC设备全线运行，2001年起用西班牙INDRA系统，2005年完成网络化改造。</a:t>
            </a:r>
          </a:p>
          <a:p>
            <a:pPr algn="l">
              <a:lnSpc>
                <a:spcPct val="140000"/>
              </a:lnSpc>
            </a:pPr>
            <a:r>
              <a:rPr lang="en-US" sz="15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广州</a:t>
            </a:r>
          </a:p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广州地铁1号线用CUBIC磁卡AFC系统，后改造为非接触式IC卡换乘，票种包括单程票、储值票、老年人免费票等，系统兼容羊城通，闸机剪式设计提高通行能力，验票机方便乘客查询车票信息。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222222"/>
      </a:dk1>
      <a:lt1>
        <a:srgbClr val="FFFFFF"/>
      </a:lt1>
      <a:dk2>
        <a:srgbClr val="222222"/>
      </a:dk2>
      <a:lt2>
        <a:srgbClr val="E7E7E7"/>
      </a:lt2>
      <a:accent1>
        <a:srgbClr val="208BD9"/>
      </a:accent1>
      <a:accent2>
        <a:srgbClr val="208BD9"/>
      </a:accent2>
      <a:accent3>
        <a:srgbClr val="1B96DB"/>
      </a:accent3>
      <a:accent4>
        <a:srgbClr val="1B96DB"/>
      </a:accent4>
      <a:accent5>
        <a:srgbClr val="0688D0"/>
      </a:accent5>
      <a:accent6>
        <a:srgbClr val="15B9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700</Words>
  <Application>Microsoft Office PowerPoint</Application>
  <PresentationFormat>宽屏</PresentationFormat>
  <Paragraphs>107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3" baseType="lpstr">
      <vt:lpstr>Microsoft Yahei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xing zhang</cp:lastModifiedBy>
  <cp:revision>4</cp:revision>
  <dcterms:created xsi:type="dcterms:W3CDTF">2006-08-16T00:00:00Z</dcterms:created>
  <dcterms:modified xsi:type="dcterms:W3CDTF">2024-10-19T01:50:52Z</dcterms:modified>
</cp:coreProperties>
</file>