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8" d="100"/>
          <a:sy n="78" d="100"/>
        </p:scale>
        <p:origin x="77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33841" y="1525651"/>
            <a:ext cx="5943600" cy="3122549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14999"/>
              </a:lnSpc>
            </a:pPr>
            <a:r>
              <a:rPr lang="en-US" sz="5400" b="1" dirty="0" err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城市轨道交通</a:t>
            </a:r>
            <a:endParaRPr lang="en-US" sz="5400" b="1" dirty="0">
              <a:solidFill>
                <a:srgbClr val="208BD9">
                  <a:alpha val="100000"/>
                </a:srgbClr>
              </a:solidFill>
              <a:latin typeface="Microsoft Yahei"/>
              <a:ea typeface="Microsoft Yahei"/>
              <a:cs typeface="Microsoft Yahei"/>
            </a:endParaRPr>
          </a:p>
          <a:p>
            <a:pPr algn="ctr">
              <a:lnSpc>
                <a:spcPct val="114999"/>
              </a:lnSpc>
            </a:pPr>
            <a:r>
              <a:rPr lang="en-US" sz="5400" b="1" dirty="0" err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票卡媒介</a:t>
            </a:r>
            <a:r>
              <a:rPr lang="en-US" sz="5400" b="1" dirty="0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
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判断题</a:t>
            </a:r>
          </a:p>
        </p:txBody>
      </p:sp>
      <p:sp>
        <p:nvSpPr>
          <p:cNvPr id="3" name="AutoShape 3"/>
          <p:cNvSpPr/>
          <p:nvPr/>
        </p:nvSpPr>
        <p:spPr>
          <a:xfrm>
            <a:off x="8195884" y="1659500"/>
            <a:ext cx="3370667" cy="4373333"/>
          </a:xfrm>
          <a:prstGeom prst="roundRect">
            <a:avLst>
              <a:gd name="adj" fmla="val 7173"/>
            </a:avLst>
          </a:prstGeom>
          <a:solidFill>
            <a:schemeClr val="lt2">
              <a:alpha val="80000"/>
            </a:schemeClr>
          </a:solidFill>
          <a:ln/>
        </p:spPr>
      </p:sp>
      <p:cxnSp>
        <p:nvCxnSpPr>
          <p:cNvPr id="4" name="Connector 4"/>
          <p:cNvCxnSpPr/>
          <p:nvPr/>
        </p:nvCxnSpPr>
        <p:spPr>
          <a:xfrm>
            <a:off x="0" y="0"/>
            <a:ext cx="0" cy="0"/>
          </a:xfrm>
          <a:prstGeom prst="line">
            <a:avLst/>
          </a:prstGeom>
          <a:ln w="9525">
            <a:solidFill>
              <a:srgbClr val="000000"/>
            </a:solidFill>
          </a:ln>
        </p:spPr>
      </p:cxnSp>
      <p:sp>
        <p:nvSpPr>
          <p:cNvPr id="5" name="TextBox 5"/>
          <p:cNvSpPr txBox="1"/>
          <p:nvPr/>
        </p:nvSpPr>
        <p:spPr>
          <a:xfrm>
            <a:off x="8309592" y="1899496"/>
            <a:ext cx="3143250" cy="685800"/>
          </a:xfrm>
          <a:prstGeom prst="rect">
            <a:avLst/>
          </a:prstGeom>
          <a:ln/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条形码纸票的特性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8381030" y="2813949"/>
            <a:ext cx="3000375" cy="2835411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条形码车票在使用过程中不能进行信息写入，信息写入是一次性的，使用过程中可以读取；因此条形码车票也是一次性车票，不可重复使用；条形码纸票在城市轨道交通中的应用主要在早期，并采用人工售票、机器识读的方式。</a:t>
            </a:r>
          </a:p>
        </p:txBody>
      </p:sp>
      <p:sp>
        <p:nvSpPr>
          <p:cNvPr id="7" name="AutoShape 7"/>
          <p:cNvSpPr/>
          <p:nvPr/>
        </p:nvSpPr>
        <p:spPr>
          <a:xfrm>
            <a:off x="4410667" y="1659500"/>
            <a:ext cx="3370667" cy="4373333"/>
          </a:xfrm>
          <a:prstGeom prst="roundRect">
            <a:avLst>
              <a:gd name="adj" fmla="val 7173"/>
            </a:avLst>
          </a:prstGeom>
          <a:solidFill>
            <a:schemeClr val="lt2">
              <a:alpha val="80000"/>
            </a:schemeClr>
          </a:solidFill>
          <a:ln/>
        </p:spPr>
      </p:sp>
      <p:cxnSp>
        <p:nvCxnSpPr>
          <p:cNvPr id="8" name="Connector 8"/>
          <p:cNvCxnSpPr/>
          <p:nvPr/>
        </p:nvCxnSpPr>
        <p:spPr>
          <a:xfrm>
            <a:off x="0" y="0"/>
            <a:ext cx="0" cy="0"/>
          </a:xfrm>
          <a:prstGeom prst="line">
            <a:avLst/>
          </a:prstGeom>
          <a:ln w="9525">
            <a:solidFill>
              <a:srgbClr val="000000"/>
            </a:solidFill>
          </a:ln>
        </p:spPr>
      </p:cxnSp>
      <p:sp>
        <p:nvSpPr>
          <p:cNvPr id="9" name="TextBox 9"/>
          <p:cNvSpPr txBox="1"/>
          <p:nvPr/>
        </p:nvSpPr>
        <p:spPr>
          <a:xfrm>
            <a:off x="4524375" y="1899496"/>
            <a:ext cx="3143250" cy="685800"/>
          </a:xfrm>
          <a:prstGeom prst="rect">
            <a:avLst/>
          </a:prstGeom>
          <a:ln/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票卡媒介的种类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595813" y="2813949"/>
            <a:ext cx="3000375" cy="2835411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目前常见的票卡媒介有三种，包括纸质车票、磁卡车票和智能卡车票；每种票卡媒介都有其特点和应用场景，如纸质车票成本低但不可重复使用，磁卡车票和智能卡车票则具有更高的灵活性和安全性。</a:t>
            </a:r>
          </a:p>
        </p:txBody>
      </p:sp>
      <p:sp>
        <p:nvSpPr>
          <p:cNvPr id="11" name="AutoShape 11"/>
          <p:cNvSpPr/>
          <p:nvPr/>
        </p:nvSpPr>
        <p:spPr>
          <a:xfrm>
            <a:off x="625449" y="1659500"/>
            <a:ext cx="3370667" cy="4373333"/>
          </a:xfrm>
          <a:prstGeom prst="roundRect">
            <a:avLst>
              <a:gd name="adj" fmla="val 7173"/>
            </a:avLst>
          </a:prstGeom>
          <a:solidFill>
            <a:schemeClr val="lt2">
              <a:alpha val="80000"/>
            </a:schemeClr>
          </a:solidFill>
          <a:ln/>
        </p:spPr>
      </p:sp>
      <p:cxnSp>
        <p:nvCxnSpPr>
          <p:cNvPr id="12" name="Connector 12"/>
          <p:cNvCxnSpPr/>
          <p:nvPr/>
        </p:nvCxnSpPr>
        <p:spPr>
          <a:xfrm>
            <a:off x="0" y="0"/>
            <a:ext cx="0" cy="0"/>
          </a:xfrm>
          <a:prstGeom prst="line">
            <a:avLst/>
          </a:prstGeom>
          <a:ln w="9525">
            <a:solidFill>
              <a:srgbClr val="000000"/>
            </a:solidFill>
          </a:ln>
        </p:spPr>
      </p:cxnSp>
      <p:sp>
        <p:nvSpPr>
          <p:cNvPr id="13" name="TextBox 13"/>
          <p:cNvSpPr txBox="1"/>
          <p:nvPr/>
        </p:nvSpPr>
        <p:spPr>
          <a:xfrm>
            <a:off x="739158" y="1899496"/>
            <a:ext cx="3143250" cy="6858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票卡功能与性质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10595" y="2813949"/>
            <a:ext cx="3000375" cy="2835411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票卡是乘客使用的车票，用于记载乘客出行和费用信息，是乘坐轨道交通的有效凭证；票卡记载了乘客从购票开始，到完成一次旅行所需要的费用、乘车时间和乘车区间等信息。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 l="12500" r="12500"/>
          <a:stretch>
            <a:fillRect/>
          </a:stretch>
        </p:blipFill>
        <p:spPr>
          <a:xfrm>
            <a:off x="615557" y="1293101"/>
            <a:ext cx="3938035" cy="5250714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4232060" y="1718638"/>
            <a:ext cx="7211308" cy="4522346"/>
          </a:xfrm>
          <a:prstGeom prst="roundRect">
            <a:avLst>
              <a:gd name="adj" fmla="val 4504"/>
            </a:avLst>
          </a:prstGeom>
          <a:solidFill>
            <a:srgbClr val="FFFFFF">
              <a:alpha val="100000"/>
            </a:srgbClr>
          </a:solidFill>
          <a:ln/>
          <a:effectLst>
            <a:outerShdw blurRad="381000">
              <a:srgbClr val="000000">
                <a:alpha val="7000"/>
              </a:srgbClr>
            </a:outerShdw>
          </a:effectLst>
        </p:spPr>
      </p:sp>
      <p:sp>
        <p:nvSpPr>
          <p:cNvPr id="4" name="TextBox 4"/>
          <p:cNvSpPr txBox="1"/>
          <p:nvPr/>
        </p:nvSpPr>
        <p:spPr>
          <a:xfrm>
            <a:off x="4599214" y="2711090"/>
            <a:ext cx="6477000" cy="125774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智能IC卡具有大容量存储、可修改性强、安全等级高等特点；它通过专用的集成电路芯片存储车票信息，由智能卡读写设备进行读取或修改，广泛应用于城市轨道交通领域。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599214" y="2143575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智能IC卡的特点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599214" y="4589063"/>
            <a:ext cx="6477000" cy="1271524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城市轨道交通票卡按使用性质不同，通常可分为单程票、储值票、许可票（或特种票）三大类；单程票是一次性使用车票，储值票可反复充值使用，许可票则根据特殊需要和群体需求发行。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599214" y="4153214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轨道交通票卡的分类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判断题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89593" y="1595455"/>
            <a:ext cx="6734175" cy="77185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票卡媒介的分类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89593" y="2246047"/>
            <a:ext cx="6810375" cy="13239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按票卡媒介分类可分为纸质车票、磁卡车票和智能卡车票；纸质车票成本低但保密性差，磁卡车票成本较高且需频繁读写，智能卡车票则结合了纸质和磁卡的优点，具有大容量存储和较高安全等级。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89593" y="4139505"/>
            <a:ext cx="6734175" cy="7590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使用性质的分类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89593" y="4798345"/>
            <a:ext cx="6810375" cy="13239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按使用性质分类可分为单程票、储值票和许可票；单程票是一次性使用车票，储值票可反复充值使用，许可票则根据特殊需要和群体需求发行，具有特定的使用许可和优惠。</a:t>
            </a:r>
          </a:p>
        </p:txBody>
      </p:sp>
      <p:cxnSp>
        <p:nvCxnSpPr>
          <p:cNvPr id="6" name="Connector 6"/>
          <p:cNvCxnSpPr/>
          <p:nvPr/>
        </p:nvCxnSpPr>
        <p:spPr>
          <a:xfrm>
            <a:off x="756268" y="6181746"/>
            <a:ext cx="7784538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alphaModFix/>
          </a:blip>
          <a:srcRect l="25955" r="25955"/>
          <a:stretch>
            <a:fillRect/>
          </a:stretch>
        </p:blipFill>
        <p:spPr>
          <a:xfrm>
            <a:off x="7803289" y="1299241"/>
            <a:ext cx="3679824" cy="4906431"/>
          </a:xfrm>
          <a:prstGeom prst="rect">
            <a:avLst/>
          </a:prstGeom>
        </p:spPr>
      </p:pic>
      <p:cxnSp>
        <p:nvCxnSpPr>
          <p:cNvPr id="8" name="Connector 8"/>
          <p:cNvCxnSpPr/>
          <p:nvPr/>
        </p:nvCxnSpPr>
        <p:spPr>
          <a:xfrm>
            <a:off x="756268" y="3856089"/>
            <a:ext cx="7083417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简答题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04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应用实践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873355" y="1664304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4008100" y="1799048"/>
            <a:ext cx="368642" cy="368642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4" name="TextBox 4"/>
          <p:cNvSpPr txBox="1"/>
          <p:nvPr/>
        </p:nvSpPr>
        <p:spPr>
          <a:xfrm>
            <a:off x="4636726" y="1463721"/>
            <a:ext cx="6886575" cy="765904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票卡应用实践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636726" y="2046214"/>
            <a:ext cx="6891292" cy="98203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在城市轨道交通中，票卡的应用实践至关重要；通过实践，我们能够深入了解票卡的种类、功能和用途，提升对票卡使用的理解和掌握。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-1061158" y="1741145"/>
            <a:ext cx="4421505" cy="4421505"/>
          </a:xfrm>
          <a:prstGeom prst="ellipse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3873355" y="3384629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  <a:ln/>
        </p:spPr>
      </p:sp>
      <p:sp>
        <p:nvSpPr>
          <p:cNvPr id="8" name="AutoShape 8"/>
          <p:cNvSpPr/>
          <p:nvPr/>
        </p:nvSpPr>
        <p:spPr>
          <a:xfrm>
            <a:off x="4008100" y="3519373"/>
            <a:ext cx="368642" cy="368642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9" name="TextBox 9"/>
          <p:cNvSpPr txBox="1"/>
          <p:nvPr/>
        </p:nvSpPr>
        <p:spPr>
          <a:xfrm>
            <a:off x="4636726" y="3182098"/>
            <a:ext cx="6886575" cy="7698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票卡媒介发展</a:t>
            </a:r>
          </a:p>
        </p:txBody>
      </p:sp>
      <p:sp>
        <p:nvSpPr>
          <p:cNvPr id="10" name="AutoShape 10"/>
          <p:cNvSpPr/>
          <p:nvPr/>
        </p:nvSpPr>
        <p:spPr>
          <a:xfrm>
            <a:off x="3873355" y="5104954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  <a:ln/>
        </p:spPr>
      </p:sp>
      <p:sp>
        <p:nvSpPr>
          <p:cNvPr id="11" name="AutoShape 11"/>
          <p:cNvSpPr/>
          <p:nvPr/>
        </p:nvSpPr>
        <p:spPr>
          <a:xfrm>
            <a:off x="4008100" y="5239698"/>
            <a:ext cx="368642" cy="368642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2" name="TextBox 12"/>
          <p:cNvSpPr txBox="1"/>
          <p:nvPr/>
        </p:nvSpPr>
        <p:spPr>
          <a:xfrm>
            <a:off x="4636726" y="4920230"/>
            <a:ext cx="6886575" cy="734184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票卡使用分析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应用实践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636726" y="3789081"/>
            <a:ext cx="6891292" cy="98203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随着技术的不断进步，票卡媒介也在不断发展；从早期的纸质车票到现在的智能IC卡，票卡媒介的不断演变使得城市轨道交通更加便捷和高效。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636726" y="5471644"/>
            <a:ext cx="6891292" cy="98203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通过应用实践，我们还可以对票卡的使用情况进行分析；例如，不同票卡的使用频率、有效期等数据可以为我们提供有关乘客出行行为的宝贵信息。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204589" y="1394597"/>
            <a:ext cx="7924800" cy="1876425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225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THANKS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237599" y="3103344"/>
            <a:ext cx="4943475" cy="4953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>
                <a:solidFill>
                  <a:srgbClr val="232323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感谢观看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学习目标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51642" y="400638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751642" y="192054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/>
          </a:blip>
          <a:srcRect l="12109" r="12109"/>
          <a:stretch>
            <a:fillRect/>
          </a:stretch>
        </p:blipFill>
        <p:spPr>
          <a:xfrm>
            <a:off x="7804006" y="1329783"/>
            <a:ext cx="3831201" cy="510826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30579" y="2089154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票卡分类的概述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30579" y="2610429"/>
            <a:ext cx="6238875" cy="9500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深入了解城市轨道交通中票卡的各类分类方式，为便捷出行提供有力支持。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30579" y="4183053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应用区别的识别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30579" y="4712439"/>
            <a:ext cx="6238875" cy="93642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掌握不同票卡的应用区别，根据需求选择合适的票卡，确保出行顺畅。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知识目标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6234986" y="2896583"/>
            <a:ext cx="5052139" cy="3467154"/>
          </a:xfrm>
          <a:prstGeom prst="roundRect">
            <a:avLst>
              <a:gd name="adj" fmla="val 5952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879670" y="2896583"/>
            <a:ext cx="5052139" cy="3467154"/>
          </a:xfrm>
          <a:prstGeom prst="roundRect">
            <a:avLst>
              <a:gd name="adj" fmla="val 5952"/>
            </a:avLst>
          </a:prstGeom>
          <a:solidFill>
            <a:schemeClr val="lt2">
              <a:alpha val="80000"/>
            </a:schemeClr>
          </a:solidFill>
          <a:ln/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t="2837" b="2837"/>
          <a:stretch>
            <a:fillRect/>
          </a:stretch>
        </p:blipFill>
        <p:spPr>
          <a:xfrm>
            <a:off x="891140" y="1371600"/>
            <a:ext cx="5029200" cy="3162577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380405" y="4752068"/>
            <a:ext cx="4050670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票卡区分的技巧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380405" y="5384645"/>
            <a:ext cx="4050670" cy="824485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掌握快速区分不同交通票卡的方法，提高通行效率，减少误操作。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246455" y="1371600"/>
            <a:ext cx="5029200" cy="3162577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6735721" y="4759543"/>
            <a:ext cx="4050670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分类方式的理解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735721" y="5392119"/>
            <a:ext cx="4050670" cy="824485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深入理解交通票卡的分类方式，为票卡管理和使用提供便捷。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能力目标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5314" y="2169726"/>
            <a:ext cx="2050689" cy="391643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rcRect l="21949" r="21949"/>
          <a:stretch>
            <a:fillRect/>
          </a:stretch>
        </p:blipFill>
        <p:spPr>
          <a:xfrm>
            <a:off x="5430979" y="2169726"/>
            <a:ext cx="2050689" cy="391643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153146" y="1697364"/>
            <a:ext cx="2050689" cy="3916435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7851998" y="2723144"/>
            <a:ext cx="3834950" cy="1465716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养成良好的安全意识，增强安全防范能力，确保出行安全。</a:t>
            </a:r>
            <a:endParaRPr lang="en-US" sz="1100"/>
          </a:p>
        </p:txBody>
      </p:sp>
      <p:sp>
        <p:nvSpPr>
          <p:cNvPr id="6" name="AutoShape 6"/>
          <p:cNvSpPr/>
          <p:nvPr/>
        </p:nvSpPr>
        <p:spPr>
          <a:xfrm>
            <a:off x="7851998" y="2087040"/>
            <a:ext cx="3606165" cy="575781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rm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安全意识的培养</a:t>
            </a:r>
            <a:endParaRPr lang="en-US" sz="1100"/>
          </a:p>
        </p:txBody>
      </p:sp>
      <p:sp>
        <p:nvSpPr>
          <p:cNvPr id="7" name="AutoShape 7"/>
          <p:cNvSpPr/>
          <p:nvPr/>
        </p:nvSpPr>
        <p:spPr>
          <a:xfrm>
            <a:off x="7851998" y="4826443"/>
            <a:ext cx="3834950" cy="1451935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培养良好的职业素养，提高工作效率，树立良好的职业形象。</a:t>
            </a:r>
            <a:endParaRPr lang="en-US" sz="1100"/>
          </a:p>
        </p:txBody>
      </p:sp>
      <p:sp>
        <p:nvSpPr>
          <p:cNvPr id="8" name="AutoShape 8"/>
          <p:cNvSpPr/>
          <p:nvPr/>
        </p:nvSpPr>
        <p:spPr>
          <a:xfrm>
            <a:off x="7851998" y="4125420"/>
            <a:ext cx="3606329" cy="640699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职业素养的提升</a:t>
            </a:r>
            <a:endParaRPr lang="en-US" sz="1100"/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素养目标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知识学习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按票卡媒介分类</a:t>
            </a:r>
          </a:p>
        </p:txBody>
      </p:sp>
      <p:sp>
        <p:nvSpPr>
          <p:cNvPr id="4" name="AutoShape 4"/>
          <p:cNvSpPr/>
          <p:nvPr/>
        </p:nvSpPr>
        <p:spPr>
          <a:xfrm>
            <a:off x="4195024" y="4787018"/>
            <a:ext cx="701468" cy="550104"/>
          </a:xfrm>
          <a:prstGeom prst="rect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5" name="AutoShape 5"/>
          <p:cNvSpPr/>
          <p:nvPr/>
        </p:nvSpPr>
        <p:spPr>
          <a:xfrm>
            <a:off x="4195024" y="3018088"/>
            <a:ext cx="701468" cy="550104"/>
          </a:xfrm>
          <a:prstGeom prst="rect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6" name="AutoShape 6"/>
          <p:cNvSpPr/>
          <p:nvPr/>
        </p:nvSpPr>
        <p:spPr>
          <a:xfrm>
            <a:off x="4195024" y="1237957"/>
            <a:ext cx="701468" cy="550104"/>
          </a:xfrm>
          <a:prstGeom prst="rect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7" name="TextBox 7"/>
          <p:cNvSpPr txBox="1"/>
          <p:nvPr/>
        </p:nvSpPr>
        <p:spPr>
          <a:xfrm>
            <a:off x="5259845" y="2945478"/>
            <a:ext cx="6286500" cy="6953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磁卡车票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259845" y="3472246"/>
            <a:ext cx="6124575" cy="12477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磁卡由高强度塑料或纸质涂覆塑料制成，含3个磁道，其中2个只读、1个读写；磁卡成本高，需消毒、报销凭证、回收清空，增加运营负担；对设备要求高，造价维护成本高。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272199" y="4714408"/>
            <a:ext cx="6286500" cy="6953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IC卡车票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272199" y="5252378"/>
            <a:ext cx="6124575" cy="12477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智能IC卡储存车票信息，量大、可修改、安全等级高；按外形分卡片式、筹码式、异形卡；按读写方式分接触式、非接触式；非接触式IC卡通过无线电波传递信息，解决无源免接触难题。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272221" y="1165346"/>
            <a:ext cx="6286500" cy="6953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纸质车票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272221" y="1692114"/>
            <a:ext cx="6124575" cy="12477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纸质车票分普通与条形码两种，印刷信息易伪造，需防伪措施；条形码纸票编码信息一次性写入，不可重复使用，适用于早期轨道交通，采用人工售票、机器识读。</a:t>
            </a:r>
          </a:p>
        </p:txBody>
      </p:sp>
      <p:sp>
        <p:nvSpPr>
          <p:cNvPr id="13" name="AutoShape 13"/>
          <p:cNvSpPr/>
          <p:nvPr/>
        </p:nvSpPr>
        <p:spPr>
          <a:xfrm>
            <a:off x="4629608" y="478701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4" name="AutoShape 14"/>
          <p:cNvSpPr/>
          <p:nvPr/>
        </p:nvSpPr>
        <p:spPr>
          <a:xfrm>
            <a:off x="3911804" y="478701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5" name="AutoShape 15"/>
          <p:cNvSpPr/>
          <p:nvPr/>
        </p:nvSpPr>
        <p:spPr>
          <a:xfrm>
            <a:off x="4629608" y="301808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6" name="AutoShape 16"/>
          <p:cNvSpPr/>
          <p:nvPr/>
        </p:nvSpPr>
        <p:spPr>
          <a:xfrm>
            <a:off x="3911804" y="301808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7" name="AutoShape 17"/>
          <p:cNvSpPr/>
          <p:nvPr/>
        </p:nvSpPr>
        <p:spPr>
          <a:xfrm>
            <a:off x="4629608" y="1237957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8" name="AutoShape 18"/>
          <p:cNvSpPr/>
          <p:nvPr/>
        </p:nvSpPr>
        <p:spPr>
          <a:xfrm>
            <a:off x="3911804" y="1237957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9" name="TextBox 19"/>
          <p:cNvSpPr txBox="1"/>
          <p:nvPr/>
        </p:nvSpPr>
        <p:spPr>
          <a:xfrm>
            <a:off x="4162763" y="4825850"/>
            <a:ext cx="765990" cy="472440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162763" y="3056920"/>
            <a:ext cx="765990" cy="472440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4162763" y="1276789"/>
            <a:ext cx="765990" cy="472440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AE5DE737-9D61-157B-F6F8-2944F5AA30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27" y="1709041"/>
            <a:ext cx="2824621" cy="1758726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497EFFB8-C7A4-4610-E5C8-091450FA17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27" y="3965235"/>
            <a:ext cx="2824621" cy="17497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685901" y="1362476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单程票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685901" y="2024509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单程票是轨道交通中一种车票类型，乘客以一定金额购得一次服务旅行承诺，只可进行一次进站和一次出站行为；根据使用情况和需求，单程票分为普通单程票、应急票、优惠票和出站票四种。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按使用性质分类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838598" y="1564792"/>
            <a:ext cx="353467" cy="353467"/>
            <a:chOff x="838598" y="1564792"/>
            <a:chExt cx="353467" cy="353467"/>
          </a:xfrm>
        </p:grpSpPr>
        <p:sp>
          <p:nvSpPr>
            <p:cNvPr id="6" name="AutoShape 6"/>
            <p:cNvSpPr/>
            <p:nvPr/>
          </p:nvSpPr>
          <p:spPr>
            <a:xfrm>
              <a:off x="920082" y="1646276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7" name="AutoShape 7"/>
            <p:cNvSpPr/>
            <p:nvPr/>
          </p:nvSpPr>
          <p:spPr>
            <a:xfrm>
              <a:off x="838598" y="1564792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sp>
        <p:nvSpPr>
          <p:cNvPr id="8" name="TextBox 8"/>
          <p:cNvSpPr txBox="1"/>
          <p:nvPr/>
        </p:nvSpPr>
        <p:spPr>
          <a:xfrm>
            <a:off x="1685901" y="3189254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储值票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685901" y="3851288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储值票可反复充值，循环使用，限单人使用，进站检票，出站扣费，超时出站需补交费用；储值票分普通、优惠和纪念三种，普通储值票反复充值使用，优惠储值票针对特定群体给予折扣和优惠。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838598" y="3391571"/>
            <a:ext cx="353467" cy="353467"/>
            <a:chOff x="838598" y="3391571"/>
            <a:chExt cx="353467" cy="353467"/>
          </a:xfrm>
        </p:grpSpPr>
        <p:sp>
          <p:nvSpPr>
            <p:cNvPr id="11" name="AutoShape 11"/>
            <p:cNvSpPr/>
            <p:nvPr/>
          </p:nvSpPr>
          <p:spPr>
            <a:xfrm>
              <a:off x="920082" y="3473055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2" name="AutoShape 12"/>
            <p:cNvSpPr/>
            <p:nvPr/>
          </p:nvSpPr>
          <p:spPr>
            <a:xfrm>
              <a:off x="838598" y="3391571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sp>
        <p:nvSpPr>
          <p:cNvPr id="13" name="TextBox 13"/>
          <p:cNvSpPr txBox="1"/>
          <p:nvPr/>
        </p:nvSpPr>
        <p:spPr>
          <a:xfrm>
            <a:off x="1685901" y="4975292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许可票或特种票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85901" y="5637325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许可票是轨道交通中一种特殊票种，由运营方针对特殊群体发行的车票，具有特定的使用许可和一定的优惠；许可票包括日票、周票、月票、公务票和测试票等，用于吸引或方便乘客乘坐地铁。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838598" y="5177608"/>
            <a:ext cx="353467" cy="353467"/>
            <a:chOff x="838598" y="5177608"/>
            <a:chExt cx="353467" cy="353467"/>
          </a:xfrm>
        </p:grpSpPr>
        <p:sp>
          <p:nvSpPr>
            <p:cNvPr id="16" name="AutoShape 16"/>
            <p:cNvSpPr/>
            <p:nvPr/>
          </p:nvSpPr>
          <p:spPr>
            <a:xfrm>
              <a:off x="920082" y="5259092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7" name="AutoShape 17"/>
            <p:cNvSpPr/>
            <p:nvPr/>
          </p:nvSpPr>
          <p:spPr>
            <a:xfrm>
              <a:off x="838598" y="5177608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cxnSp>
        <p:nvCxnSpPr>
          <p:cNvPr id="18" name="Connector 18"/>
          <p:cNvCxnSpPr/>
          <p:nvPr/>
        </p:nvCxnSpPr>
        <p:spPr>
          <a:xfrm>
            <a:off x="1015332" y="1728028"/>
            <a:ext cx="0" cy="5214957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triangl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巩固提高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222222"/>
      </a:dk1>
      <a:lt1>
        <a:srgbClr val="FFFFFF"/>
      </a:lt1>
      <a:dk2>
        <a:srgbClr val="222222"/>
      </a:dk2>
      <a:lt2>
        <a:srgbClr val="E7E7E7"/>
      </a:lt2>
      <a:accent1>
        <a:srgbClr val="208BD9"/>
      </a:accent1>
      <a:accent2>
        <a:srgbClr val="208BD9"/>
      </a:accent2>
      <a:accent3>
        <a:srgbClr val="1B96DB"/>
      </a:accent3>
      <a:accent4>
        <a:srgbClr val="1B96DB"/>
      </a:accent4>
      <a:accent5>
        <a:srgbClr val="0688D0"/>
      </a:accent5>
      <a:accent6>
        <a:srgbClr val="15B9F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333</Words>
  <Application>Microsoft Office PowerPoint</Application>
  <PresentationFormat>宽屏</PresentationFormat>
  <Paragraphs>72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9" baseType="lpstr">
      <vt:lpstr>Microsoft Yahei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xing zhang</cp:lastModifiedBy>
  <cp:revision>4</cp:revision>
  <dcterms:created xsi:type="dcterms:W3CDTF">2006-08-16T00:00:00Z</dcterms:created>
  <dcterms:modified xsi:type="dcterms:W3CDTF">2024-10-19T01:57:40Z</dcterms:modified>
</cp:coreProperties>
</file>