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085975"/>
          </a:xfrm>
          <a:prstGeom prst="rect">
            <a:avLst/>
          </a:prstGeom>
          <a:ln/>
        </p:spPr>
        <p:txBody>
          <a:bodyPr vert="horz" wrap="square" lIns="114300" tIns="57150" rIns="114300" bIns="57150" rtlCol="0" anchor="ctr" anchorCtr="0">
            <a:normAutofit/>
          </a:bodyPr>
          <a:lstStyle/>
          <a:p>
            <a:pPr algn="ctr">
              <a:lnSpc>
                <a:spcPct val="114999"/>
              </a:lnSpc>
            </a:pPr>
            <a:r>
              <a:rPr lang="en-US" sz="5400" b="1" dirty="0" err="1">
                <a:solidFill>
                  <a:srgbClr val="208BD9">
                    <a:alpha val="100000"/>
                  </a:srgbClr>
                </a:solidFill>
                <a:latin typeface="Microsoft Yahei"/>
                <a:ea typeface="Microsoft Yahei"/>
                <a:cs typeface="Microsoft Yahei"/>
              </a:rPr>
              <a:t>票务政策</a:t>
            </a:r>
            <a:endParaRPr lang="en-US" sz="5400" b="1" dirty="0">
              <a:solidFill>
                <a:srgbClr val="208BD9">
                  <a:alpha val="100000"/>
                </a:srgbClr>
              </a:solidFill>
              <a:latin typeface="Microsoft Yahei"/>
              <a:ea typeface="Microsoft Yahei"/>
              <a:cs typeface="Microsoft Yahe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TextBox 3"/>
          <p:cNvSpPr txBox="1"/>
          <p:nvPr/>
        </p:nvSpPr>
        <p:spPr>
          <a:xfrm>
            <a:off x="1970786"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车票采购</a:t>
            </a:r>
          </a:p>
        </p:txBody>
      </p:sp>
      <p:sp>
        <p:nvSpPr>
          <p:cNvPr id="4" name="TextBox 4"/>
          <p:cNvSpPr txBox="1"/>
          <p:nvPr/>
        </p:nvSpPr>
        <p:spPr>
          <a:xfrm>
            <a:off x="1676400" y="5523753"/>
            <a:ext cx="77724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ACC通过库存管理功能了解城市轨道交通路网内每一条线路的票卡流量，并进行库存预测，系统设计安全库存参数</a:t>
            </a:r>
            <a:r>
              <a:rPr lang="en-US" sz="1500" dirty="0">
                <a:solidFill>
                  <a:schemeClr val="dk1">
                    <a:alpha val="100000"/>
                  </a:schemeClr>
                </a:solidFill>
                <a:latin typeface="Microsoft Yahei"/>
                <a:ea typeface="Microsoft Yahei"/>
                <a:cs typeface="Microsoft Yahei"/>
              </a:rPr>
              <a:t>。</a:t>
            </a:r>
          </a:p>
        </p:txBody>
      </p:sp>
      <p:sp>
        <p:nvSpPr>
          <p:cNvPr id="5" name="AutoShape 5"/>
          <p:cNvSpPr/>
          <p:nvPr/>
        </p:nvSpPr>
        <p:spPr>
          <a:xfrm>
            <a:off x="1676400" y="1835975"/>
            <a:ext cx="238125" cy="238125"/>
          </a:xfrm>
          <a:prstGeom prst="ellipse">
            <a:avLst/>
          </a:prstGeom>
          <a:solidFill>
            <a:schemeClr val="accent1">
              <a:alpha val="100000"/>
            </a:schemeClr>
          </a:solidFill>
          <a:ln/>
        </p:spPr>
      </p:sp>
      <p:sp>
        <p:nvSpPr>
          <p:cNvPr id="6" name="TextBox 6"/>
          <p:cNvSpPr txBox="1"/>
          <p:nvPr/>
        </p:nvSpPr>
        <p:spPr>
          <a:xfrm>
            <a:off x="1970786"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车票的生命周期</a:t>
            </a:r>
          </a:p>
        </p:txBody>
      </p:sp>
      <p:sp>
        <p:nvSpPr>
          <p:cNvPr id="7" name="TextBox 7"/>
          <p:cNvSpPr txBox="1"/>
          <p:nvPr/>
        </p:nvSpPr>
        <p:spPr>
          <a:xfrm>
            <a:off x="1676400" y="2234038"/>
            <a:ext cx="87630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票卡生命周期包括初始化、发售、充值、更新、进站、出站、扣值、退款、注销、重编码等</a:t>
            </a:r>
            <a:r>
              <a:rPr lang="en-US" sz="1500" dirty="0">
                <a:solidFill>
                  <a:schemeClr val="dk1">
                    <a:alpha val="100000"/>
                  </a:schemeClr>
                </a:solidFill>
                <a:latin typeface="Microsoft Yahei"/>
                <a:ea typeface="Microsoft Yahei"/>
                <a:cs typeface="Microsoft Yahei"/>
              </a:rPr>
              <a:t>。</a:t>
            </a:r>
          </a:p>
        </p:txBody>
      </p:sp>
      <p:sp>
        <p:nvSpPr>
          <p:cNvPr id="8" name="TextBox 8"/>
          <p:cNvSpPr txBox="1"/>
          <p:nvPr/>
        </p:nvSpPr>
        <p:spPr>
          <a:xfrm>
            <a:off x="1970786"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车票编码定义</a:t>
            </a:r>
          </a:p>
        </p:txBody>
      </p:sp>
      <p:sp>
        <p:nvSpPr>
          <p:cNvPr id="9" name="TextBox 9"/>
          <p:cNvSpPr txBox="1"/>
          <p:nvPr/>
        </p:nvSpPr>
        <p:spPr>
          <a:xfrm>
            <a:off x="1676400" y="3896612"/>
            <a:ext cx="82296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车票编码定义包含车票类别、车票编号、车票票值、车票时效、使用范围等信息</a:t>
            </a:r>
            <a:r>
              <a:rPr lang="en-US" sz="1500" dirty="0">
                <a:solidFill>
                  <a:schemeClr val="dk1">
                    <a:alpha val="100000"/>
                  </a:schemeClr>
                </a:solidFill>
                <a:latin typeface="Microsoft Yahei"/>
                <a:ea typeface="Microsoft Yahei"/>
                <a:cs typeface="Microsoft Yahei"/>
              </a:rPr>
              <a:t>。</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车票运作流程及管理</a:t>
            </a:r>
          </a:p>
        </p:txBody>
      </p:sp>
      <p:sp>
        <p:nvSpPr>
          <p:cNvPr id="11" name="AutoShape 11"/>
          <p:cNvSpPr/>
          <p:nvPr/>
        </p:nvSpPr>
        <p:spPr>
          <a:xfrm>
            <a:off x="1676400" y="3491989"/>
            <a:ext cx="238125" cy="238125"/>
          </a:xfrm>
          <a:prstGeom prst="ellipse">
            <a:avLst/>
          </a:prstGeom>
          <a:solidFill>
            <a:schemeClr val="accent1">
              <a:alpha val="100000"/>
            </a:schemeClr>
          </a:solidFill>
          <a:ln/>
        </p:spPr>
      </p:sp>
      <p:sp>
        <p:nvSpPr>
          <p:cNvPr id="12" name="AutoShape 12"/>
          <p:cNvSpPr/>
          <p:nvPr/>
        </p:nvSpPr>
        <p:spPr>
          <a:xfrm>
            <a:off x="1676400" y="5117897"/>
            <a:ext cx="238125" cy="238125"/>
          </a:xfrm>
          <a:prstGeom prst="ellipse">
            <a:avLst/>
          </a:prstGeom>
          <a:solidFill>
            <a:schemeClr val="accent1">
              <a:alpha val="100000"/>
            </a:schemeClr>
          </a:solidFill>
          <a:ln/>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车票初始化</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初始化是对城市轨道交通专用票卡进行格式化，根据轨道交通系统的统一要求，创建应用文件结构，写入初始发行信息，装载系统要求的密钥的过程。</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车票运作流程及管理</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车票赋值发售</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初始化的车票必须经过赋值处理后才能够正常使用，对车票的赋值可由编码/分拣机执行或由车站内的自动售票机、半自动售票机在车票出售时进行。</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车票的使用</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车票系统智能处理进出站，更新、加值车票，支持退换，并管理配发、调配和收缴，实现挂失和分拣，重新编码，并在不宜使用时及时注销和销毁车票。</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5625" r="15625"/>
          <a:stretch>
            <a:fillRect/>
          </a:stretch>
        </p:blipFill>
        <p:spPr>
          <a:xfrm>
            <a:off x="4462463" y="2088071"/>
            <a:ext cx="3267075" cy="3267075"/>
          </a:xfrm>
          <a:prstGeom prst="ellipse">
            <a:avLst/>
          </a:prstGeom>
          <a:ln w="57150">
            <a:solidFill>
              <a:schemeClr val="accent1"/>
            </a:solidFill>
            <a:prstDash val="solid"/>
          </a:ln>
        </p:spPr>
      </p:pic>
      <p:sp>
        <p:nvSpPr>
          <p:cNvPr id="3" name="TextBox 3"/>
          <p:cNvSpPr txBox="1"/>
          <p:nvPr/>
        </p:nvSpPr>
        <p:spPr>
          <a:xfrm>
            <a:off x="539110" y="2972036"/>
            <a:ext cx="3314231" cy="647995"/>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车票状态分类</a:t>
            </a:r>
          </a:p>
        </p:txBody>
      </p:sp>
      <p:sp>
        <p:nvSpPr>
          <p:cNvPr id="4" name="TextBox 4"/>
          <p:cNvSpPr txBox="1"/>
          <p:nvPr/>
        </p:nvSpPr>
        <p:spPr>
          <a:xfrm>
            <a:off x="8059848" y="1716027"/>
            <a:ext cx="3314231" cy="1580007"/>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单一票制是全网发售单一票价的定价制度，不论乘车距离长短，目前纽约、莫斯科等国外城市多采用此制度。</a:t>
            </a:r>
          </a:p>
        </p:txBody>
      </p:sp>
      <p:sp>
        <p:nvSpPr>
          <p:cNvPr id="5" name="TextBox 5"/>
          <p:cNvSpPr txBox="1"/>
          <p:nvPr/>
        </p:nvSpPr>
        <p:spPr>
          <a:xfrm>
            <a:off x="8059848" y="1097369"/>
            <a:ext cx="3314231" cy="622955"/>
          </a:xfrm>
          <a:prstGeom prst="rect">
            <a:avLst/>
          </a:prstGeom>
          <a:ln/>
        </p:spPr>
        <p:txBody>
          <a:bodyPr vert="horz" wrap="square" lIns="114300" tIns="57150" rIns="114300" bIns="57150" rtlCol="0" anchor="ctr" anchorCtr="0">
            <a:noAutofit/>
          </a:bodyPr>
          <a:lstStyle/>
          <a:p>
            <a:pPr>
              <a:lnSpc>
                <a:spcPct val="96000"/>
              </a:lnSpc>
            </a:pPr>
            <a:r>
              <a:rPr lang="en-US" sz="2400" b="1">
                <a:solidFill>
                  <a:schemeClr val="accent1">
                    <a:alpha val="100000"/>
                  </a:schemeClr>
                </a:solidFill>
                <a:latin typeface="Microsoft Yahei"/>
                <a:ea typeface="Microsoft Yahei"/>
                <a:cs typeface="Microsoft Yahei"/>
              </a:rPr>
              <a:t>单一票制介绍</a:t>
            </a:r>
          </a:p>
        </p:txBody>
      </p:sp>
      <p:sp>
        <p:nvSpPr>
          <p:cNvPr id="6" name="TextBox 6"/>
          <p:cNvSpPr txBox="1"/>
          <p:nvPr/>
        </p:nvSpPr>
        <p:spPr>
          <a:xfrm>
            <a:off x="8059848" y="4019931"/>
            <a:ext cx="3314231" cy="547835"/>
          </a:xfrm>
          <a:prstGeom prst="rect">
            <a:avLst/>
          </a:prstGeom>
          <a:ln/>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计程票制特点</a:t>
            </a:r>
          </a:p>
        </p:txBody>
      </p:sp>
      <p:sp>
        <p:nvSpPr>
          <p:cNvPr id="7" name="TextBox 7"/>
          <p:cNvSpPr txBox="1"/>
          <p:nvPr/>
        </p:nvSpPr>
        <p:spPr>
          <a:xfrm>
            <a:off x="8059848" y="4565142"/>
            <a:ext cx="3314231" cy="1580007"/>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计程票制根据乘车距离计算票价，票务管理复杂但票价合理，有利于吸引乘客，世界各国城市轨道系统多采用此票制。</a:t>
            </a:r>
          </a:p>
        </p:txBody>
      </p:sp>
      <p:sp>
        <p:nvSpPr>
          <p:cNvPr id="8" name="TextBox 8"/>
          <p:cNvSpPr txBox="1"/>
          <p:nvPr/>
        </p:nvSpPr>
        <p:spPr>
          <a:xfrm>
            <a:off x="539110" y="3620031"/>
            <a:ext cx="3314231" cy="1580007"/>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车票按出入站状态分为“已入站”和“未入站”，这一分类是判断车票与乘客状态是否一致的重要信息，为处理票务问题提供依据。</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分区票制适用性</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分区票制适用于网络结构完善的轨道交通系统，根据乘坐区间数量收费，符合乘客出行规律，目前欧洲国家使用较多。</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地铁票价制定</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地铁建设的成本回收周期长，票价制定需兼顾政府投资财力、乘客利益和企业长远发展，实现可持续发展。</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32612" r="32612"/>
          <a:stretch>
            <a:fillRect/>
          </a:stretch>
        </p:blipFill>
        <p:spPr>
          <a:xfrm>
            <a:off x="875314" y="2169726"/>
            <a:ext cx="2050689" cy="3916435"/>
          </a:xfrm>
          <a:prstGeom prst="rect">
            <a:avLst/>
          </a:prstGeom>
        </p:spPr>
      </p:pic>
      <p:pic>
        <p:nvPicPr>
          <p:cNvPr id="3" name="Picture 3"/>
          <p:cNvPicPr>
            <a:picLocks noChangeAspect="1"/>
          </p:cNvPicPr>
          <p:nvPr/>
        </p:nvPicPr>
        <p:blipFill>
          <a:blip r:embed="rId4"/>
          <a:srcRect/>
          <a:stretch>
            <a:fillRect/>
          </a:stretch>
        </p:blipFill>
        <p:spPr>
          <a:xfrm>
            <a:off x="5430979" y="2169726"/>
            <a:ext cx="2050689" cy="3916435"/>
          </a:xfrm>
          <a:prstGeom prst="rect">
            <a:avLst/>
          </a:prstGeom>
        </p:spPr>
      </p:pic>
      <p:pic>
        <p:nvPicPr>
          <p:cNvPr id="4" name="Picture 4"/>
          <p:cNvPicPr>
            <a:picLocks noChangeAspect="1"/>
          </p:cNvPicPr>
          <p:nvPr/>
        </p:nvPicPr>
        <p:blipFill>
          <a:blip r:embed="rId5"/>
          <a:srcRect l="32590" r="32590"/>
          <a:stretch>
            <a:fillRect/>
          </a:stretch>
        </p:blipFill>
        <p:spPr>
          <a:xfrm>
            <a:off x="3153146" y="1697364"/>
            <a:ext cx="2050689" cy="3916435"/>
          </a:xfrm>
          <a:prstGeom prst="rect">
            <a:avLst/>
          </a:prstGeom>
        </p:spPr>
      </p:pic>
      <p:sp>
        <p:nvSpPr>
          <p:cNvPr id="5" name="AutoShape 5"/>
          <p:cNvSpPr/>
          <p:nvPr/>
        </p:nvSpPr>
        <p:spPr>
          <a:xfrm>
            <a:off x="7851998"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票制是城市轨道交通系统中用于设定收费方式和票价变化结构的机制，它为票价计算提供了基础框架。</a:t>
            </a:r>
            <a:endParaRPr lang="en-US" sz="1100"/>
          </a:p>
        </p:txBody>
      </p:sp>
      <p:sp>
        <p:nvSpPr>
          <p:cNvPr id="6" name="AutoShape 6"/>
          <p:cNvSpPr/>
          <p:nvPr/>
        </p:nvSpPr>
        <p:spPr>
          <a:xfrm>
            <a:off x="7851998"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票制的定义</a:t>
            </a:r>
            <a:endParaRPr lang="en-US" sz="1100"/>
          </a:p>
        </p:txBody>
      </p:sp>
      <p:sp>
        <p:nvSpPr>
          <p:cNvPr id="7" name="AutoShape 7"/>
          <p:cNvSpPr/>
          <p:nvPr/>
        </p:nvSpPr>
        <p:spPr>
          <a:xfrm>
            <a:off x="7851998"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票制不仅决定了如何根据乘客的乘车距离、时间或其他因素来计算票价，还影响了轨道交通系统的运营效率和乘客的出行成本。</a:t>
            </a:r>
            <a:endParaRPr lang="en-US" sz="1100"/>
          </a:p>
        </p:txBody>
      </p:sp>
      <p:sp>
        <p:nvSpPr>
          <p:cNvPr id="8" name="AutoShape 8"/>
          <p:cNvSpPr/>
          <p:nvPr/>
        </p:nvSpPr>
        <p:spPr>
          <a:xfrm>
            <a:off x="7851998"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票制的作用</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97192" y="1308287"/>
            <a:ext cx="4348638"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车票状态分类</a:t>
            </a:r>
          </a:p>
        </p:txBody>
      </p:sp>
      <p:sp>
        <p:nvSpPr>
          <p:cNvPr id="3" name="TextBox 3"/>
          <p:cNvSpPr txBox="1"/>
          <p:nvPr/>
        </p:nvSpPr>
        <p:spPr>
          <a:xfrm>
            <a:off x="6865764" y="1271476"/>
            <a:ext cx="4493572"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未售</a:t>
            </a:r>
          </a:p>
        </p:txBody>
      </p:sp>
      <p:sp>
        <p:nvSpPr>
          <p:cNvPr id="4" name="TextBox 4"/>
          <p:cNvSpPr txBox="1"/>
          <p:nvPr/>
        </p:nvSpPr>
        <p:spPr>
          <a:xfrm>
            <a:off x="6878035" y="2989034"/>
            <a:ext cx="4493572"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已售</a:t>
            </a:r>
          </a:p>
        </p:txBody>
      </p:sp>
      <p:sp>
        <p:nvSpPr>
          <p:cNvPr id="5" name="TextBox 5"/>
          <p:cNvSpPr txBox="1"/>
          <p:nvPr/>
        </p:nvSpPr>
        <p:spPr>
          <a:xfrm>
            <a:off x="6890305" y="4725206"/>
            <a:ext cx="4493572"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回收</a:t>
            </a:r>
          </a:p>
        </p:txBody>
      </p:sp>
      <p:sp>
        <p:nvSpPr>
          <p:cNvPr id="6" name="TextBox 6"/>
          <p:cNvSpPr txBox="1"/>
          <p:nvPr/>
        </p:nvSpPr>
        <p:spPr>
          <a:xfrm>
            <a:off x="1321733" y="4762018"/>
            <a:ext cx="4414526" cy="62484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未入站</a:t>
            </a:r>
          </a:p>
        </p:txBody>
      </p:sp>
      <p:sp>
        <p:nvSpPr>
          <p:cNvPr id="7" name="TextBox 7"/>
          <p:cNvSpPr txBox="1"/>
          <p:nvPr/>
        </p:nvSpPr>
        <p:spPr>
          <a:xfrm>
            <a:off x="1309463" y="3025846"/>
            <a:ext cx="4348638"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已入站</a:t>
            </a:r>
          </a:p>
        </p:txBody>
      </p:sp>
      <p:sp>
        <p:nvSpPr>
          <p:cNvPr id="8" name="TextBox 8"/>
          <p:cNvSpPr txBox="1"/>
          <p:nvPr/>
        </p:nvSpPr>
        <p:spPr>
          <a:xfrm>
            <a:off x="1297192" y="1670999"/>
            <a:ext cx="4486656"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车票按出入站状态分为“已入站”和“未入站”，此分类是判断车票状态与乘客所属状态是否一致的重要信息，为处理票务问题提供依据。</a:t>
            </a:r>
          </a:p>
        </p:txBody>
      </p:sp>
      <p:sp>
        <p:nvSpPr>
          <p:cNvPr id="9" name="TextBox 9"/>
          <p:cNvSpPr txBox="1"/>
          <p:nvPr/>
        </p:nvSpPr>
        <p:spPr>
          <a:xfrm>
            <a:off x="1309463" y="3410120"/>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是指乘客入站时，车票经进站闸机刷卡后所处的状态，已被写入了进站码等进站信息；为处理票务问题提供依据。</a:t>
            </a:r>
          </a:p>
        </p:txBody>
      </p:sp>
      <p:sp>
        <p:nvSpPr>
          <p:cNvPr id="10" name="TextBox 10"/>
          <p:cNvSpPr txBox="1"/>
          <p:nvPr/>
        </p:nvSpPr>
        <p:spPr>
          <a:xfrm>
            <a:off x="1321733" y="5149114"/>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是指车票初始化后，经车站自动、半自动售票机售出，还未经过进站闸机刷卡使用时的状态，只有出售信息，还未写入进站信息。</a:t>
            </a:r>
          </a:p>
        </p:txBody>
      </p:sp>
      <p:sp>
        <p:nvSpPr>
          <p:cNvPr id="11" name="TextBox 11"/>
          <p:cNvSpPr txBox="1"/>
          <p:nvPr/>
        </p:nvSpPr>
        <p:spPr>
          <a:xfrm>
            <a:off x="6865764" y="1634188"/>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是指车票经过初始化后配发到车站，还未被发售前所处的状态；车票经过初始化后配发到车站，还未被发售前所处的状态。</a:t>
            </a:r>
          </a:p>
        </p:txBody>
      </p:sp>
      <p:sp>
        <p:nvSpPr>
          <p:cNvPr id="12" name="TextBox 12"/>
          <p:cNvSpPr txBox="1"/>
          <p:nvPr/>
        </p:nvSpPr>
        <p:spPr>
          <a:xfrm>
            <a:off x="6878035" y="3373308"/>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是指车票经自动售票机、半自动售票机售出后所处的状态；预制单程票经过初始化后配发到车站就已处于“已售”状态。</a:t>
            </a:r>
          </a:p>
        </p:txBody>
      </p:sp>
      <p:sp>
        <p:nvSpPr>
          <p:cNvPr id="13" name="TextBox 13"/>
          <p:cNvSpPr txBox="1"/>
          <p:nvPr/>
        </p:nvSpPr>
        <p:spPr>
          <a:xfrm>
            <a:off x="6890305" y="5112302"/>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是指单程票由出站闸机回收后所处的状态，或者经过退卡操作后所处的状态，处于此状态的单程票可供车站循环发售。</a:t>
            </a:r>
          </a:p>
        </p:txBody>
      </p:sp>
      <p:sp>
        <p:nvSpPr>
          <p:cNvPr id="14" name="TextBox 1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grpSp>
        <p:nvGrpSpPr>
          <p:cNvPr id="15" name="Group 15"/>
          <p:cNvGrpSpPr/>
          <p:nvPr/>
        </p:nvGrpSpPr>
        <p:grpSpPr>
          <a:xfrm>
            <a:off x="839115" y="1512589"/>
            <a:ext cx="197186" cy="5357334"/>
            <a:chOff x="839115" y="1512589"/>
            <a:chExt cx="197186" cy="5357334"/>
          </a:xfrm>
        </p:grpSpPr>
        <p:sp>
          <p:nvSpPr>
            <p:cNvPr id="16" name="AutoShape 16"/>
            <p:cNvSpPr/>
            <p:nvPr/>
          </p:nvSpPr>
          <p:spPr>
            <a:xfrm>
              <a:off x="839115" y="1512589"/>
              <a:ext cx="197186" cy="197186"/>
            </a:xfrm>
            <a:prstGeom prst="ellipse">
              <a:avLst/>
            </a:prstGeom>
            <a:solidFill>
              <a:schemeClr val="accent1">
                <a:alpha val="100000"/>
              </a:schemeClr>
            </a:solidFill>
            <a:ln/>
          </p:spPr>
        </p:sp>
        <p:sp>
          <p:nvSpPr>
            <p:cNvPr id="17" name="AutoShape 17"/>
            <p:cNvSpPr/>
            <p:nvPr/>
          </p:nvSpPr>
          <p:spPr>
            <a:xfrm>
              <a:off x="839115" y="3230148"/>
              <a:ext cx="197186" cy="197186"/>
            </a:xfrm>
            <a:prstGeom prst="ellipse">
              <a:avLst/>
            </a:prstGeom>
            <a:solidFill>
              <a:schemeClr val="accent1">
                <a:alpha val="100000"/>
              </a:schemeClr>
            </a:solidFill>
            <a:ln/>
          </p:spPr>
        </p:sp>
        <p:sp>
          <p:nvSpPr>
            <p:cNvPr id="18" name="AutoShape 18"/>
            <p:cNvSpPr/>
            <p:nvPr/>
          </p:nvSpPr>
          <p:spPr>
            <a:xfrm>
              <a:off x="839115" y="4975845"/>
              <a:ext cx="197186" cy="197186"/>
            </a:xfrm>
            <a:prstGeom prst="ellipse">
              <a:avLst/>
            </a:prstGeom>
            <a:solidFill>
              <a:schemeClr val="accent1">
                <a:alpha val="100000"/>
              </a:schemeClr>
            </a:solidFill>
            <a:ln/>
          </p:spPr>
        </p:sp>
        <p:cxnSp>
          <p:nvCxnSpPr>
            <p:cNvPr id="19" name="Connector 19"/>
            <p:cNvCxnSpPr/>
            <p:nvPr/>
          </p:nvCxnSpPr>
          <p:spPr>
            <a:xfrm>
              <a:off x="937708"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grpSp>
        <p:nvGrpSpPr>
          <p:cNvPr id="20" name="Group 20"/>
          <p:cNvGrpSpPr/>
          <p:nvPr/>
        </p:nvGrpSpPr>
        <p:grpSpPr>
          <a:xfrm>
            <a:off x="6455568" y="1512589"/>
            <a:ext cx="197186" cy="5357334"/>
            <a:chOff x="6455568" y="1512589"/>
            <a:chExt cx="197186" cy="5357334"/>
          </a:xfrm>
        </p:grpSpPr>
        <p:sp>
          <p:nvSpPr>
            <p:cNvPr id="21" name="AutoShape 21"/>
            <p:cNvSpPr/>
            <p:nvPr/>
          </p:nvSpPr>
          <p:spPr>
            <a:xfrm>
              <a:off x="6455568" y="1512589"/>
              <a:ext cx="197186" cy="197186"/>
            </a:xfrm>
            <a:prstGeom prst="ellipse">
              <a:avLst/>
            </a:prstGeom>
            <a:solidFill>
              <a:schemeClr val="accent1">
                <a:alpha val="100000"/>
              </a:schemeClr>
            </a:solidFill>
            <a:ln/>
          </p:spPr>
        </p:sp>
        <p:sp>
          <p:nvSpPr>
            <p:cNvPr id="22" name="AutoShape 22"/>
            <p:cNvSpPr/>
            <p:nvPr/>
          </p:nvSpPr>
          <p:spPr>
            <a:xfrm>
              <a:off x="6455568" y="3230148"/>
              <a:ext cx="197186" cy="197186"/>
            </a:xfrm>
            <a:prstGeom prst="ellipse">
              <a:avLst/>
            </a:prstGeom>
            <a:solidFill>
              <a:schemeClr val="accent1">
                <a:alpha val="100000"/>
              </a:schemeClr>
            </a:solidFill>
            <a:ln/>
          </p:spPr>
        </p:sp>
        <p:sp>
          <p:nvSpPr>
            <p:cNvPr id="23" name="AutoShape 23"/>
            <p:cNvSpPr/>
            <p:nvPr/>
          </p:nvSpPr>
          <p:spPr>
            <a:xfrm>
              <a:off x="6455568" y="4975845"/>
              <a:ext cx="197186" cy="197186"/>
            </a:xfrm>
            <a:prstGeom prst="ellipse">
              <a:avLst/>
            </a:prstGeom>
            <a:solidFill>
              <a:schemeClr val="accent1">
                <a:alpha val="100000"/>
              </a:schemeClr>
            </a:solidFill>
            <a:ln/>
          </p:spPr>
        </p:sp>
        <p:cxnSp>
          <p:nvCxnSpPr>
            <p:cNvPr id="24" name="Connector 24"/>
            <p:cNvCxnSpPr/>
            <p:nvPr/>
          </p:nvCxnSpPr>
          <p:spPr>
            <a:xfrm>
              <a:off x="6554162"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AutoShape 3"/>
          <p:cNvSpPr/>
          <p:nvPr/>
        </p:nvSpPr>
        <p:spPr>
          <a:xfrm>
            <a:off x="2542292"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2909446"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掌握票价的制定原则，包括公益性、考虑乘客承受能力、比价合理、可持续发展和递远递减原则，确保票价合理、可持续并满足公众需求。</a:t>
            </a:r>
          </a:p>
        </p:txBody>
      </p:sp>
      <p:sp>
        <p:nvSpPr>
          <p:cNvPr id="5" name="TextBox 5"/>
          <p:cNvSpPr txBox="1"/>
          <p:nvPr/>
        </p:nvSpPr>
        <p:spPr>
          <a:xfrm>
            <a:off x="2909446"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票价制定原则掌握</a:t>
            </a:r>
          </a:p>
        </p:txBody>
      </p:sp>
      <p:sp>
        <p:nvSpPr>
          <p:cNvPr id="6" name="TextBox 6"/>
          <p:cNvSpPr txBox="1"/>
          <p:nvPr/>
        </p:nvSpPr>
        <p:spPr>
          <a:xfrm>
            <a:off x="2909446"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掌握车票的使用流程，包括购买、充值、进站、出站等环节，确保车票使用顺畅，为乘客提供便捷的轨道交通出行体验。</a:t>
            </a:r>
          </a:p>
        </p:txBody>
      </p:sp>
      <p:sp>
        <p:nvSpPr>
          <p:cNvPr id="7" name="TextBox 7"/>
          <p:cNvSpPr txBox="1"/>
          <p:nvPr/>
        </p:nvSpPr>
        <p:spPr>
          <a:xfrm>
            <a:off x="2909446"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车票使用流程掌握</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9821" r="9821"/>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安全意识养成</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在轨道交通环境中工作或通行，养成良好的安全意识至关重要，能够确保乘客和员工的安全，减少事故发生的可能性。</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职业素养提升</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职业素养是轨道交通工作者不可或缺的品质，包括专业知识、服务态度、责任心等方面，是提升服务质量、保障运营安全的关键。</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560913" y="1312852"/>
            <a:ext cx="7804501" cy="762000"/>
          </a:xfrm>
          <a:prstGeom prst="rect">
            <a:avLst/>
          </a:prstGeom>
          <a:ln/>
        </p:spPr>
        <p:txBody>
          <a:bodyPr vert="horz" wrap="square" lIns="123825" tIns="123825" rIns="57150" bIns="123825" rtlCol="0" anchor="t"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按车票出入站状态分类</a:t>
            </a:r>
          </a:p>
        </p:txBody>
      </p:sp>
      <p:cxnSp>
        <p:nvCxnSpPr>
          <p:cNvPr id="3" name="Connector 3"/>
          <p:cNvCxnSpPr/>
          <p:nvPr/>
        </p:nvCxnSpPr>
        <p:spPr>
          <a:xfrm>
            <a:off x="1197254" y="5988003"/>
            <a:ext cx="1099832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4" name="TextBox 4"/>
          <p:cNvSpPr txBox="1"/>
          <p:nvPr/>
        </p:nvSpPr>
        <p:spPr>
          <a:xfrm>
            <a:off x="3560913" y="1927072"/>
            <a:ext cx="7804501"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车票按出入站状态分为“已入站”和“未入站”。已入站车票经进站闸机刷卡，写入进站码等进站信息；未入站车票初始化后售出，仅含出售信息，未写入进站信息。</a:t>
            </a:r>
          </a:p>
        </p:txBody>
      </p:sp>
      <p:sp>
        <p:nvSpPr>
          <p:cNvPr id="5" name="TextBox 5"/>
          <p:cNvSpPr txBox="1"/>
          <p:nvPr/>
        </p:nvSpPr>
        <p:spPr>
          <a:xfrm>
            <a:off x="1183473" y="3943665"/>
            <a:ext cx="7806355" cy="762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按是否被发售分类</a:t>
            </a:r>
          </a:p>
        </p:txBody>
      </p:sp>
      <p:sp>
        <p:nvSpPr>
          <p:cNvPr id="6" name="TextBox 6"/>
          <p:cNvSpPr txBox="1"/>
          <p:nvPr/>
        </p:nvSpPr>
        <p:spPr>
          <a:xfrm>
            <a:off x="1183473" y="4571667"/>
            <a:ext cx="7806355"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车票状态分为未售、已售和回收。未售车票经初始化后配发到车站；已售车票经售票机售出，包括单程票和预制单程票；回收车票经退卡或回收后，可供车站循环发售。</a:t>
            </a:r>
          </a:p>
        </p:txBody>
      </p:sp>
      <p:cxnSp>
        <p:nvCxnSpPr>
          <p:cNvPr id="7" name="Connector 7"/>
          <p:cNvCxnSpPr/>
          <p:nvPr/>
        </p:nvCxnSpPr>
        <p:spPr>
          <a:xfrm>
            <a:off x="3574694" y="3297546"/>
            <a:ext cx="86142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8" name="TextBox 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车票状态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4489734" y="4197309"/>
            <a:ext cx="3273285" cy="690150"/>
          </a:xfrm>
          <a:prstGeom prst="roundRect">
            <a:avLst>
              <a:gd name="adj" fmla="val 28095"/>
            </a:avLst>
          </a:prstGeom>
          <a:solidFill>
            <a:schemeClr val="accent1">
              <a:alpha val="100000"/>
            </a:schemeClr>
          </a:solidFill>
          <a:ln/>
        </p:spPr>
      </p:sp>
      <p:sp>
        <p:nvSpPr>
          <p:cNvPr id="3" name="AutoShape 3"/>
          <p:cNvSpPr/>
          <p:nvPr/>
        </p:nvSpPr>
        <p:spPr>
          <a:xfrm>
            <a:off x="650433" y="4197309"/>
            <a:ext cx="3273285" cy="690150"/>
          </a:xfrm>
          <a:prstGeom prst="roundRect">
            <a:avLst>
              <a:gd name="adj" fmla="val 28095"/>
            </a:avLst>
          </a:prstGeom>
          <a:solidFill>
            <a:schemeClr val="accent1">
              <a:alpha val="100000"/>
            </a:schemeClr>
          </a:solidFill>
          <a:ln/>
        </p:spPr>
      </p:sp>
      <p:sp>
        <p:nvSpPr>
          <p:cNvPr id="4" name="AutoShape 4"/>
          <p:cNvSpPr/>
          <p:nvPr/>
        </p:nvSpPr>
        <p:spPr>
          <a:xfrm>
            <a:off x="4489734" y="1474577"/>
            <a:ext cx="3273285" cy="690150"/>
          </a:xfrm>
          <a:prstGeom prst="roundRect">
            <a:avLst>
              <a:gd name="adj" fmla="val 28095"/>
            </a:avLst>
          </a:prstGeom>
          <a:solidFill>
            <a:schemeClr val="accent1">
              <a:alpha val="100000"/>
            </a:schemeClr>
          </a:solidFill>
          <a:ln/>
        </p:spPr>
      </p:sp>
      <p:sp>
        <p:nvSpPr>
          <p:cNvPr id="5" name="AutoShape 5"/>
          <p:cNvSpPr/>
          <p:nvPr/>
        </p:nvSpPr>
        <p:spPr>
          <a:xfrm>
            <a:off x="650433" y="1474577"/>
            <a:ext cx="3273285" cy="690150"/>
          </a:xfrm>
          <a:prstGeom prst="roundRect">
            <a:avLst>
              <a:gd name="adj" fmla="val 28095"/>
            </a:avLst>
          </a:prstGeom>
          <a:solidFill>
            <a:schemeClr val="accent1">
              <a:alpha val="100000"/>
            </a:schemeClr>
          </a:solidFill>
          <a:ln/>
        </p:spPr>
      </p:sp>
      <p:pic>
        <p:nvPicPr>
          <p:cNvPr id="6" name="Picture 6"/>
          <p:cNvPicPr>
            <a:picLocks noChangeAspect="1"/>
          </p:cNvPicPr>
          <p:nvPr/>
        </p:nvPicPr>
        <p:blipFill>
          <a:blip r:embed="rId3">
            <a:alphaModFix/>
          </a:blip>
          <a:srcRect l="24969" r="24969"/>
          <a:stretch>
            <a:fillRect/>
          </a:stretch>
        </p:blipFill>
        <p:spPr>
          <a:xfrm>
            <a:off x="8293144" y="1482730"/>
            <a:ext cx="3422379" cy="4563172"/>
          </a:xfrm>
          <a:prstGeom prst="roundRect">
            <a:avLst/>
          </a:prstGeom>
        </p:spPr>
      </p:pic>
      <p:sp>
        <p:nvSpPr>
          <p:cNvPr id="7" name="TextBox 7"/>
          <p:cNvSpPr txBox="1"/>
          <p:nvPr/>
        </p:nvSpPr>
        <p:spPr>
          <a:xfrm>
            <a:off x="570176" y="2177640"/>
            <a:ext cx="3433799" cy="1259772"/>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单一票制定价简单，成本低，但易致短途乘客不公，客源减少，加重地面交通负担，影响城市交通规划。</a:t>
            </a:r>
          </a:p>
        </p:txBody>
      </p:sp>
      <p:sp>
        <p:nvSpPr>
          <p:cNvPr id="8" name="TextBox 8"/>
          <p:cNvSpPr txBox="1"/>
          <p:nvPr/>
        </p:nvSpPr>
        <p:spPr>
          <a:xfrm>
            <a:off x="4409477" y="2177640"/>
            <a:ext cx="3433799" cy="1259772"/>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计程票制根据乘车距离定价，票价合理，吸引乘客，是目前国内外城市轨道系统主流的票务制度。</a:t>
            </a:r>
          </a:p>
        </p:txBody>
      </p:sp>
      <p:sp>
        <p:nvSpPr>
          <p:cNvPr id="9" name="TextBox 9"/>
          <p:cNvSpPr txBox="1"/>
          <p:nvPr/>
        </p:nvSpPr>
        <p:spPr>
          <a:xfrm>
            <a:off x="570176" y="4915720"/>
            <a:ext cx="3433799" cy="1262987"/>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计时票制按停留时间计费，操作简便，避免拥堵。乘客超时未出站，运营企业将收取额外费用。</a:t>
            </a:r>
          </a:p>
        </p:txBody>
      </p:sp>
      <p:sp>
        <p:nvSpPr>
          <p:cNvPr id="10" name="TextBox 10"/>
          <p:cNvSpPr txBox="1"/>
          <p:nvPr/>
        </p:nvSpPr>
        <p:spPr>
          <a:xfrm>
            <a:off x="4407114" y="4915720"/>
            <a:ext cx="3438525" cy="1262987"/>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分区票制按区域计费，考虑出行规律，方便乘客。目前欧洲国家使用较多，以城市核心区为圆心划分区域。</a:t>
            </a:r>
          </a:p>
        </p:txBody>
      </p:sp>
      <p:sp>
        <p:nvSpPr>
          <p:cNvPr id="11" name="TextBox 11"/>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票制</a:t>
            </a:r>
          </a:p>
        </p:txBody>
      </p:sp>
      <p:sp>
        <p:nvSpPr>
          <p:cNvPr id="12" name="TextBox 12"/>
          <p:cNvSpPr txBox="1"/>
          <p:nvPr/>
        </p:nvSpPr>
        <p:spPr>
          <a:xfrm>
            <a:off x="838067" y="1502085"/>
            <a:ext cx="2898018" cy="635136"/>
          </a:xfrm>
          <a:prstGeom prst="rect">
            <a:avLst/>
          </a:prstGeom>
          <a:ln/>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单一票制</a:t>
            </a:r>
          </a:p>
        </p:txBody>
      </p:sp>
      <p:sp>
        <p:nvSpPr>
          <p:cNvPr id="13" name="TextBox 13"/>
          <p:cNvSpPr txBox="1"/>
          <p:nvPr/>
        </p:nvSpPr>
        <p:spPr>
          <a:xfrm>
            <a:off x="4677367" y="1502085"/>
            <a:ext cx="2898018" cy="635136"/>
          </a:xfrm>
          <a:prstGeom prst="rect">
            <a:avLst/>
          </a:prstGeom>
          <a:ln/>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计程票制</a:t>
            </a:r>
          </a:p>
        </p:txBody>
      </p:sp>
      <p:sp>
        <p:nvSpPr>
          <p:cNvPr id="14" name="TextBox 14"/>
          <p:cNvSpPr txBox="1"/>
          <p:nvPr/>
        </p:nvSpPr>
        <p:spPr>
          <a:xfrm>
            <a:off x="838067" y="4224817"/>
            <a:ext cx="2898018" cy="635136"/>
          </a:xfrm>
          <a:prstGeom prst="rect">
            <a:avLst/>
          </a:prstGeom>
          <a:ln/>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计时票制</a:t>
            </a:r>
          </a:p>
        </p:txBody>
      </p:sp>
      <p:sp>
        <p:nvSpPr>
          <p:cNvPr id="15" name="TextBox 15"/>
          <p:cNvSpPr txBox="1"/>
          <p:nvPr/>
        </p:nvSpPr>
        <p:spPr>
          <a:xfrm>
            <a:off x="4677367" y="4224817"/>
            <a:ext cx="2898018" cy="635136"/>
          </a:xfrm>
          <a:prstGeom prst="rect">
            <a:avLst/>
          </a:prstGeom>
          <a:ln/>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分区票制</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575279" y="2314941"/>
            <a:ext cx="2019230" cy="4086159"/>
          </a:xfrm>
          <a:prstGeom prst="rect">
            <a:avLst/>
          </a:prstGeom>
          <a:solidFill>
            <a:schemeClr val="lt2">
              <a:alpha val="80000"/>
            </a:schemeClr>
          </a:solidFill>
          <a:ln/>
        </p:spPr>
      </p:sp>
      <p:sp>
        <p:nvSpPr>
          <p:cNvPr id="3" name="AutoShape 3"/>
          <p:cNvSpPr/>
          <p:nvPr/>
        </p:nvSpPr>
        <p:spPr>
          <a:xfrm>
            <a:off x="575279" y="1272958"/>
            <a:ext cx="2019230" cy="2019230"/>
          </a:xfrm>
          <a:prstGeom prst="ellipse">
            <a:avLst/>
          </a:prstGeom>
          <a:solidFill>
            <a:schemeClr val="lt2">
              <a:alpha val="80000"/>
            </a:schemeClr>
          </a:solidFill>
          <a:ln/>
        </p:spPr>
      </p:sp>
      <p:sp>
        <p:nvSpPr>
          <p:cNvPr id="4" name="TextBox 4"/>
          <p:cNvSpPr txBox="1"/>
          <p:nvPr/>
        </p:nvSpPr>
        <p:spPr>
          <a:xfrm>
            <a:off x="575279" y="3187184"/>
            <a:ext cx="2019300" cy="2914650"/>
          </a:xfrm>
          <a:prstGeom prst="rect">
            <a:avLst/>
          </a:prstGeom>
          <a:ln/>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Microsoft Yahei"/>
                <a:ea typeface="Microsoft Yahei"/>
                <a:cs typeface="Microsoft Yahei"/>
              </a:rPr>
              <a:t>公益性原则：地铁作为城市公共交通的重要骨干，票价应优先满足公益性，确保广大市民出行需求得到满足。</a:t>
            </a:r>
          </a:p>
        </p:txBody>
      </p:sp>
      <p:sp>
        <p:nvSpPr>
          <p:cNvPr id="5" name="AutoShape 5"/>
          <p:cNvSpPr/>
          <p:nvPr/>
        </p:nvSpPr>
        <p:spPr>
          <a:xfrm>
            <a:off x="1057123" y="1834920"/>
            <a:ext cx="1036482" cy="1036482"/>
          </a:xfrm>
          <a:prstGeom prst="ellipse">
            <a:avLst/>
          </a:prstGeom>
          <a:solidFill>
            <a:schemeClr val="accent1">
              <a:alpha val="100000"/>
            </a:schemeClr>
          </a:solidFill>
          <a:ln/>
        </p:spPr>
      </p:sp>
      <p:sp>
        <p:nvSpPr>
          <p:cNvPr id="6" name="TextBox 6"/>
          <p:cNvSpPr txBox="1"/>
          <p:nvPr/>
        </p:nvSpPr>
        <p:spPr>
          <a:xfrm>
            <a:off x="1150548" y="2128502"/>
            <a:ext cx="849630" cy="481965"/>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Microsoft Yahei"/>
                <a:ea typeface="Microsoft Yahei"/>
                <a:cs typeface="Microsoft Yahei"/>
              </a:rPr>
              <a:t>01</a:t>
            </a:r>
          </a:p>
        </p:txBody>
      </p:sp>
      <p:sp>
        <p:nvSpPr>
          <p:cNvPr id="7" name="AutoShape 7"/>
          <p:cNvSpPr/>
          <p:nvPr/>
        </p:nvSpPr>
        <p:spPr>
          <a:xfrm>
            <a:off x="2836339" y="2322416"/>
            <a:ext cx="2019230" cy="4086159"/>
          </a:xfrm>
          <a:prstGeom prst="rect">
            <a:avLst/>
          </a:prstGeom>
          <a:solidFill>
            <a:schemeClr val="lt2">
              <a:alpha val="80000"/>
            </a:schemeClr>
          </a:solidFill>
          <a:ln/>
        </p:spPr>
      </p:sp>
      <p:sp>
        <p:nvSpPr>
          <p:cNvPr id="8" name="AutoShape 8"/>
          <p:cNvSpPr/>
          <p:nvPr/>
        </p:nvSpPr>
        <p:spPr>
          <a:xfrm>
            <a:off x="2836339" y="1280432"/>
            <a:ext cx="2019230" cy="2019230"/>
          </a:xfrm>
          <a:prstGeom prst="ellipse">
            <a:avLst/>
          </a:prstGeom>
          <a:solidFill>
            <a:schemeClr val="lt2">
              <a:alpha val="80000"/>
            </a:schemeClr>
          </a:solidFill>
          <a:ln/>
        </p:spPr>
      </p:sp>
      <p:sp>
        <p:nvSpPr>
          <p:cNvPr id="9" name="TextBox 9"/>
          <p:cNvSpPr txBox="1"/>
          <p:nvPr/>
        </p:nvSpPr>
        <p:spPr>
          <a:xfrm>
            <a:off x="2836339" y="3194659"/>
            <a:ext cx="2019300" cy="2914650"/>
          </a:xfrm>
          <a:prstGeom prst="rect">
            <a:avLst/>
          </a:prstGeom>
          <a:ln/>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Microsoft Yahei"/>
                <a:ea typeface="Microsoft Yahei"/>
                <a:cs typeface="Microsoft Yahei"/>
              </a:rPr>
              <a:t>考虑乘客承受能力原则：地铁票价制定需考虑大众经济承受能力，与当地经济社会发展水平相适应，确保乘客负担得起。</a:t>
            </a:r>
          </a:p>
        </p:txBody>
      </p:sp>
      <p:sp>
        <p:nvSpPr>
          <p:cNvPr id="10" name="AutoShape 10"/>
          <p:cNvSpPr/>
          <p:nvPr/>
        </p:nvSpPr>
        <p:spPr>
          <a:xfrm>
            <a:off x="3318182" y="1842394"/>
            <a:ext cx="1036482" cy="1036482"/>
          </a:xfrm>
          <a:prstGeom prst="ellipse">
            <a:avLst/>
          </a:prstGeom>
          <a:solidFill>
            <a:schemeClr val="accent1">
              <a:alpha val="100000"/>
            </a:schemeClr>
          </a:solidFill>
          <a:ln w="28575">
            <a:solidFill>
              <a:schemeClr val="accent1">
                <a:alpha val="100000"/>
              </a:schemeClr>
            </a:solidFill>
            <a:prstDash val="solid"/>
          </a:ln>
        </p:spPr>
      </p:sp>
      <p:sp>
        <p:nvSpPr>
          <p:cNvPr id="11" name="TextBox 11"/>
          <p:cNvSpPr txBox="1"/>
          <p:nvPr/>
        </p:nvSpPr>
        <p:spPr>
          <a:xfrm>
            <a:off x="3411608" y="2135977"/>
            <a:ext cx="849630" cy="481965"/>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Microsoft Yahei"/>
                <a:ea typeface="Microsoft Yahei"/>
                <a:cs typeface="Microsoft Yahei"/>
              </a:rPr>
              <a:t>02</a:t>
            </a:r>
          </a:p>
        </p:txBody>
      </p:sp>
      <p:sp>
        <p:nvSpPr>
          <p:cNvPr id="12" name="AutoShape 12"/>
          <p:cNvSpPr/>
          <p:nvPr/>
        </p:nvSpPr>
        <p:spPr>
          <a:xfrm>
            <a:off x="5100132" y="2322416"/>
            <a:ext cx="2019230" cy="4086159"/>
          </a:xfrm>
          <a:prstGeom prst="rect">
            <a:avLst/>
          </a:prstGeom>
          <a:solidFill>
            <a:schemeClr val="lt2">
              <a:alpha val="80000"/>
            </a:schemeClr>
          </a:solidFill>
          <a:ln/>
        </p:spPr>
      </p:sp>
      <p:sp>
        <p:nvSpPr>
          <p:cNvPr id="13" name="AutoShape 13"/>
          <p:cNvSpPr/>
          <p:nvPr/>
        </p:nvSpPr>
        <p:spPr>
          <a:xfrm>
            <a:off x="5100132" y="1280432"/>
            <a:ext cx="2019230" cy="2019230"/>
          </a:xfrm>
          <a:prstGeom prst="ellipse">
            <a:avLst/>
          </a:prstGeom>
          <a:solidFill>
            <a:schemeClr val="lt2">
              <a:alpha val="80000"/>
            </a:schemeClr>
          </a:solidFill>
          <a:ln/>
        </p:spPr>
      </p:sp>
      <p:sp>
        <p:nvSpPr>
          <p:cNvPr id="14" name="TextBox 14"/>
          <p:cNvSpPr txBox="1"/>
          <p:nvPr/>
        </p:nvSpPr>
        <p:spPr>
          <a:xfrm>
            <a:off x="5100132" y="3194659"/>
            <a:ext cx="2019300" cy="2914650"/>
          </a:xfrm>
          <a:prstGeom prst="rect">
            <a:avLst/>
          </a:prstGeom>
          <a:ln/>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Microsoft Yahei"/>
                <a:ea typeface="Microsoft Yahei"/>
                <a:cs typeface="Microsoft Yahei"/>
              </a:rPr>
              <a:t>比价合理原则：地铁票价应略高于地面公交，低于出租车，以体现其安全、快捷、准点、舒适的特点和高性价比。</a:t>
            </a:r>
          </a:p>
        </p:txBody>
      </p:sp>
      <p:sp>
        <p:nvSpPr>
          <p:cNvPr id="15" name="AutoShape 15"/>
          <p:cNvSpPr/>
          <p:nvPr/>
        </p:nvSpPr>
        <p:spPr>
          <a:xfrm>
            <a:off x="5581975" y="1842394"/>
            <a:ext cx="1036482" cy="1036482"/>
          </a:xfrm>
          <a:prstGeom prst="ellipse">
            <a:avLst/>
          </a:prstGeom>
          <a:solidFill>
            <a:schemeClr val="accent1">
              <a:alpha val="100000"/>
            </a:schemeClr>
          </a:solidFill>
          <a:ln/>
        </p:spPr>
      </p:sp>
      <p:sp>
        <p:nvSpPr>
          <p:cNvPr id="16" name="TextBox 16"/>
          <p:cNvSpPr txBox="1"/>
          <p:nvPr/>
        </p:nvSpPr>
        <p:spPr>
          <a:xfrm>
            <a:off x="5675401" y="2135977"/>
            <a:ext cx="849630" cy="481965"/>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Microsoft Yahei"/>
                <a:ea typeface="Microsoft Yahei"/>
                <a:cs typeface="Microsoft Yahei"/>
              </a:rPr>
              <a:t>03</a:t>
            </a:r>
          </a:p>
        </p:txBody>
      </p:sp>
      <p:sp>
        <p:nvSpPr>
          <p:cNvPr id="17" name="AutoShape 17"/>
          <p:cNvSpPr/>
          <p:nvPr/>
        </p:nvSpPr>
        <p:spPr>
          <a:xfrm>
            <a:off x="7392501" y="2351674"/>
            <a:ext cx="2019230" cy="4086159"/>
          </a:xfrm>
          <a:prstGeom prst="rect">
            <a:avLst/>
          </a:prstGeom>
          <a:solidFill>
            <a:schemeClr val="lt2">
              <a:alpha val="80000"/>
            </a:schemeClr>
          </a:solidFill>
          <a:ln/>
        </p:spPr>
      </p:sp>
      <p:sp>
        <p:nvSpPr>
          <p:cNvPr id="18" name="AutoShape 18"/>
          <p:cNvSpPr/>
          <p:nvPr/>
        </p:nvSpPr>
        <p:spPr>
          <a:xfrm>
            <a:off x="7392501" y="1309691"/>
            <a:ext cx="2019230" cy="2019230"/>
          </a:xfrm>
          <a:prstGeom prst="ellipse">
            <a:avLst/>
          </a:prstGeom>
          <a:solidFill>
            <a:schemeClr val="lt2">
              <a:alpha val="80000"/>
            </a:schemeClr>
          </a:solidFill>
          <a:ln/>
        </p:spPr>
      </p:sp>
      <p:sp>
        <p:nvSpPr>
          <p:cNvPr id="19" name="TextBox 19"/>
          <p:cNvSpPr txBox="1"/>
          <p:nvPr/>
        </p:nvSpPr>
        <p:spPr>
          <a:xfrm>
            <a:off x="7392501" y="3223917"/>
            <a:ext cx="2019300" cy="2914650"/>
          </a:xfrm>
          <a:prstGeom prst="rect">
            <a:avLst/>
          </a:prstGeom>
          <a:ln/>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Microsoft Yahei"/>
                <a:ea typeface="Microsoft Yahei"/>
                <a:cs typeface="Microsoft Yahei"/>
              </a:rPr>
              <a:t>可持续发展原则：地铁票价制定需兼顾政府投资、乘客利益与企业长远发展，确保地铁建设的成本回收与企业的可持续发展。</a:t>
            </a:r>
          </a:p>
        </p:txBody>
      </p:sp>
      <p:sp>
        <p:nvSpPr>
          <p:cNvPr id="20" name="AutoShape 20"/>
          <p:cNvSpPr/>
          <p:nvPr/>
        </p:nvSpPr>
        <p:spPr>
          <a:xfrm>
            <a:off x="7874344" y="1871653"/>
            <a:ext cx="1036482" cy="1036482"/>
          </a:xfrm>
          <a:prstGeom prst="ellipse">
            <a:avLst/>
          </a:prstGeom>
          <a:solidFill>
            <a:schemeClr val="accent1">
              <a:alpha val="100000"/>
            </a:schemeClr>
          </a:solidFill>
          <a:ln/>
        </p:spPr>
      </p:sp>
      <p:sp>
        <p:nvSpPr>
          <p:cNvPr id="21" name="TextBox 21"/>
          <p:cNvSpPr txBox="1"/>
          <p:nvPr/>
        </p:nvSpPr>
        <p:spPr>
          <a:xfrm>
            <a:off x="7967769" y="2165235"/>
            <a:ext cx="849630" cy="481965"/>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Microsoft Yahei"/>
                <a:ea typeface="Microsoft Yahei"/>
                <a:cs typeface="Microsoft Yahei"/>
              </a:rPr>
              <a:t>04</a:t>
            </a:r>
          </a:p>
        </p:txBody>
      </p:sp>
      <p:sp>
        <p:nvSpPr>
          <p:cNvPr id="22" name="AutoShape 22"/>
          <p:cNvSpPr/>
          <p:nvPr/>
        </p:nvSpPr>
        <p:spPr>
          <a:xfrm>
            <a:off x="9656294" y="2322416"/>
            <a:ext cx="2019230" cy="4086159"/>
          </a:xfrm>
          <a:prstGeom prst="rect">
            <a:avLst/>
          </a:prstGeom>
          <a:solidFill>
            <a:schemeClr val="lt2">
              <a:alpha val="80000"/>
            </a:schemeClr>
          </a:solidFill>
          <a:ln/>
        </p:spPr>
      </p:sp>
      <p:sp>
        <p:nvSpPr>
          <p:cNvPr id="23" name="AutoShape 23"/>
          <p:cNvSpPr/>
          <p:nvPr/>
        </p:nvSpPr>
        <p:spPr>
          <a:xfrm>
            <a:off x="9656294" y="1280432"/>
            <a:ext cx="2019230" cy="2019230"/>
          </a:xfrm>
          <a:prstGeom prst="ellipse">
            <a:avLst/>
          </a:prstGeom>
          <a:solidFill>
            <a:schemeClr val="lt2">
              <a:alpha val="80000"/>
            </a:schemeClr>
          </a:solidFill>
          <a:ln/>
        </p:spPr>
      </p:sp>
      <p:sp>
        <p:nvSpPr>
          <p:cNvPr id="24" name="TextBox 24"/>
          <p:cNvSpPr txBox="1"/>
          <p:nvPr/>
        </p:nvSpPr>
        <p:spPr>
          <a:xfrm>
            <a:off x="9656294" y="3194659"/>
            <a:ext cx="2019300" cy="2914650"/>
          </a:xfrm>
          <a:prstGeom prst="rect">
            <a:avLst/>
          </a:prstGeom>
          <a:ln/>
        </p:spPr>
        <p:txBody>
          <a:bodyPr vert="horz" wrap="square" lIns="123825" tIns="123825" rIns="57150" bIns="123825" rtlCol="0" anchor="t" anchorCtr="0">
            <a:noAutofit/>
          </a:bodyPr>
          <a:lstStyle/>
          <a:p>
            <a:pPr algn="ctr">
              <a:lnSpc>
                <a:spcPct val="140000"/>
              </a:lnSpc>
              <a:spcBef>
                <a:spcPct val="0"/>
              </a:spcBef>
            </a:pPr>
            <a:r>
              <a:rPr lang="en-US" sz="1500">
                <a:solidFill>
                  <a:schemeClr val="dk1">
                    <a:alpha val="100000"/>
                  </a:schemeClr>
                </a:solidFill>
                <a:latin typeface="Microsoft Yahei"/>
                <a:ea typeface="Microsoft Yahei"/>
                <a:cs typeface="Microsoft Yahei"/>
              </a:rPr>
              <a:t>递远递减原则：轨道交通票价应遵循递远递减原则，根据运输里程制定运价结构，确保运距越长运输成本越低。</a:t>
            </a:r>
          </a:p>
        </p:txBody>
      </p:sp>
      <p:sp>
        <p:nvSpPr>
          <p:cNvPr id="25" name="AutoShape 25"/>
          <p:cNvSpPr/>
          <p:nvPr/>
        </p:nvSpPr>
        <p:spPr>
          <a:xfrm>
            <a:off x="10138137" y="1842394"/>
            <a:ext cx="1036482" cy="1036482"/>
          </a:xfrm>
          <a:prstGeom prst="ellipse">
            <a:avLst/>
          </a:prstGeom>
          <a:solidFill>
            <a:schemeClr val="accent1">
              <a:alpha val="100000"/>
            </a:schemeClr>
          </a:solidFill>
          <a:ln/>
        </p:spPr>
      </p:sp>
      <p:sp>
        <p:nvSpPr>
          <p:cNvPr id="26" name="TextBox 26"/>
          <p:cNvSpPr txBox="1"/>
          <p:nvPr/>
        </p:nvSpPr>
        <p:spPr>
          <a:xfrm>
            <a:off x="10231563" y="2135977"/>
            <a:ext cx="849630" cy="481965"/>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3000">
                <a:solidFill>
                  <a:srgbClr val="FFFFFF">
                    <a:alpha val="100000"/>
                  </a:srgbClr>
                </a:solidFill>
                <a:latin typeface="Microsoft Yahei"/>
                <a:ea typeface="Microsoft Yahei"/>
                <a:cs typeface="Microsoft Yahei"/>
              </a:rPr>
              <a:t>05</a:t>
            </a:r>
          </a:p>
        </p:txBody>
      </p:sp>
      <p:sp>
        <p:nvSpPr>
          <p:cNvPr id="27" name="TextBox 27"/>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票价的制定原则</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406</Words>
  <Application>Microsoft Office PowerPoint</Application>
  <PresentationFormat>宽屏</PresentationFormat>
  <Paragraphs>91</Paragraphs>
  <Slides>16</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16</vt:i4>
      </vt:variant>
    </vt:vector>
  </HeadingPairs>
  <TitlesOfParts>
    <vt:vector size="20"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3</cp:revision>
  <dcterms:created xsi:type="dcterms:W3CDTF">2006-08-16T00:00:00Z</dcterms:created>
  <dcterms:modified xsi:type="dcterms:W3CDTF">2024-10-19T01:59:14Z</dcterms:modified>
</cp:coreProperties>
</file>