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33841" y="1525651"/>
            <a:ext cx="5943600" cy="258914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 fontScale="92500" lnSpcReduction="20000"/>
          </a:bodyPr>
          <a:lstStyle/>
          <a:p>
            <a:pPr algn="ctr">
              <a:lnSpc>
                <a:spcPct val="114999"/>
              </a:lnSpc>
            </a:pPr>
            <a:r>
              <a:rPr lang="en-US" sz="58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票务员开窗售票</a:t>
            </a:r>
            <a:endParaRPr lang="en-US" sz="5800" b="1" dirty="0">
              <a:solidFill>
                <a:srgbClr val="208BD9">
                  <a:alpha val="100000"/>
                </a:srgbClr>
              </a:solidFill>
              <a:latin typeface="Microsoft Yahei"/>
              <a:ea typeface="Microsoft Yahei"/>
              <a:cs typeface="Microsoft Yahei"/>
            </a:endParaRPr>
          </a:p>
          <a:p>
            <a:pPr algn="ctr">
              <a:lnSpc>
                <a:spcPct val="114999"/>
              </a:lnSpc>
            </a:pPr>
            <a:r>
              <a:rPr lang="en-US" sz="5800" b="1" dirty="0" err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作业</a:t>
            </a:r>
            <a:r>
              <a:rPr lang="en-US" sz="5400" b="1" dirty="0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
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97192" y="1308287"/>
            <a:ext cx="4348638" cy="60579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站务员岗位简介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65764" y="1271476"/>
            <a:ext cx="4493572" cy="60579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安全巡视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78035" y="2989034"/>
            <a:ext cx="4493572" cy="60579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突发事件处理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890305" y="4725206"/>
            <a:ext cx="4493572" cy="60579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信息发布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321733" y="4762018"/>
            <a:ext cx="4414526" cy="62484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指引乘客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09463" y="3025846"/>
            <a:ext cx="4348638" cy="60579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维护地铁站秩序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97192" y="1670999"/>
            <a:ext cx="4486656" cy="120396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站务员是客运站的常规事务员，属于非专业技术工种；日常工作比较繁杂，如维护秩序、协助反恐与安检、急救、紧急疏散等。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309463" y="3410120"/>
            <a:ext cx="4486275" cy="11525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地铁站务员负责维护地铁站的秩序和安全，确保乘客在站内有序排队、上下车，并防止拥挤和混乱的情况发生。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21733" y="5149114"/>
            <a:ext cx="4486275" cy="11525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地铁站务员需要熟悉地铁线路和站点信息，能够向乘客提供准确的换乘、出行等信息，并协助乘客解决问题。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865764" y="1634188"/>
            <a:ext cx="4486275" cy="11525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定期巡视站台、候车厅，确保设备设施的正常运行和安全性，发现问题及时报修或处理，防范安全事故的发生。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878035" y="3373308"/>
            <a:ext cx="4486275" cy="11525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及时处理突发事件，如乘客突发疾病、纠纷、设备故障等，做好应急处置工作，并协助相关部门开展后续调查和处理。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890305" y="5112302"/>
            <a:ext cx="4486275" cy="115252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地铁站务员需要及时发布地铁运营信息、服务通知等，确保乘客得到及时有效的信息，提高乘客的满意度。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站务员岗位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39115" y="1512589"/>
            <a:ext cx="197186" cy="5357334"/>
            <a:chOff x="839115" y="1512589"/>
            <a:chExt cx="197186" cy="5357334"/>
          </a:xfrm>
        </p:grpSpPr>
        <p:sp>
          <p:nvSpPr>
            <p:cNvPr id="16" name="AutoShape 16"/>
            <p:cNvSpPr/>
            <p:nvPr/>
          </p:nvSpPr>
          <p:spPr>
            <a:xfrm>
              <a:off x="839115" y="1512589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7" name="AutoShape 17"/>
            <p:cNvSpPr/>
            <p:nvPr/>
          </p:nvSpPr>
          <p:spPr>
            <a:xfrm>
              <a:off x="839115" y="3230148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8" name="AutoShape 18"/>
            <p:cNvSpPr/>
            <p:nvPr/>
          </p:nvSpPr>
          <p:spPr>
            <a:xfrm>
              <a:off x="839115" y="4975845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cxnSp>
          <p:nvCxnSpPr>
            <p:cNvPr id="19" name="Connector 19"/>
            <p:cNvCxnSpPr/>
            <p:nvPr/>
          </p:nvCxnSpPr>
          <p:spPr>
            <a:xfrm>
              <a:off x="937708" y="1624780"/>
              <a:ext cx="0" cy="5245143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  <a:headEnd type="none"/>
              <a:tailEnd type="none"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Group 20"/>
          <p:cNvGrpSpPr/>
          <p:nvPr/>
        </p:nvGrpSpPr>
        <p:grpSpPr>
          <a:xfrm>
            <a:off x="6455568" y="1512589"/>
            <a:ext cx="197186" cy="5357334"/>
            <a:chOff x="6455568" y="1512589"/>
            <a:chExt cx="197186" cy="5357334"/>
          </a:xfrm>
        </p:grpSpPr>
        <p:sp>
          <p:nvSpPr>
            <p:cNvPr id="21" name="AutoShape 21"/>
            <p:cNvSpPr/>
            <p:nvPr/>
          </p:nvSpPr>
          <p:spPr>
            <a:xfrm>
              <a:off x="6455568" y="1512589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22" name="AutoShape 22"/>
            <p:cNvSpPr/>
            <p:nvPr/>
          </p:nvSpPr>
          <p:spPr>
            <a:xfrm>
              <a:off x="6455568" y="3230148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23" name="AutoShape 23"/>
            <p:cNvSpPr/>
            <p:nvPr/>
          </p:nvSpPr>
          <p:spPr>
            <a:xfrm>
              <a:off x="6455568" y="4975845"/>
              <a:ext cx="197186" cy="197186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cxnSp>
          <p:nvCxnSpPr>
            <p:cNvPr id="24" name="Connector 24"/>
            <p:cNvCxnSpPr/>
            <p:nvPr/>
          </p:nvCxnSpPr>
          <p:spPr>
            <a:xfrm>
              <a:off x="6554162" y="1624780"/>
              <a:ext cx="0" cy="5245143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  <a:headEnd type="none"/>
              <a:tailEnd type="none"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3312" y="1743101"/>
            <a:ext cx="3394942" cy="186545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623312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189230" y="1775853"/>
            <a:ext cx="3394942" cy="1865457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189230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票务员岗位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29057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票务员岗位职责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11743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在客运值班员领导下，处理与乘客相关的票务事宜；负责客服中心的售票、充值、补票、咨询等相关事项；填写票务报表。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405937" y="1779196"/>
            <a:ext cx="3394942" cy="1865457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4405937" y="3209213"/>
            <a:ext cx="3394942" cy="2857500"/>
          </a:xfrm>
          <a:prstGeom prst="roundRect">
            <a:avLst>
              <a:gd name="adj" fmla="val 7195"/>
            </a:avLst>
          </a:prstGeom>
          <a:solidFill>
            <a:srgbClr val="FFFFFF">
              <a:alpha val="100000"/>
            </a:srgbClr>
          </a:solidFill>
          <a:ln/>
          <a:effectLst>
            <a:outerShdw blurRad="342900">
              <a:srgbClr val="000000">
                <a:alpha val="5000"/>
              </a:srgbClr>
            </a:outerShdw>
          </a:effectLst>
        </p:spPr>
      </p:sp>
      <p:sp>
        <p:nvSpPr>
          <p:cNvPr id="11" name="TextBox 11"/>
          <p:cNvSpPr txBox="1"/>
          <p:nvPr/>
        </p:nvSpPr>
        <p:spPr>
          <a:xfrm>
            <a:off x="4511682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售票前准备工作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94976" y="3453550"/>
            <a:ext cx="3183452" cy="559238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>
                <a:solidFill>
                  <a:srgbClr val="000000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售票准备作业流程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594368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领取车票，核对数量和备用金，签署票务员结算单；早班票务员领取钥匙和键盘钥匙，填写使用记录簿；接班票务员准备硬币。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77661" y="4164695"/>
            <a:ext cx="3018080" cy="1613061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1500">
                <a:solidFill>
                  <a:srgbClr val="000000">
                    <a:alpha val="69804"/>
                    <a:alpha val="70000"/>
                  </a:srgbClr>
                </a:solidFill>
                <a:latin typeface="Microsoft Yahei"/>
                <a:ea typeface="Microsoft Yahei"/>
                <a:cs typeface="Microsoft Yahei"/>
              </a:rPr>
              <a:t>在首班客车到站前15min到票务处，检查对讲设备、票务设备和备品状态，填写交接班本，开窗售票。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76023" y="1726817"/>
            <a:ext cx="4434841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售票的注意事项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运营时间内根据客流决定开放票务处数量；严禁携带私款和车票；需上级确认问题立即通知；携带车票和现金需上锁。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配票作业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票务员与客运值班员双人在场清点车票和备用金，签章确认；追加配备需登记并签章，客运值班员在SC上登入数据。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售票的作业程序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票务员兼顾付费区和非付费区乘客事务，先处理付费区业务；售票时严格“一收、二唱、三操作、四找赎”程序。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票务员岗位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070039" y="1545914"/>
            <a:ext cx="3861422" cy="3861422"/>
          </a:xfrm>
          <a:prstGeom prst="diamond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票务员岗位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216800" y="2235958"/>
            <a:ext cx="3905833" cy="1129392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 algn="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交接班工作需清晰详尽、重点突出、有跟进落实；办理交接班时避免影响对客服务，交班人需确认BOM退出。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16800" y="1629875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交接班作业原则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027972" y="2207383"/>
            <a:ext cx="3905833" cy="1129392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票务员与客运值班员清点票款并核对报表后签章确认；交接备品如钥匙、读写器等，并在记录表上签名登记。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988535" y="5255554"/>
            <a:ext cx="3905833" cy="1143173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票务员下班需准备结算，与客运值班员清点票款等并签章确认；客运值班员核查数据后填制退款等清单并签名确认。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988535" y="1629875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车站票务员交班标准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6774" y="5284129"/>
            <a:ext cx="3905833" cy="1143173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normAutofit/>
          </a:bodyPr>
          <a:lstStyle/>
          <a:p>
            <a:pPr algn="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票务员携现金车票回AFC室清点后，客运值班员填写实收金额，双方清点回收车票并分类加封，客运值班员计算差额。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77362" y="4706621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结算作业原则</a:t>
            </a:r>
          </a:p>
        </p:txBody>
      </p:sp>
      <p:sp>
        <p:nvSpPr>
          <p:cNvPr id="11" name="AutoShape 11"/>
          <p:cNvSpPr/>
          <p:nvPr/>
        </p:nvSpPr>
        <p:spPr>
          <a:xfrm>
            <a:off x="4364358" y="1629875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2" name="TextBox 12"/>
          <p:cNvSpPr txBox="1"/>
          <p:nvPr/>
        </p:nvSpPr>
        <p:spPr>
          <a:xfrm>
            <a:off x="4170154" y="1730269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13" name="AutoShape 13"/>
          <p:cNvSpPr/>
          <p:nvPr/>
        </p:nvSpPr>
        <p:spPr>
          <a:xfrm>
            <a:off x="7178908" y="1629875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4" name="TextBox 14"/>
          <p:cNvSpPr txBox="1"/>
          <p:nvPr/>
        </p:nvSpPr>
        <p:spPr>
          <a:xfrm>
            <a:off x="6984704" y="1730269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15" name="AutoShape 15"/>
          <p:cNvSpPr/>
          <p:nvPr/>
        </p:nvSpPr>
        <p:spPr>
          <a:xfrm>
            <a:off x="7139471" y="4678046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6" name="TextBox 16"/>
          <p:cNvSpPr txBox="1"/>
          <p:nvPr/>
        </p:nvSpPr>
        <p:spPr>
          <a:xfrm>
            <a:off x="6945267" y="4778440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17" name="AutoShape 17"/>
          <p:cNvSpPr/>
          <p:nvPr/>
        </p:nvSpPr>
        <p:spPr>
          <a:xfrm>
            <a:off x="4324921" y="4678046"/>
            <a:ext cx="682752" cy="682752"/>
          </a:xfrm>
          <a:prstGeom prst="ellipse">
            <a:avLst/>
          </a:prstGeom>
          <a:noFill/>
          <a:ln w="19050">
            <a:solidFill>
              <a:schemeClr val="accent1">
                <a:alpha val="100000"/>
              </a:schemeClr>
            </a:solidFill>
            <a:prstDash val="solid"/>
          </a:ln>
        </p:spPr>
      </p:sp>
      <p:sp>
        <p:nvSpPr>
          <p:cNvPr id="18" name="TextBox 18"/>
          <p:cNvSpPr txBox="1"/>
          <p:nvPr/>
        </p:nvSpPr>
        <p:spPr>
          <a:xfrm>
            <a:off x="4130717" y="4778440"/>
            <a:ext cx="1059180" cy="481965"/>
          </a:xfrm>
          <a:prstGeom prst="rect">
            <a:avLst/>
          </a:prstGeom>
          <a:ln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lang="en-US" sz="2400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988535" y="4801871"/>
            <a:ext cx="3905833" cy="502799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21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车站票务员结算标准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03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任务实施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804006" y="1329783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实训设备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半自动售票机（BOM）系统、现金若干、车票若干、相关清单和登记表。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组织安排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以小组为单位，在半自动售票机上发售单程票、往返票，办理乘客退卡退款事务，并填写相应报表，要求在指定时间完成。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准备工作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实施步骤</a:t>
            </a:r>
          </a:p>
        </p:txBody>
      </p:sp>
      <p:sp>
        <p:nvSpPr>
          <p:cNvPr id="4" name="AutoShape 4"/>
          <p:cNvSpPr/>
          <p:nvPr/>
        </p:nvSpPr>
        <p:spPr>
          <a:xfrm>
            <a:off x="2283559" y="1643082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5" name="TextBox 5"/>
          <p:cNvSpPr txBox="1"/>
          <p:nvPr/>
        </p:nvSpPr>
        <p:spPr>
          <a:xfrm>
            <a:off x="2482665" y="1893684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开启BOM系统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482665" y="2463837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开启BOM机电源开关，自动运行BOM系统程序，进行系统初始化和登录。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6240926" y="1650556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8" name="TextBox 8"/>
          <p:cNvSpPr txBox="1"/>
          <p:nvPr/>
        </p:nvSpPr>
        <p:spPr>
          <a:xfrm>
            <a:off x="6440032" y="1901159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售票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440032" y="2471312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在售票界面对参数允许进行售票业务操作各种票卡售票；在线发售单程票、往返票、储值票。</a:t>
            </a:r>
          </a:p>
        </p:txBody>
      </p:sp>
      <p:sp>
        <p:nvSpPr>
          <p:cNvPr id="10" name="AutoShape 10"/>
          <p:cNvSpPr/>
          <p:nvPr/>
        </p:nvSpPr>
        <p:spPr>
          <a:xfrm>
            <a:off x="2291034" y="4294709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1" name="TextBox 11"/>
          <p:cNvSpPr txBox="1"/>
          <p:nvPr/>
        </p:nvSpPr>
        <p:spPr>
          <a:xfrm>
            <a:off x="2490140" y="4545312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退卡退款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490140" y="5115465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在TVM故障时，通过故障退款界面正确填写信息，完成退款；点击退卡按钮，确认退卡操作。</a:t>
            </a:r>
          </a:p>
        </p:txBody>
      </p:sp>
      <p:sp>
        <p:nvSpPr>
          <p:cNvPr id="13" name="AutoShape 13"/>
          <p:cNvSpPr/>
          <p:nvPr/>
        </p:nvSpPr>
        <p:spPr>
          <a:xfrm>
            <a:off x="6248400" y="4302184"/>
            <a:ext cx="3657600" cy="2219857"/>
          </a:xfrm>
          <a:prstGeom prst="roundRect">
            <a:avLst>
              <a:gd name="adj" fmla="val 16667"/>
            </a:avLst>
          </a:prstGeom>
          <a:solidFill>
            <a:schemeClr val="lt2">
              <a:alpha val="100000"/>
            </a:schemeClr>
          </a:solidFill>
          <a:ln/>
        </p:spPr>
      </p:sp>
      <p:sp>
        <p:nvSpPr>
          <p:cNvPr id="14" name="TextBox 14"/>
          <p:cNvSpPr txBox="1"/>
          <p:nvPr/>
        </p:nvSpPr>
        <p:spPr>
          <a:xfrm>
            <a:off x="6447507" y="4552787"/>
            <a:ext cx="3251104" cy="490334"/>
          </a:xfrm>
          <a:prstGeom prst="rect">
            <a:avLst/>
          </a:prstGeom>
          <a:ln/>
        </p:spPr>
        <p:txBody>
          <a:bodyPr vert="horz" wrap="square" lIns="66008" tIns="33052" rIns="66008" bIns="33052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关机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447507" y="5122940"/>
            <a:ext cx="3251104" cy="1055857"/>
          </a:xfrm>
          <a:prstGeom prst="rect">
            <a:avLst/>
          </a:prstGeom>
          <a:ln/>
        </p:spPr>
        <p:txBody>
          <a:bodyPr vert="horz" wrap="square" lIns="66008" tIns="33052" rIns="66008" bIns="33052" rtlCol="0" anchor="t" anchorCtr="0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点击[辅助]-&gt;[关机]按钮，设备将按照指令正常关机，确保系统安全退出。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04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巩固提高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295400" y="1664304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1430145" y="1799048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4" name="TextBox 4"/>
          <p:cNvSpPr txBox="1"/>
          <p:nvPr/>
        </p:nvSpPr>
        <p:spPr>
          <a:xfrm>
            <a:off x="2058771" y="1463721"/>
            <a:ext cx="6886575" cy="76590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站长种类与职责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058770" y="2046214"/>
            <a:ext cx="8837829" cy="98203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一般常见的单个地铁车站叫自然站，会划分中心站或区域站，由若干自然站组成；中心站会设置中心站站长来负责全面工作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</a:p>
        </p:txBody>
      </p:sp>
      <p:sp>
        <p:nvSpPr>
          <p:cNvPr id="7" name="AutoShape 7"/>
          <p:cNvSpPr/>
          <p:nvPr/>
        </p:nvSpPr>
        <p:spPr>
          <a:xfrm>
            <a:off x="1295400" y="3384629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/>
        </p:spPr>
      </p:sp>
      <p:sp>
        <p:nvSpPr>
          <p:cNvPr id="8" name="AutoShape 8"/>
          <p:cNvSpPr/>
          <p:nvPr/>
        </p:nvSpPr>
        <p:spPr>
          <a:xfrm>
            <a:off x="1430145" y="3519373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9" name="TextBox 9"/>
          <p:cNvSpPr txBox="1"/>
          <p:nvPr/>
        </p:nvSpPr>
        <p:spPr>
          <a:xfrm>
            <a:off x="2058771" y="3182098"/>
            <a:ext cx="6886575" cy="7698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站长工作内容</a:t>
            </a:r>
          </a:p>
        </p:txBody>
      </p:sp>
      <p:sp>
        <p:nvSpPr>
          <p:cNvPr id="10" name="AutoShape 10"/>
          <p:cNvSpPr/>
          <p:nvPr/>
        </p:nvSpPr>
        <p:spPr>
          <a:xfrm>
            <a:off x="1295400" y="5104954"/>
            <a:ext cx="638131" cy="638131"/>
          </a:xfrm>
          <a:prstGeom prst="ellipse">
            <a:avLst/>
          </a:prstGeom>
          <a:solidFill>
            <a:schemeClr val="accent1">
              <a:alpha val="20000"/>
            </a:schemeClr>
          </a:solidFill>
          <a:ln/>
        </p:spPr>
      </p:sp>
      <p:sp>
        <p:nvSpPr>
          <p:cNvPr id="11" name="AutoShape 11"/>
          <p:cNvSpPr/>
          <p:nvPr/>
        </p:nvSpPr>
        <p:spPr>
          <a:xfrm>
            <a:off x="1430145" y="5239698"/>
            <a:ext cx="368642" cy="368642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TextBox 12"/>
          <p:cNvSpPr txBox="1"/>
          <p:nvPr/>
        </p:nvSpPr>
        <p:spPr>
          <a:xfrm>
            <a:off x="2058771" y="4920230"/>
            <a:ext cx="6886575" cy="734184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站务员岗位简介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058771" y="3789081"/>
            <a:ext cx="8837828" cy="98203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中心站站长负责中心站整体工作，分管人员、物资等，定期检查员工状态，制定计划提升工作水平，贯彻落实分公司安全生产通知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058771" y="5471644"/>
            <a:ext cx="8837828" cy="98203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站务员是客运站的常规事务员，属于非专业技术工种；站务员日常工作比较繁杂，如维护秩序、协助反恐与安检、急救、紧急疏散等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 l="32550" r="32550"/>
          <a:stretch>
            <a:fillRect/>
          </a:stretch>
        </p:blipFill>
        <p:spPr>
          <a:xfrm>
            <a:off x="4106633" y="2169726"/>
            <a:ext cx="2050689" cy="391643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l="32561" r="32561"/>
          <a:stretch>
            <a:fillRect/>
          </a:stretch>
        </p:blipFill>
        <p:spPr>
          <a:xfrm>
            <a:off x="1828800" y="1697364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6527652" y="2723144"/>
            <a:ext cx="383495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票务员退回的单程票、乘客退票需经客运值班员与票务员共同点数及检测状态后确认，确保票务流转的准确无误。</a:t>
            </a:r>
            <a:endParaRPr lang="en-US" sz="1100"/>
          </a:p>
        </p:txBody>
      </p:sp>
      <p:sp>
        <p:nvSpPr>
          <p:cNvPr id="6" name="AutoShape 6"/>
          <p:cNvSpPr/>
          <p:nvPr/>
        </p:nvSpPr>
        <p:spPr>
          <a:xfrm>
            <a:off x="6527652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票务员退款确认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6527652" y="4826443"/>
            <a:ext cx="383495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晚班票务员在交班时，需要归还客服中心的钥匙、BOM外置读写器、SAM卡等物品，并进行登记，确保物品的妥善保管与交接。</a:t>
            </a:r>
            <a:endParaRPr lang="en-US" sz="1100"/>
          </a:p>
        </p:txBody>
      </p:sp>
      <p:sp>
        <p:nvSpPr>
          <p:cNvPr id="8" name="AutoShape 8"/>
          <p:cNvSpPr/>
          <p:nvPr/>
        </p:nvSpPr>
        <p:spPr>
          <a:xfrm>
            <a:off x="6527652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晚班票务员交接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判断题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01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学习目标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9593" y="1595455"/>
            <a:ext cx="6734175" cy="77185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交接班作业标准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89593" y="2246047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票务员交接班作业标准是双方共同清点票款并签章确认，核对并登记备品借用情况，结算时再次清点并签章确认，交还备品时核对并签章确认，确保准确无误。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89593" y="4139505"/>
            <a:ext cx="6734175" cy="7590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结算作业标准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89593" y="4798345"/>
            <a:ext cx="6810375" cy="132397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票务员结算作业标准是退出BOM系统，携带现金、车票及报表回AFC室清算，与客运值班员共同核对票款并签章确认，客运值班员核查后填制退款金额等相关栏，双方签章确认。</a:t>
            </a:r>
          </a:p>
        </p:txBody>
      </p:sp>
      <p:cxnSp>
        <p:nvCxnSpPr>
          <p:cNvPr id="6" name="Connector 6"/>
          <p:cNvCxnSpPr/>
          <p:nvPr/>
        </p:nvCxnSpPr>
        <p:spPr>
          <a:xfrm>
            <a:off x="756268" y="6181746"/>
            <a:ext cx="7784538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803289" y="1299241"/>
            <a:ext cx="3679824" cy="4906431"/>
          </a:xfrm>
          <a:prstGeom prst="rect">
            <a:avLst/>
          </a:prstGeom>
        </p:spPr>
      </p:pic>
      <p:cxnSp>
        <p:nvCxnSpPr>
          <p:cNvPr id="8" name="Connector 8"/>
          <p:cNvCxnSpPr/>
          <p:nvPr/>
        </p:nvCxnSpPr>
        <p:spPr>
          <a:xfrm>
            <a:off x="756268" y="3856089"/>
            <a:ext cx="7083417" cy="0"/>
          </a:xfrm>
          <a:prstGeom prst="line">
            <a:avLst/>
          </a:prstGeom>
          <a:ln w="14288">
            <a:solidFill>
              <a:schemeClr val="accent1"/>
            </a:solidFill>
            <a:prstDash val="dash"/>
            <a:headEnd type="none"/>
            <a:tailEnd type="non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简答题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4589" y="1394597"/>
            <a:ext cx="7924800" cy="1876425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225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THANKS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237599" y="3103344"/>
            <a:ext cx="4943475" cy="4953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>
                <a:solidFill>
                  <a:srgbClr val="232323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感谢观看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807927" y="2358377"/>
            <a:ext cx="5907405" cy="1510312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微软雅黑"/>
                <a:ea typeface="微软雅黑"/>
                <a:cs typeface="微软雅黑"/>
              </a:rPr>
              <a:t>站长岗位的主要工作内容包括制定中心站整体工作计划、组织安全生产例会、监督检查规章制度执行情况，以及处理突发事件和乘客投诉。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807927" y="1857281"/>
            <a:ext cx="4673593" cy="50109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8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/>
                <a:ea typeface="微软雅黑"/>
                <a:cs typeface="微软雅黑"/>
              </a:rPr>
              <a:t>了解站长岗位的主要工作内容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807927" y="4837221"/>
            <a:ext cx="5907596" cy="14909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微软雅黑"/>
                <a:ea typeface="微软雅黑"/>
                <a:cs typeface="微软雅黑"/>
              </a:rPr>
              <a:t>票务员岗位的主要职责是负责售票、充值、补票、咨询等客服中心工作，填写相关票务报表，结算票款，发现问题及时汇报，确保票务流程顺畅。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807927" y="4336125"/>
            <a:ext cx="4673593" cy="50109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l">
              <a:lnSpc>
                <a:spcPct val="8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微软雅黑"/>
                <a:ea typeface="微软雅黑"/>
                <a:cs typeface="微软雅黑"/>
              </a:rPr>
              <a:t>掌握票务员岗位的主要职责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知识目标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90913" y="1812694"/>
            <a:ext cx="4953101" cy="207152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90913" y="4315856"/>
            <a:ext cx="4953101" cy="2071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>
            <a:off x="1415276" y="1633786"/>
            <a:ext cx="2433158" cy="2364134"/>
          </a:xfrm>
          <a:prstGeom prst="ellipse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95406" y="4346209"/>
            <a:ext cx="10658475" cy="1928103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rmAutofit/>
          </a:bodyPr>
          <a:lstStyle/>
          <a:p>
            <a:pPr algn="ctr">
              <a:lnSpc>
                <a:spcPct val="140000"/>
              </a:lnSpc>
            </a:pPr>
            <a:r>
              <a:rPr lang="en-US" sz="15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能够通过BOM系统进行售票</a:t>
            </a:r>
          </a:p>
          <a:p>
            <a:pPr algn="ctr"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能够熟练地使用BOM系统进行售票作业，能够清晰地了解并准确输入乘客的需求，如目的地、票种、数量等，并能够熟练地操作系统完成售票流程。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70000"/>
          </a:blip>
          <a:srcRect/>
          <a:stretch>
            <a:fillRect/>
          </a:stretch>
        </p:blipFill>
        <p:spPr>
          <a:xfrm>
            <a:off x="4855037" y="1620933"/>
            <a:ext cx="2433158" cy="2364134"/>
          </a:xfrm>
          <a:prstGeom prst="ellipse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alphaModFix amt="70000"/>
          </a:blip>
          <a:srcRect/>
          <a:stretch>
            <a:fillRect/>
          </a:stretch>
        </p:blipFill>
        <p:spPr>
          <a:xfrm>
            <a:off x="8349233" y="1615605"/>
            <a:ext cx="2433158" cy="2364134"/>
          </a:xfrm>
          <a:prstGeom prst="ellipse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能力目标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1642" y="400638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sp>
        <p:nvSpPr>
          <p:cNvPr id="3" name="AutoShape 3"/>
          <p:cNvSpPr/>
          <p:nvPr/>
        </p:nvSpPr>
        <p:spPr>
          <a:xfrm>
            <a:off x="751642" y="1920540"/>
            <a:ext cx="7813795" cy="1827334"/>
          </a:xfrm>
          <a:prstGeom prst="roundRect">
            <a:avLst>
              <a:gd name="adj" fmla="val 16667"/>
            </a:avLst>
          </a:prstGeom>
          <a:solidFill>
            <a:schemeClr val="lt2">
              <a:alpha val="80000"/>
            </a:schemeClr>
          </a:solidFill>
          <a:ln/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804006" y="1329783"/>
            <a:ext cx="3831201" cy="510826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30579" y="2089154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养成良好的安全意识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579" y="2610429"/>
            <a:ext cx="6238875" cy="950067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员工应严格遵守安全操作规程，增强安全意识，确保工作过程中的安全，并及时报告并处理任何安全隐患或危险情况。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30579" y="4183053"/>
            <a:ext cx="6238875" cy="637972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养成良好的职业素养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0579" y="4712439"/>
            <a:ext cx="6238875" cy="93642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员工应树立良好的职业形象，遵守职业道德规范，在工作中展现专业素养，注重工作效率与质量，并维护公司的声誉。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素养目标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05150" y="874173"/>
            <a:ext cx="5981700" cy="1371600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600" b="1">
                <a:solidFill>
                  <a:schemeClr val="l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02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5129868" y="201587"/>
            <a:ext cx="1932265" cy="1009086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  <a:spcBef>
                <a:spcPts val="450"/>
              </a:spcBef>
            </a:pPr>
            <a:r>
              <a:rPr lang="en-US" sz="3600">
                <a:solidFill>
                  <a:srgbClr val="FFFFFF">
                    <a:alpha val="30980"/>
                    <a:alpha val="31000"/>
                  </a:srgbClr>
                </a:solidFill>
                <a:latin typeface="Microsoft Yahei"/>
                <a:ea typeface="Microsoft Yahei"/>
                <a:cs typeface="Microsoft Yahei"/>
              </a:rPr>
              <a:t>PART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53596" y="2976755"/>
            <a:ext cx="10484808" cy="1798058"/>
          </a:xfrm>
          <a:prstGeom prst="rect">
            <a:avLst/>
          </a:prstGeom>
          <a:ln/>
        </p:spPr>
        <p:txBody>
          <a:bodyPr vert="horz" wrap="square" lIns="114300" tIns="57150" rIns="114300" bIns="57150" rtlCol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500" b="1">
                <a:solidFill>
                  <a:srgbClr val="208BD9">
                    <a:alpha val="100000"/>
                  </a:srgbClr>
                </a:solidFill>
                <a:latin typeface="Microsoft Yahei"/>
                <a:ea typeface="Microsoft Yahei"/>
                <a:cs typeface="Microsoft Yahei"/>
              </a:rPr>
              <a:t>知识学习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76023" y="1726817"/>
            <a:ext cx="4434841" cy="4434841"/>
          </a:xfrm>
          <a:prstGeom prst="round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5562187" y="4881292"/>
            <a:ext cx="6000750" cy="711336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定期安全例会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267801" y="5523753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定期组织车站的安全生产例会，实施安全标准化的管理手段，贯彻落实分公司安全生产相关通知通报，定期组织中心站安全巡查与检查。</a:t>
            </a:r>
          </a:p>
        </p:txBody>
      </p:sp>
      <p:sp>
        <p:nvSpPr>
          <p:cNvPr id="5" name="AutoShape 5"/>
          <p:cNvSpPr/>
          <p:nvPr/>
        </p:nvSpPr>
        <p:spPr>
          <a:xfrm>
            <a:off x="5267801" y="1835975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6" name="TextBox 6"/>
          <p:cNvSpPr txBox="1"/>
          <p:nvPr/>
        </p:nvSpPr>
        <p:spPr>
          <a:xfrm>
            <a:off x="5562187" y="1621998"/>
            <a:ext cx="6000750" cy="666079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站长岗位分类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267801" y="2234038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地铁站长岗位分为自然站站长、值班站长和中心站站长（区域站站长或叫站区长），分别负责不同规模和功能的地铁站。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562187" y="3262274"/>
            <a:ext cx="6000750" cy="697555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中心站站长职责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267801" y="3896612"/>
            <a:ext cx="6477000" cy="91440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中心站站长负责中心站全面工作，管辖人员、物资、三体系等，通过定期检查员工状态，制定计划，提升整体工作水平。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站长岗位</a:t>
            </a:r>
          </a:p>
        </p:txBody>
      </p:sp>
      <p:sp>
        <p:nvSpPr>
          <p:cNvPr id="11" name="AutoShape 11"/>
          <p:cNvSpPr/>
          <p:nvPr/>
        </p:nvSpPr>
        <p:spPr>
          <a:xfrm>
            <a:off x="5267801" y="3491989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  <p:sp>
        <p:nvSpPr>
          <p:cNvPr id="12" name="AutoShape 12"/>
          <p:cNvSpPr/>
          <p:nvPr/>
        </p:nvSpPr>
        <p:spPr>
          <a:xfrm>
            <a:off x="5267801" y="5117897"/>
            <a:ext cx="238125" cy="238125"/>
          </a:xfrm>
          <a:prstGeom prst="ellipse">
            <a:avLst/>
          </a:prstGeom>
          <a:solidFill>
            <a:schemeClr val="accent1">
              <a:alpha val="100000"/>
            </a:schemeClr>
          </a:solidFill>
          <a:ln/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85901" y="1362476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服务中心级检查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85901" y="2024509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组织开展中心站级的窗口服务标准化检查，定期开展对各专业的检查、评价及培训工作，依照日常工作及检查结果的分析，制定整改方案。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ctr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站长岗位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838598" y="1564792"/>
            <a:ext cx="353467" cy="353467"/>
            <a:chOff x="838598" y="1564792"/>
            <a:chExt cx="353467" cy="353467"/>
          </a:xfrm>
        </p:grpSpPr>
        <p:sp>
          <p:nvSpPr>
            <p:cNvPr id="6" name="AutoShape 6"/>
            <p:cNvSpPr/>
            <p:nvPr/>
          </p:nvSpPr>
          <p:spPr>
            <a:xfrm>
              <a:off x="920082" y="1646276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7" name="AutoShape 7"/>
            <p:cNvSpPr/>
            <p:nvPr/>
          </p:nvSpPr>
          <p:spPr>
            <a:xfrm>
              <a:off x="838598" y="1564792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8" name="TextBox 8"/>
          <p:cNvSpPr txBox="1"/>
          <p:nvPr/>
        </p:nvSpPr>
        <p:spPr>
          <a:xfrm>
            <a:off x="1685901" y="3189254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贯彻规章制度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685901" y="3851288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全面贯彻落实分公司和站务中心的各项规章制度、通知以及业务操作流程，并在中心站内开展监督、指导与检查工作。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38598" y="3391571"/>
            <a:ext cx="353467" cy="353467"/>
            <a:chOff x="838598" y="3391571"/>
            <a:chExt cx="353467" cy="353467"/>
          </a:xfrm>
        </p:grpSpPr>
        <p:sp>
          <p:nvSpPr>
            <p:cNvPr id="11" name="AutoShape 11"/>
            <p:cNvSpPr/>
            <p:nvPr/>
          </p:nvSpPr>
          <p:spPr>
            <a:xfrm>
              <a:off x="920082" y="3473055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2" name="AutoShape 12"/>
            <p:cNvSpPr/>
            <p:nvPr/>
          </p:nvSpPr>
          <p:spPr>
            <a:xfrm>
              <a:off x="838598" y="3391571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sp>
        <p:nvSpPr>
          <p:cNvPr id="13" name="TextBox 13"/>
          <p:cNvSpPr txBox="1"/>
          <p:nvPr/>
        </p:nvSpPr>
        <p:spPr>
          <a:xfrm>
            <a:off x="1685901" y="4975292"/>
            <a:ext cx="8946338" cy="555784"/>
          </a:xfrm>
          <a:prstGeom prst="rect">
            <a:avLst/>
          </a:prstGeom>
          <a:ln/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值班站长职责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85901" y="5637325"/>
            <a:ext cx="8972550" cy="763780"/>
          </a:xfrm>
          <a:prstGeom prst="rect">
            <a:avLst/>
          </a:prstGeom>
          <a:ln/>
        </p:spPr>
        <p:txBody>
          <a:bodyPr vert="horz" wrap="square" lIns="0" tIns="0" rIns="0" bIns="0" rtlCol="0" anchor="t" anchorCtr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0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值班站长需要做好班组间工作交接，组织班前会进行安全教育和工作安排，运营前后负责确认设备状态和人员到岗情况。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838598" y="5177608"/>
            <a:ext cx="353467" cy="353467"/>
            <a:chOff x="838598" y="5177608"/>
            <a:chExt cx="353467" cy="353467"/>
          </a:xfrm>
        </p:grpSpPr>
        <p:sp>
          <p:nvSpPr>
            <p:cNvPr id="16" name="AutoShape 16"/>
            <p:cNvSpPr/>
            <p:nvPr/>
          </p:nvSpPr>
          <p:spPr>
            <a:xfrm>
              <a:off x="920082" y="5259092"/>
              <a:ext cx="190500" cy="190500"/>
            </a:xfrm>
            <a:prstGeom prst="ellipse">
              <a:avLst/>
            </a:prstGeom>
            <a:solidFill>
              <a:schemeClr val="accent1">
                <a:alpha val="100000"/>
              </a:schemeClr>
            </a:solidFill>
            <a:ln/>
          </p:spPr>
        </p:sp>
        <p:sp>
          <p:nvSpPr>
            <p:cNvPr id="17" name="AutoShape 17"/>
            <p:cNvSpPr/>
            <p:nvPr/>
          </p:nvSpPr>
          <p:spPr>
            <a:xfrm>
              <a:off x="838598" y="5177608"/>
              <a:ext cx="353467" cy="353467"/>
            </a:xfrm>
            <a:prstGeom prst="ellipse">
              <a:avLst/>
            </a:prstGeom>
            <a:solidFill>
              <a:schemeClr val="accent1">
                <a:alpha val="16000"/>
              </a:schemeClr>
            </a:solidFill>
            <a:ln/>
          </p:spPr>
        </p:sp>
      </p:grpSp>
      <p:cxnSp>
        <p:nvCxnSpPr>
          <p:cNvPr id="18" name="Connector 18"/>
          <p:cNvCxnSpPr/>
          <p:nvPr/>
        </p:nvCxnSpPr>
        <p:spPr>
          <a:xfrm>
            <a:off x="1015332" y="1728028"/>
            <a:ext cx="0" cy="5214957"/>
          </a:xfrm>
          <a:prstGeom prst="line">
            <a:avLst/>
          </a:prstGeom>
          <a:ln w="1905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30369" r="30369"/>
          <a:stretch>
            <a:fillRect/>
          </a:stretch>
        </p:blipFill>
        <p:spPr>
          <a:xfrm>
            <a:off x="875314" y="2169726"/>
            <a:ext cx="2050689" cy="3916435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3581400" y="2723144"/>
            <a:ext cx="6629400" cy="1465716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做好车站巡视工作，填写台账和点检表，检查各岗位作业情况，监督“两纪一化”执行，处理违章情况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  <a:endParaRPr lang="en-US" sz="1100" dirty="0"/>
          </a:p>
        </p:txBody>
      </p:sp>
      <p:sp>
        <p:nvSpPr>
          <p:cNvPr id="6" name="AutoShape 6"/>
          <p:cNvSpPr/>
          <p:nvPr/>
        </p:nvSpPr>
        <p:spPr>
          <a:xfrm>
            <a:off x="3581400" y="2087040"/>
            <a:ext cx="3606165" cy="575781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rm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车站巡视工作</a:t>
            </a:r>
            <a:endParaRPr lang="en-US" sz="1100"/>
          </a:p>
        </p:txBody>
      </p:sp>
      <p:sp>
        <p:nvSpPr>
          <p:cNvPr id="7" name="AutoShape 7"/>
          <p:cNvSpPr/>
          <p:nvPr/>
        </p:nvSpPr>
        <p:spPr>
          <a:xfrm>
            <a:off x="3581400" y="4826443"/>
            <a:ext cx="6629400" cy="1451935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sz="1500" dirty="0" err="1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及时处理乘客事件和投诉，按要求进行处理及汇报，做好相应的记录，组织员工做好运营后车站施工及票务结算工作</a:t>
            </a:r>
            <a:r>
              <a:rPr lang="en-US" sz="1500" dirty="0">
                <a:solidFill>
                  <a:schemeClr val="dk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。</a:t>
            </a:r>
            <a:endParaRPr lang="en-US" sz="1100" dirty="0"/>
          </a:p>
        </p:txBody>
      </p:sp>
      <p:sp>
        <p:nvSpPr>
          <p:cNvPr id="8" name="AutoShape 8"/>
          <p:cNvSpPr/>
          <p:nvPr/>
        </p:nvSpPr>
        <p:spPr>
          <a:xfrm>
            <a:off x="3581400" y="4125420"/>
            <a:ext cx="3606329" cy="64069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en-US" sz="2400" b="1">
                <a:solidFill>
                  <a:schemeClr val="accent1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投诉处理与施工组织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476023" y="265328"/>
            <a:ext cx="11239500" cy="914400"/>
          </a:xfrm>
          <a:prstGeom prst="rect">
            <a:avLst/>
          </a:prstGeom>
          <a:ln/>
        </p:spPr>
        <p:txBody>
          <a:bodyPr vert="horz" wrap="square" lIns="123825" tIns="123825" rIns="57150" bIns="123825" rtlCol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000" b="1">
                <a:solidFill>
                  <a:schemeClr val="dk2">
                    <a:alpha val="100000"/>
                  </a:schemeClr>
                </a:solidFill>
                <a:latin typeface="Microsoft Yahei"/>
                <a:ea typeface="Microsoft Yahei"/>
                <a:cs typeface="Microsoft Yahei"/>
              </a:rPr>
              <a:t>站长岗位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222222"/>
      </a:dk1>
      <a:lt1>
        <a:srgbClr val="FFFFFF"/>
      </a:lt1>
      <a:dk2>
        <a:srgbClr val="222222"/>
      </a:dk2>
      <a:lt2>
        <a:srgbClr val="E7E7E7"/>
      </a:lt2>
      <a:accent1>
        <a:srgbClr val="208BD9"/>
      </a:accent1>
      <a:accent2>
        <a:srgbClr val="208BD9"/>
      </a:accent2>
      <a:accent3>
        <a:srgbClr val="1B96DB"/>
      </a:accent3>
      <a:accent4>
        <a:srgbClr val="1B96DB"/>
      </a:accent4>
      <a:accent5>
        <a:srgbClr val="0688D0"/>
      </a:accent5>
      <a:accent6>
        <a:srgbClr val="15B9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528</Words>
  <Application>Microsoft Office PowerPoint</Application>
  <PresentationFormat>宽屏</PresentationFormat>
  <Paragraphs>119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Microsoft Yahei</vt:lpstr>
      <vt:lpstr>Microsoft Yahei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xing zhang</cp:lastModifiedBy>
  <cp:revision>2</cp:revision>
  <dcterms:created xsi:type="dcterms:W3CDTF">2006-08-16T00:00:00Z</dcterms:created>
  <dcterms:modified xsi:type="dcterms:W3CDTF">2024-10-19T02:19:35Z</dcterms:modified>
</cp:coreProperties>
</file>