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208597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14999"/>
              </a:lnSpc>
            </a:pPr>
            <a:r>
              <a:rPr lang="en-US" sz="54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票款管理作业</a:t>
            </a:r>
            <a:r>
              <a:rPr lang="en-US" sz="5400" b="1" dirty="0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
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  <p:txBody>
          <a:bodyPr/>
          <a:lstStyle/>
          <a:p>
            <a:endParaRPr lang="zh-CN" alt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 l="20813" r="20813"/>
          <a:stretch>
            <a:fillRect/>
          </a:stretch>
        </p:blipFill>
        <p:spPr>
          <a:xfrm>
            <a:off x="7609157" y="1206767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票务收益流程概述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车站票务收益流程涵盖了售票、充值、退票等交易的收入处理，确保票款安全、准确地计入车站收益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收益处理流程优化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通过优化流程，减少人为错误，提升处理效率，保障车站票务收益的完整性和及时性。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车站票务收益流程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251460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288175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车站票款收入主要包括自动售票机售票收入、自动充值机储值票充值收入、半自动售票机售票和充值收入以及临时售票亭售票收入等。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88175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票款收入种类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88175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对于车站的票款收入，要求每日运营结束后进行清点、登记、系统录入、封装和解行，确保票款安全与账务准确。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88175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票款收入处理要求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票款结算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6667" r="16667"/>
          <a:stretch>
            <a:fillRect/>
          </a:stretch>
        </p:blipFill>
        <p:spPr>
          <a:xfrm>
            <a:off x="425795" y="2384018"/>
            <a:ext cx="3415971" cy="3415971"/>
          </a:xfrm>
          <a:prstGeom prst="ellipse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客值清点作业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3475" y="1643082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4312581" y="1893684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清点人员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312581" y="2463837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由客运值班员和值站共同负责TVM钱箱的收缴与清点工作，确保现金安全、准确。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8070842" y="1650556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8269948" y="1901159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需要填写的报表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269948" y="2471312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清点过程中需由客运值班员详细填写《TVM清点记录表》，确保清点工作规范、透明。</a:t>
            </a:r>
          </a:p>
        </p:txBody>
      </p:sp>
      <p:sp>
        <p:nvSpPr>
          <p:cNvPr id="10" name="AutoShape 10"/>
          <p:cNvSpPr/>
          <p:nvPr/>
        </p:nvSpPr>
        <p:spPr>
          <a:xfrm>
            <a:off x="4120950" y="4294709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1" name="TextBox 11"/>
          <p:cNvSpPr txBox="1"/>
          <p:nvPr/>
        </p:nvSpPr>
        <p:spPr>
          <a:xfrm>
            <a:off x="4320056" y="4545312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清点规定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320056" y="5115465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清点工作严格遵循既定规定，包括清点流程、注意事项等，确保钱箱安全、准确清点。</a:t>
            </a:r>
          </a:p>
        </p:txBody>
      </p:sp>
      <p:sp>
        <p:nvSpPr>
          <p:cNvPr id="13" name="AutoShape 13"/>
          <p:cNvSpPr/>
          <p:nvPr/>
        </p:nvSpPr>
        <p:spPr>
          <a:xfrm>
            <a:off x="8078316" y="4302184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4" name="TextBox 14"/>
          <p:cNvSpPr txBox="1"/>
          <p:nvPr/>
        </p:nvSpPr>
        <p:spPr>
          <a:xfrm>
            <a:off x="8277423" y="4552787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清点流程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277423" y="5122940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详细描述了清点纸币和硬币的流程，包括分类、机点、人工复核等步骤，确保清点准确无误。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or 2"/>
          <p:cNvCxnSpPr/>
          <p:nvPr/>
        </p:nvCxnSpPr>
        <p:spPr>
          <a:xfrm>
            <a:off x="851612" y="2027330"/>
            <a:ext cx="10894" cy="4074239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Connector 3"/>
          <p:cNvCxnSpPr/>
          <p:nvPr/>
        </p:nvCxnSpPr>
        <p:spPr>
          <a:xfrm flipH="1">
            <a:off x="851612" y="6101568"/>
            <a:ext cx="3028272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Connector 4"/>
          <p:cNvCxnSpPr/>
          <p:nvPr/>
        </p:nvCxnSpPr>
        <p:spPr>
          <a:xfrm>
            <a:off x="4403275" y="2027330"/>
            <a:ext cx="10894" cy="4074239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Connector 5"/>
          <p:cNvCxnSpPr/>
          <p:nvPr/>
        </p:nvCxnSpPr>
        <p:spPr>
          <a:xfrm flipH="1">
            <a:off x="4403275" y="6101568"/>
            <a:ext cx="3028272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Connector 6"/>
          <p:cNvCxnSpPr/>
          <p:nvPr/>
        </p:nvCxnSpPr>
        <p:spPr>
          <a:xfrm>
            <a:off x="8168272" y="2027330"/>
            <a:ext cx="10894" cy="4074239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Connector 7"/>
          <p:cNvCxnSpPr/>
          <p:nvPr/>
        </p:nvCxnSpPr>
        <p:spPr>
          <a:xfrm flipH="1">
            <a:off x="8168272" y="6101568"/>
            <a:ext cx="3028272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票款解行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96485" y="2041066"/>
            <a:ext cx="3024645" cy="57943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解行方式及负责人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27670" y="2668123"/>
            <a:ext cx="2962275" cy="313067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直接解行适合有驻站银行的车站，车站清点票款并送银行，银行当场清点并返还现金送款单；集中站收款适用于远距银行车站，由银行或专运公司派人至站收票款，次日银行清点后返还现金送款单，确认运送银行金融解行方式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444233" y="2041066"/>
            <a:ext cx="3024645" cy="57943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解行时间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475418" y="2668123"/>
            <a:ext cx="2962275" cy="313067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因涉及银行方，轨道交通运营企业需根据车站特点及银行服务时间确定解行时间，尽量减少现金在车站过夜，降低风险；原则上，车站当日所有现金收入均须在次日解行，一元硬币不得解行（除非票款大于纸币时，纸币含备用金及当日票款）。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247833" y="2041066"/>
            <a:ext cx="3024645" cy="57943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解操作流程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279018" y="2668123"/>
            <a:ext cx="2962275" cy="3130671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解操作流程涵盖了从票款清点到解行的一系列步骤，包括清点、封装、交接、记录等，确保票款安全、准确地完成解行工作，并及时上报相关数据，为企业的财务管理提供支持。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6822813" y="3719013"/>
            <a:ext cx="2701660" cy="2699124"/>
          </a:xfrm>
          <a:prstGeom prst="diamond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/>
          </a:blip>
          <a:srcRect l="6400" t="20000" r="13600"/>
          <a:stretch>
            <a:fillRect/>
          </a:stretch>
        </p:blipFill>
        <p:spPr>
          <a:xfrm>
            <a:off x="7719270" y="1064801"/>
            <a:ext cx="3836142" cy="3832540"/>
          </a:xfrm>
          <a:prstGeom prst="diamond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1218874" y="1875949"/>
            <a:ext cx="5367290" cy="390144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125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钱箱管理规定</a:t>
            </a:r>
          </a:p>
          <a:p>
            <a:pPr>
              <a:lnSpc>
                <a:spcPct val="140000"/>
              </a:lnSpc>
            </a:pPr>
            <a:r>
              <a:rPr lang="en-US" sz="112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更换TVM/AVM钱箱需AFC作业员与值班站长共同操作，制定作业线路，逐台操作并收好单据，更换后立即清点并送返票务室，注意每日运营后更换，确保设备服务结束前完成，水单签字收好以备对帐。</a:t>
            </a:r>
          </a:p>
          <a:p>
            <a:pPr>
              <a:lnSpc>
                <a:spcPct val="140000"/>
              </a:lnSpc>
            </a:pPr>
            <a:r>
              <a:rPr lang="en-US" sz="1125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现金清点管理规定</a:t>
            </a:r>
          </a:p>
          <a:p>
            <a:pPr>
              <a:lnSpc>
                <a:spcPct val="140000"/>
              </a:lnSpc>
            </a:pPr>
            <a:r>
              <a:rPr lang="en-US" sz="112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TVM/AVM钱箱更换后，双人清点并监督，在监控下分开清点纸币与硬币，发现伪钞双方签字加封并备注，清点结果需登记台帐，不符时按监控范围及设备状态定责，备用金换零双人在场，AFC作业员计算票款并保管，次日交站区票务员。</a:t>
            </a:r>
          </a:p>
          <a:p>
            <a:pPr>
              <a:lnSpc>
                <a:spcPct val="140000"/>
              </a:lnSpc>
            </a:pPr>
            <a:r>
              <a:rPr lang="en-US" sz="1125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加币作业管理规定</a:t>
            </a:r>
          </a:p>
          <a:p>
            <a:pPr>
              <a:lnSpc>
                <a:spcPct val="140000"/>
              </a:lnSpc>
            </a:pPr>
            <a:r>
              <a:rPr lang="en-US" sz="112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TVM加币由AFC作业员与值班站长共同完成，需制定加币线路，确认交易完成后输入ID密码登录，加币后确认服务恢复正常，返回票务室核对水单并填写记录，差异及时登记并报告，拾获现金需登记，加币时机有运营前后及设备提示，更换找零器需在服务结束前完成并清空找零器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自动售票机更换钱箱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8429" r="8429"/>
          <a:stretch>
            <a:fillRect/>
          </a:stretch>
        </p:blipFill>
        <p:spPr>
          <a:xfrm>
            <a:off x="7007707" y="1744635"/>
            <a:ext cx="4750583" cy="428532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票款封装</a:t>
            </a:r>
          </a:p>
        </p:txBody>
      </p:sp>
      <p:sp>
        <p:nvSpPr>
          <p:cNvPr id="4" name="AutoShape 4"/>
          <p:cNvSpPr/>
          <p:nvPr/>
        </p:nvSpPr>
        <p:spPr>
          <a:xfrm>
            <a:off x="3729746" y="176967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3923235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加封尾箱的方式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923235" y="275785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在尾箱的加封过程中，我们采用了砂纸加封、信封加封和钱袋加封这三种方式；砂纸加封能够确保纸币无法抽出，信封加封适用于小面额纸币的整理和保护，而钱袋加封则提供了一种安全的封装选择。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556553" y="176476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750042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票款封装过程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50042" y="275294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车站当日要解行的票款由值班员一人在监视仪状态下清点，清点完毕由车站值班站长复核并确认金额后，由值班员填写现金交款单，注明交款金额、企业账户等信息，与票款一起装入尾箱。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任务实施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5314" y="2169726"/>
            <a:ext cx="2050689" cy="391643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30979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153146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7851998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实训前，实训指导教师与小组长共同准备现金、加封材料；实训过程需按加封形式要求对现金进行加封。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7851998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实训准备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7851998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每两人一组，分别使用布袋、信封和砂纸对现金进行加封，完成后交由指导老师检查是否符合标准。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7851998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组织安排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准备工作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742186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砂纸加封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447800" y="5523753"/>
            <a:ext cx="8763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使用砂纸加封时，应采用“一”字加封，缠绕现金后加封，确保纸币无法抽出，并在封条上注明加封内容、车站、加封人和日期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1447800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1742186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布袋加封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447800" y="2234038"/>
            <a:ext cx="8763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封条需注明金额、车站、加封人和日期，布袋口需用绳子缠绕扎紧后加封，纸币先用砂纸或信封加封再放入布袋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742186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信封加封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47800" y="3896612"/>
            <a:ext cx="8763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在票务信封上注明金额、车站、加封人、日期，封信封口、骑缝盖章，用透明胶封接缝，可加封纸币，仅限同面额不足100张。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实施步骤</a:t>
            </a:r>
          </a:p>
        </p:txBody>
      </p:sp>
      <p:sp>
        <p:nvSpPr>
          <p:cNvPr id="11" name="AutoShape 11"/>
          <p:cNvSpPr/>
          <p:nvPr/>
        </p:nvSpPr>
        <p:spPr>
          <a:xfrm>
            <a:off x="1447800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1447800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5901" y="1362476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备用金涵盖车站及个人需求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85901" y="2024509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备用金确实包括车站备用金和个人备用金，书籍聚焦于车站备用金，它由公司配发，用于车站售票及找零等业务，确保运营顺畅。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38598" y="1564792"/>
            <a:ext cx="353467" cy="353467"/>
            <a:chOff x="838598" y="1564792"/>
            <a:chExt cx="353467" cy="353467"/>
          </a:xfrm>
        </p:grpSpPr>
        <p:sp>
          <p:nvSpPr>
            <p:cNvPr id="6" name="AutoShape 6"/>
            <p:cNvSpPr/>
            <p:nvPr/>
          </p:nvSpPr>
          <p:spPr>
            <a:xfrm>
              <a:off x="920082" y="1646276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7" name="AutoShape 7"/>
            <p:cNvSpPr/>
            <p:nvPr/>
          </p:nvSpPr>
          <p:spPr>
            <a:xfrm>
              <a:off x="838598" y="1564792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8" name="TextBox 8"/>
          <p:cNvSpPr txBox="1"/>
          <p:nvPr/>
        </p:nvSpPr>
        <p:spPr>
          <a:xfrm>
            <a:off x="1685901" y="3189254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节假日临时备用金管理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85901" y="3851288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备用金数额固定，但遇大型节假日可增配临时备用金，车站据客流预测提申请，节假日后五日内归还，确保运营灵活应对高峰需求。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38598" y="3391571"/>
            <a:ext cx="353467" cy="353467"/>
            <a:chOff x="838598" y="3391571"/>
            <a:chExt cx="353467" cy="353467"/>
          </a:xfrm>
        </p:grpSpPr>
        <p:sp>
          <p:nvSpPr>
            <p:cNvPr id="11" name="AutoShape 11"/>
            <p:cNvSpPr/>
            <p:nvPr/>
          </p:nvSpPr>
          <p:spPr>
            <a:xfrm>
              <a:off x="920082" y="3473055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2" name="AutoShape 12"/>
            <p:cNvSpPr/>
            <p:nvPr/>
          </p:nvSpPr>
          <p:spPr>
            <a:xfrm>
              <a:off x="838598" y="3391571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13" name="TextBox 13"/>
          <p:cNvSpPr txBox="1"/>
          <p:nvPr/>
        </p:nvSpPr>
        <p:spPr>
          <a:xfrm>
            <a:off x="1685901" y="4975292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票款收入多元化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85901" y="5637325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车站票款收入涵盖自动售票机、充值机等多渠道，包括售票、充值等业务所得，有效支持车站运营及乘客出行服务，提升运营效率与乘客体验。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8598" y="5177608"/>
            <a:ext cx="353467" cy="353467"/>
            <a:chOff x="838598" y="5177608"/>
            <a:chExt cx="353467" cy="353467"/>
          </a:xfrm>
        </p:grpSpPr>
        <p:sp>
          <p:nvSpPr>
            <p:cNvPr id="16" name="AutoShape 16"/>
            <p:cNvSpPr/>
            <p:nvPr/>
          </p:nvSpPr>
          <p:spPr>
            <a:xfrm>
              <a:off x="920082" y="5259092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8598" y="5177608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cxnSp>
        <p:nvCxnSpPr>
          <p:cNvPr id="18" name="Connector 18"/>
          <p:cNvCxnSpPr/>
          <p:nvPr/>
        </p:nvCxnSpPr>
        <p:spPr>
          <a:xfrm>
            <a:off x="1015332" y="1728028"/>
            <a:ext cx="0" cy="5214957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64387" y="1595455"/>
            <a:ext cx="6734175" cy="77185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票款清点与加封规范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664387" y="2246047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清点时若发现机币、假币等，需近景记录并双人签字加封，同时记录《特殊情况票款交接记录表》，调整金额后解行，确保票款安全准确。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664387" y="4139505"/>
            <a:ext cx="6734175" cy="759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硬币清点与复核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664387" y="4798345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客值与站务员清点硬币时，需确认钱箱无遗留并检查非标准币，采用双点机制，金额不符则复点，确保硬币清点准确无误，维护车站运营安全。</a:t>
            </a:r>
          </a:p>
        </p:txBody>
      </p:sp>
      <p:cxnSp>
        <p:nvCxnSpPr>
          <p:cNvPr id="6" name="Connector 6"/>
          <p:cNvCxnSpPr/>
          <p:nvPr/>
        </p:nvCxnSpPr>
        <p:spPr>
          <a:xfrm>
            <a:off x="2731062" y="6181746"/>
            <a:ext cx="7784538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Connector 8"/>
          <p:cNvCxnSpPr/>
          <p:nvPr/>
        </p:nvCxnSpPr>
        <p:spPr>
          <a:xfrm>
            <a:off x="2731062" y="3856089"/>
            <a:ext cx="70834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2500" r="12500"/>
          <a:stretch>
            <a:fillRect/>
          </a:stretch>
        </p:blipFill>
        <p:spPr>
          <a:xfrm>
            <a:off x="615557" y="1293101"/>
            <a:ext cx="3938035" cy="5250714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4232060" y="1718638"/>
            <a:ext cx="7211308" cy="4522346"/>
          </a:xfrm>
          <a:prstGeom prst="roundRect">
            <a:avLst>
              <a:gd name="adj" fmla="val 4504"/>
            </a:avLst>
          </a:prstGeom>
          <a:solidFill>
            <a:srgbClr val="FFFFFF">
              <a:alpha val="100000"/>
            </a:srgbClr>
          </a:solidFill>
          <a:ln/>
          <a:effectLst>
            <a:outerShdw blurRad="381000">
              <a:srgbClr val="000000">
                <a:alpha val="7000"/>
              </a:srgbClr>
            </a:outerShdw>
          </a:effectLst>
        </p:spPr>
      </p:sp>
      <p:sp>
        <p:nvSpPr>
          <p:cNvPr id="4" name="TextBox 4"/>
          <p:cNvSpPr txBox="1"/>
          <p:nvPr/>
        </p:nvSpPr>
        <p:spPr>
          <a:xfrm>
            <a:off x="4599214" y="2711090"/>
            <a:ext cx="6477000" cy="125774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客值清点作业流程包括共同清点TVM钱箱，填写《TVM清点记录表》，确认钱箱空并上锁，检查点币机遗留硬币，记录并保管票款，录入系统。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599214" y="2143575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客值清点作业流程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99214" y="4589063"/>
            <a:ext cx="6477000" cy="127152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票款解行作业流程涵盖核对票款差异，处理短款设备，检查补币差错，确认无异常后备注，确保票款准确无误，维护车站财务安全与运营稳定。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599214" y="4153214"/>
            <a:ext cx="6477000" cy="6452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票款解行作业流程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6750" r="16750"/>
          <a:stretch>
            <a:fillRect/>
          </a:stretch>
        </p:blipFill>
        <p:spPr>
          <a:xfrm>
            <a:off x="476023" y="1726817"/>
            <a:ext cx="4434840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掌握客值清点作业的流程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客值清点作业的流程包括钱箱回收、钱币清点、差异处理、报表填写等环节，确保票款的准确性和安全性。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了解车站现金来源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车站现金主要来源于备用金和票款，备用金包括车站备用金和个人备用金，用于车站日常运营和紧急情况。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掌握备用金管理流程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需要掌握票务备用金管理的流程，包括备用金的领取、使用、归还等环节，确保备用金的安全和合理使用。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168405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2168405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2447342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能够进行客值清点作业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47342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能够按照规定的流程，准确清点TVM钱箱中的纸币和硬币，确保票款的准确性，并填写相关报表。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447342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能够进行票款解行作业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47342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能够按照规定的流程，安全地将车站的票款解行至指定银行，并妥善保管解行过程中的相关凭证和资料。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32546" r="32546"/>
          <a:stretch>
            <a:fillRect/>
          </a:stretch>
        </p:blipFill>
        <p:spPr>
          <a:xfrm>
            <a:off x="4106633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31499" r="31499"/>
          <a:stretch>
            <a:fillRect/>
          </a:stretch>
        </p:blipFill>
        <p:spPr>
          <a:xfrm>
            <a:off x="1828800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6527652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员工应始终将安全放在首位，严格遵守安全规定，确保票款处理过程的安全无误，有效防范任何潜在风险。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6527652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养成良好的安全意识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6527652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员工应树立良好的职业形象，具备高度的责任心和敬业精神，在工作中做到细致入微、严谨认真。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6527652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养成良好的职业素养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007707" y="1744635"/>
            <a:ext cx="4750584" cy="428532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车站现金来源</a:t>
            </a:r>
          </a:p>
        </p:txBody>
      </p:sp>
      <p:sp>
        <p:nvSpPr>
          <p:cNvPr id="4" name="AutoShape 4"/>
          <p:cNvSpPr/>
          <p:nvPr/>
        </p:nvSpPr>
        <p:spPr>
          <a:xfrm>
            <a:off x="3729746" y="176967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3923235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票款定义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923235" y="275785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票款即票务收入，是车站通过自动售票机、半自动售票机或临时票亭人工向乘客发售车票及办理票卡充值、更新等售票、补票业务中收取的现金。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556553" y="1764765"/>
            <a:ext cx="3031629" cy="4285329"/>
          </a:xfrm>
          <a:prstGeom prst="roundRect">
            <a:avLst>
              <a:gd name="adj" fmla="val 0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750042" y="2035795"/>
            <a:ext cx="2644651" cy="649939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备用金概述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50042" y="2752949"/>
            <a:ext cx="2644651" cy="2924764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75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城市轨道交通车站现金源于备用金和票款，备用金分车站与个人，书述车站备用金，用于售票、兑零等，紧急时可作应急基金。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60913" y="1312852"/>
            <a:ext cx="7804501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城市轨道交通车站现金的流程图示</a:t>
            </a:r>
          </a:p>
        </p:txBody>
      </p:sp>
      <p:cxnSp>
        <p:nvCxnSpPr>
          <p:cNvPr id="3" name="Connector 3"/>
          <p:cNvCxnSpPr/>
          <p:nvPr/>
        </p:nvCxnSpPr>
        <p:spPr>
          <a:xfrm>
            <a:off x="1197254" y="5988003"/>
            <a:ext cx="10998321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TextBox 4"/>
          <p:cNvSpPr txBox="1"/>
          <p:nvPr/>
        </p:nvSpPr>
        <p:spPr>
          <a:xfrm>
            <a:off x="3560913" y="1927072"/>
            <a:ext cx="7804501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图7-2-1详细展示了城市轨道交通车站现金的完整流程，包括多个关键环节，确保现金管理的高效与规范。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183473" y="3943665"/>
            <a:ext cx="7806355" cy="762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车站现金流程说明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83473" y="4571667"/>
            <a:ext cx="7806355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车站现金流程涵盖收入、支出、存储及解行等方面，确保资金安全与有效运作，支持车站日常运营及票务管理。</a:t>
            </a:r>
          </a:p>
        </p:txBody>
      </p:sp>
      <p:cxnSp>
        <p:nvCxnSpPr>
          <p:cNvPr id="7" name="Connector 7"/>
          <p:cNvCxnSpPr/>
          <p:nvPr/>
        </p:nvCxnSpPr>
        <p:spPr>
          <a:xfrm>
            <a:off x="3574694" y="3297546"/>
            <a:ext cx="86142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TextBox 8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车站现金的流程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 l="16667" r="16667"/>
          <a:stretch>
            <a:fillRect/>
          </a:stretch>
        </p:blipFill>
        <p:spPr>
          <a:xfrm>
            <a:off x="476023" y="1726817"/>
            <a:ext cx="4434840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备用金专用与借用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票务备用金专款专用，严禁挪用。原则上不允许站间借用，但特殊情况可经审批临时借用，确保资金安全与运作规范。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备用金管理与增配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备用金固定，节假日可增配临时备用金，根据客流定需求量，提前十日申请，节假日后五日内归还，确保资金流动与安全。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站长责任与保管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车站站长为备用金领用责任人，值班站长和客运值班员负责保管和配发，每月盘点，差额由责任车站承担，车站原因的差错也由责任车站承担。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票务备用金管理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568</Words>
  <Application>Microsoft Office PowerPoint</Application>
  <PresentationFormat>宽屏</PresentationFormat>
  <Paragraphs>116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7" baseType="lpstr"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3</cp:revision>
  <dcterms:created xsi:type="dcterms:W3CDTF">2006-08-16T00:00:00Z</dcterms:created>
  <dcterms:modified xsi:type="dcterms:W3CDTF">2024-10-19T02:22:20Z</dcterms:modified>
</cp:coreProperties>
</file>