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3427349"/>
          </a:xfrm>
          <a:prstGeom prst="rect">
            <a:avLst/>
          </a:prstGeom>
          <a:ln/>
        </p:spPr>
        <p:txBody>
          <a:bodyPr vert="horz" wrap="square" lIns="114300" tIns="57150" rIns="114300" bIns="57150" rtlCol="0" anchor="ctr" anchorCtr="0">
            <a:normAutofit/>
          </a:bodyPr>
          <a:lstStyle/>
          <a:p>
            <a:pPr algn="ctr">
              <a:lnSpc>
                <a:spcPct val="114999"/>
              </a:lnSpc>
            </a:pPr>
            <a:r>
              <a:rPr lang="en-US" sz="5400" b="1" dirty="0" err="1">
                <a:solidFill>
                  <a:srgbClr val="208BD9">
                    <a:alpha val="100000"/>
                  </a:srgbClr>
                </a:solidFill>
                <a:latin typeface="Microsoft Yahei"/>
                <a:ea typeface="Microsoft Yahei"/>
                <a:cs typeface="Microsoft Yahei"/>
              </a:rPr>
              <a:t>城市轨道交通</a:t>
            </a:r>
            <a:endParaRPr lang="en-US" sz="5400" b="1" dirty="0">
              <a:solidFill>
                <a:srgbClr val="208BD9">
                  <a:alpha val="100000"/>
                </a:srgbClr>
              </a:solidFill>
              <a:latin typeface="Microsoft Yahei"/>
              <a:ea typeface="Microsoft Yahei"/>
              <a:cs typeface="Microsoft Yahei"/>
            </a:endParaRPr>
          </a:p>
          <a:p>
            <a:pPr algn="ctr">
              <a:lnSpc>
                <a:spcPct val="114999"/>
              </a:lnSpc>
            </a:pPr>
            <a:r>
              <a:rPr lang="en-US" sz="5400" b="1" dirty="0" err="1">
                <a:solidFill>
                  <a:srgbClr val="208BD9">
                    <a:alpha val="100000"/>
                  </a:srgbClr>
                </a:solidFill>
                <a:latin typeface="Microsoft Yahei"/>
                <a:ea typeface="Microsoft Yahei"/>
                <a:cs typeface="Microsoft Yahei"/>
              </a:rPr>
              <a:t>票务管理体系</a:t>
            </a:r>
            <a:r>
              <a:rPr lang="en-US" sz="5400" b="1" dirty="0">
                <a:solidFill>
                  <a:srgbClr val="208BD9">
                    <a:alpha val="100000"/>
                  </a:srgbClr>
                </a:solidFill>
                <a:latin typeface="Microsoft Yahei"/>
                <a:ea typeface="Microsoft Yahei"/>
                <a:cs typeface="Microsoft Yahei"/>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476023" y="1726817"/>
            <a:ext cx="4434841"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运营公司票款收入管理</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包括银行回单的核对，车站填报内容的审核，并配合公司财务做好资金账户的资金管理工作。</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银行资金账接入</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通过接口方式将银行电子回单导入系统，作为资金对账依据，确保数据准确性和完整性。</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票卡周转管理</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负责管辖范围内的票卡发放、回收和调拨，并向票务中心请领票卡，确保票卡供应畅通无阻。</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运营公司票务组</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日常对账和报表</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根据AFC系统接入的信息以及车站手工填报的信息核对应收和实收收入；再通过手工填报的信息和银行资金核进行银行资金、发票领用信息的核对。</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运营公司票务组</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票务报表管理</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负责车站票务报表、备用金、发票的申报、管理以及票款、车票管理工作；负责票务备品的定额管理工作；监控票务收益安全监控系统的使用情况。</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收益核对与结算</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负责车站票务收益的核对、结算及总部票务收益报表编制工作，定期向相关部门提交收益核对及结算中发现的设备问题和票务问题。</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97192" y="1308287"/>
            <a:ext cx="4348638"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票卡周转管理</a:t>
            </a:r>
          </a:p>
        </p:txBody>
      </p:sp>
      <p:sp>
        <p:nvSpPr>
          <p:cNvPr id="3" name="TextBox 3"/>
          <p:cNvSpPr txBox="1"/>
          <p:nvPr/>
        </p:nvSpPr>
        <p:spPr>
          <a:xfrm>
            <a:off x="6865764" y="1271476"/>
            <a:ext cx="4493572"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各类报表</a:t>
            </a:r>
          </a:p>
        </p:txBody>
      </p:sp>
      <p:sp>
        <p:nvSpPr>
          <p:cNvPr id="4" name="TextBox 4"/>
          <p:cNvSpPr txBox="1"/>
          <p:nvPr/>
        </p:nvSpPr>
        <p:spPr>
          <a:xfrm>
            <a:off x="6878035" y="2989034"/>
            <a:ext cx="4493572"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票务管理体系概述</a:t>
            </a:r>
          </a:p>
        </p:txBody>
      </p:sp>
      <p:sp>
        <p:nvSpPr>
          <p:cNvPr id="5" name="TextBox 5"/>
          <p:cNvSpPr txBox="1"/>
          <p:nvPr/>
        </p:nvSpPr>
        <p:spPr>
          <a:xfrm>
            <a:off x="6890305" y="4725206"/>
            <a:ext cx="4493572"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管理体系工作内容</a:t>
            </a:r>
          </a:p>
        </p:txBody>
      </p:sp>
      <p:sp>
        <p:nvSpPr>
          <p:cNvPr id="6" name="TextBox 6"/>
          <p:cNvSpPr txBox="1"/>
          <p:nvPr/>
        </p:nvSpPr>
        <p:spPr>
          <a:xfrm>
            <a:off x="1321733" y="4762018"/>
            <a:ext cx="4414526" cy="62484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票款收入资金管理</a:t>
            </a:r>
          </a:p>
        </p:txBody>
      </p:sp>
      <p:sp>
        <p:nvSpPr>
          <p:cNvPr id="7" name="TextBox 7"/>
          <p:cNvSpPr txBox="1"/>
          <p:nvPr/>
        </p:nvSpPr>
        <p:spPr>
          <a:xfrm>
            <a:off x="1309463" y="3025846"/>
            <a:ext cx="4348638" cy="605790"/>
          </a:xfrm>
          <a:prstGeom prst="rect">
            <a:avLst/>
          </a:prstGeom>
          <a:ln/>
        </p:spPr>
        <p:txBody>
          <a:bodyPr vert="horz" wrap="square" lIns="123825" tIns="123825" rIns="57150" bIns="123825" rtlCol="0" anchor="ctr" anchorCtr="0">
            <a:noAutofit/>
          </a:bodyPr>
          <a:lstStyle/>
          <a:p>
            <a:pPr>
              <a:lnSpc>
                <a:spcPct val="120000"/>
              </a:lnSpc>
              <a:spcBef>
                <a:spcPts val="450"/>
              </a:spcBef>
            </a:pPr>
            <a:r>
              <a:rPr lang="en-US" sz="2000" b="1">
                <a:solidFill>
                  <a:schemeClr val="accent1">
                    <a:alpha val="100000"/>
                  </a:schemeClr>
                </a:solidFill>
                <a:latin typeface="Microsoft Yahei"/>
                <a:ea typeface="Microsoft Yahei"/>
                <a:cs typeface="Microsoft Yahei"/>
              </a:rPr>
              <a:t>发票管理</a:t>
            </a:r>
          </a:p>
        </p:txBody>
      </p:sp>
      <p:sp>
        <p:nvSpPr>
          <p:cNvPr id="8" name="TextBox 8"/>
          <p:cNvSpPr txBox="1"/>
          <p:nvPr/>
        </p:nvSpPr>
        <p:spPr>
          <a:xfrm>
            <a:off x="1297192" y="1670999"/>
            <a:ext cx="4486656"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对运营公司的票卡发放、回收、坏卡管理等功能，并且通过报表反映整个路网的票卡使用、调拨、库存等状况。</a:t>
            </a:r>
          </a:p>
        </p:txBody>
      </p:sp>
      <p:sp>
        <p:nvSpPr>
          <p:cNvPr id="9" name="TextBox 9"/>
          <p:cNvSpPr txBox="1"/>
          <p:nvPr/>
        </p:nvSpPr>
        <p:spPr>
          <a:xfrm>
            <a:off x="1309463" y="3410120"/>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负责对各运营公司的发票发放和缴销审核工作，确保发票管理规范化和标准化，为公司的财务管理提供有力支持。</a:t>
            </a:r>
          </a:p>
        </p:txBody>
      </p:sp>
      <p:sp>
        <p:nvSpPr>
          <p:cNvPr id="10" name="TextBox 10"/>
          <p:cNvSpPr txBox="1"/>
          <p:nvPr/>
        </p:nvSpPr>
        <p:spPr>
          <a:xfrm>
            <a:off x="1321733" y="5149114"/>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对各运营公司的票款收入报表进行审核，确保数据的准确性和完整性，为公司的资金管理和决策提供依据。</a:t>
            </a:r>
          </a:p>
        </p:txBody>
      </p:sp>
      <p:sp>
        <p:nvSpPr>
          <p:cNvPr id="11" name="TextBox 11"/>
          <p:cNvSpPr txBox="1"/>
          <p:nvPr/>
        </p:nvSpPr>
        <p:spPr>
          <a:xfrm>
            <a:off x="6865764" y="1634188"/>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与车站票务相关的报表，包括票卡、票卡收入、发票、客流、车站运营与票务相关的报表，全面反映全路网以及各运营公司的票务管理情况。</a:t>
            </a:r>
          </a:p>
        </p:txBody>
      </p:sp>
      <p:sp>
        <p:nvSpPr>
          <p:cNvPr id="12" name="TextBox 12"/>
          <p:cNvSpPr txBox="1"/>
          <p:nvPr/>
        </p:nvSpPr>
        <p:spPr>
          <a:xfrm>
            <a:off x="6878035" y="3373308"/>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票务管理体系以车票销售为中心，涉及车站、网络售票等单位，确保车票发放安全、客流稳定不超载、运营企业资金安全。</a:t>
            </a:r>
          </a:p>
        </p:txBody>
      </p:sp>
      <p:sp>
        <p:nvSpPr>
          <p:cNvPr id="13" name="TextBox 13"/>
          <p:cNvSpPr txBox="1"/>
          <p:nvPr/>
        </p:nvSpPr>
        <p:spPr>
          <a:xfrm>
            <a:off x="6890305" y="5112302"/>
            <a:ext cx="4486275" cy="1152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管理体系工作内容包括车票开制、票底管理、磁票回收、车票维护、联网票务调度等，是确保运营安全顺畅的重要环节。</a:t>
            </a:r>
          </a:p>
        </p:txBody>
      </p:sp>
      <p:sp>
        <p:nvSpPr>
          <p:cNvPr id="14" name="TextBox 1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票务中心的票务管理</a:t>
            </a:r>
          </a:p>
        </p:txBody>
      </p:sp>
      <p:grpSp>
        <p:nvGrpSpPr>
          <p:cNvPr id="15" name="Group 15"/>
          <p:cNvGrpSpPr/>
          <p:nvPr/>
        </p:nvGrpSpPr>
        <p:grpSpPr>
          <a:xfrm>
            <a:off x="839115" y="1512589"/>
            <a:ext cx="197186" cy="5357334"/>
            <a:chOff x="839115" y="1512589"/>
            <a:chExt cx="197186" cy="5357334"/>
          </a:xfrm>
        </p:grpSpPr>
        <p:sp>
          <p:nvSpPr>
            <p:cNvPr id="16" name="AutoShape 16"/>
            <p:cNvSpPr/>
            <p:nvPr/>
          </p:nvSpPr>
          <p:spPr>
            <a:xfrm>
              <a:off x="839115" y="1512589"/>
              <a:ext cx="197186" cy="197186"/>
            </a:xfrm>
            <a:prstGeom prst="ellipse">
              <a:avLst/>
            </a:prstGeom>
            <a:solidFill>
              <a:schemeClr val="accent1">
                <a:alpha val="100000"/>
              </a:schemeClr>
            </a:solidFill>
            <a:ln/>
          </p:spPr>
        </p:sp>
        <p:sp>
          <p:nvSpPr>
            <p:cNvPr id="17" name="AutoShape 17"/>
            <p:cNvSpPr/>
            <p:nvPr/>
          </p:nvSpPr>
          <p:spPr>
            <a:xfrm>
              <a:off x="839115" y="3230148"/>
              <a:ext cx="197186" cy="197186"/>
            </a:xfrm>
            <a:prstGeom prst="ellipse">
              <a:avLst/>
            </a:prstGeom>
            <a:solidFill>
              <a:schemeClr val="accent1">
                <a:alpha val="100000"/>
              </a:schemeClr>
            </a:solidFill>
            <a:ln/>
          </p:spPr>
        </p:sp>
        <p:sp>
          <p:nvSpPr>
            <p:cNvPr id="18" name="AutoShape 18"/>
            <p:cNvSpPr/>
            <p:nvPr/>
          </p:nvSpPr>
          <p:spPr>
            <a:xfrm>
              <a:off x="839115" y="4975845"/>
              <a:ext cx="197186" cy="197186"/>
            </a:xfrm>
            <a:prstGeom prst="ellipse">
              <a:avLst/>
            </a:prstGeom>
            <a:solidFill>
              <a:schemeClr val="accent1">
                <a:alpha val="100000"/>
              </a:schemeClr>
            </a:solidFill>
            <a:ln/>
          </p:spPr>
        </p:sp>
        <p:cxnSp>
          <p:nvCxnSpPr>
            <p:cNvPr id="19" name="Connector 19"/>
            <p:cNvCxnSpPr/>
            <p:nvPr/>
          </p:nvCxnSpPr>
          <p:spPr>
            <a:xfrm>
              <a:off x="937708" y="1624780"/>
              <a:ext cx="0" cy="5245143"/>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grpSp>
      <p:grpSp>
        <p:nvGrpSpPr>
          <p:cNvPr id="20" name="Group 20"/>
          <p:cNvGrpSpPr/>
          <p:nvPr/>
        </p:nvGrpSpPr>
        <p:grpSpPr>
          <a:xfrm>
            <a:off x="6455568" y="1512589"/>
            <a:ext cx="197186" cy="5357334"/>
            <a:chOff x="6455568" y="1512589"/>
            <a:chExt cx="197186" cy="5357334"/>
          </a:xfrm>
        </p:grpSpPr>
        <p:sp>
          <p:nvSpPr>
            <p:cNvPr id="21" name="AutoShape 21"/>
            <p:cNvSpPr/>
            <p:nvPr/>
          </p:nvSpPr>
          <p:spPr>
            <a:xfrm>
              <a:off x="6455568" y="1512589"/>
              <a:ext cx="197186" cy="197186"/>
            </a:xfrm>
            <a:prstGeom prst="ellipse">
              <a:avLst/>
            </a:prstGeom>
            <a:solidFill>
              <a:schemeClr val="accent1">
                <a:alpha val="100000"/>
              </a:schemeClr>
            </a:solidFill>
            <a:ln/>
          </p:spPr>
        </p:sp>
        <p:sp>
          <p:nvSpPr>
            <p:cNvPr id="22" name="AutoShape 22"/>
            <p:cNvSpPr/>
            <p:nvPr/>
          </p:nvSpPr>
          <p:spPr>
            <a:xfrm>
              <a:off x="6455568" y="3230148"/>
              <a:ext cx="197186" cy="197186"/>
            </a:xfrm>
            <a:prstGeom prst="ellipse">
              <a:avLst/>
            </a:prstGeom>
            <a:solidFill>
              <a:schemeClr val="accent1">
                <a:alpha val="100000"/>
              </a:schemeClr>
            </a:solidFill>
            <a:ln/>
          </p:spPr>
        </p:sp>
        <p:sp>
          <p:nvSpPr>
            <p:cNvPr id="23" name="AutoShape 23"/>
            <p:cNvSpPr/>
            <p:nvPr/>
          </p:nvSpPr>
          <p:spPr>
            <a:xfrm>
              <a:off x="6455568" y="4975845"/>
              <a:ext cx="197186" cy="197186"/>
            </a:xfrm>
            <a:prstGeom prst="ellipse">
              <a:avLst/>
            </a:prstGeom>
            <a:solidFill>
              <a:schemeClr val="accent1">
                <a:alpha val="100000"/>
              </a:schemeClr>
            </a:solidFill>
            <a:ln/>
          </p:spPr>
        </p:sp>
        <p:cxnSp>
          <p:nvCxnSpPr>
            <p:cNvPr id="24" name="Connector 24"/>
            <p:cNvCxnSpPr/>
            <p:nvPr/>
          </p:nvCxnSpPr>
          <p:spPr>
            <a:xfrm>
              <a:off x="6554162" y="1624780"/>
              <a:ext cx="0" cy="5245143"/>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571808" y="1493008"/>
            <a:ext cx="3584000" cy="4864000"/>
          </a:xfrm>
          <a:prstGeom prst="roundRect">
            <a:avLst>
              <a:gd name="adj" fmla="val 8025"/>
            </a:avLst>
          </a:prstGeom>
          <a:solidFill>
            <a:schemeClr val="lt2">
              <a:alpha val="80000"/>
            </a:schemeClr>
          </a:solidFill>
          <a:ln/>
        </p:spPr>
      </p:sp>
      <p:sp>
        <p:nvSpPr>
          <p:cNvPr id="3" name="TextBox 3"/>
          <p:cNvSpPr txBox="1"/>
          <p:nvPr/>
        </p:nvSpPr>
        <p:spPr>
          <a:xfrm>
            <a:off x="839808" y="3200400"/>
            <a:ext cx="3048000" cy="550233"/>
          </a:xfrm>
          <a:prstGeom prst="rect">
            <a:avLst/>
          </a:prstGeom>
          <a:ln/>
        </p:spPr>
        <p:txBody>
          <a:bodyPr vert="horz" wrap="square" lIns="0" tIns="0" rIns="0" bIns="0" rtlCol="0" anchor="b" anchorCtr="0">
            <a:noAutofit/>
          </a:bodyPr>
          <a:lstStyle/>
          <a:p>
            <a:pPr algn="l">
              <a:lnSpc>
                <a:spcPct val="120000"/>
              </a:lnSpc>
            </a:pPr>
            <a:r>
              <a:rPr lang="en-US" sz="2400" b="1">
                <a:solidFill>
                  <a:schemeClr val="accent1">
                    <a:alpha val="100000"/>
                  </a:schemeClr>
                </a:solidFill>
                <a:latin typeface="Microsoft Yahei"/>
                <a:ea typeface="Microsoft Yahei"/>
                <a:cs typeface="Microsoft Yahei"/>
              </a:rPr>
              <a:t>票卡管理</a:t>
            </a:r>
          </a:p>
        </p:txBody>
      </p:sp>
      <p:sp>
        <p:nvSpPr>
          <p:cNvPr id="4" name="TextBox 4"/>
          <p:cNvSpPr txBox="1"/>
          <p:nvPr/>
        </p:nvSpPr>
        <p:spPr>
          <a:xfrm>
            <a:off x="839808" y="3984313"/>
            <a:ext cx="3048000" cy="1835382"/>
          </a:xfrm>
          <a:prstGeom prst="rect">
            <a:avLst/>
          </a:prstGeom>
          <a:ln/>
        </p:spPr>
        <p:txBody>
          <a:bodyPr vert="horz" wrap="square" lIns="0" tIns="0" rIns="0" bIns="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票卡管理是票务系统的核心，涵盖车票的采购、编码、发售、预赋值、调配、监测、清洗、注销及销毁等全过程，确保车票安全、高效流通。</a:t>
            </a:r>
          </a:p>
        </p:txBody>
      </p:sp>
      <p:sp>
        <p:nvSpPr>
          <p:cNvPr id="5" name="TextBox 5"/>
          <p:cNvSpPr txBox="1"/>
          <p:nvPr/>
        </p:nvSpPr>
        <p:spPr>
          <a:xfrm>
            <a:off x="839808" y="1654597"/>
            <a:ext cx="1990725" cy="1285875"/>
          </a:xfrm>
          <a:prstGeom prst="rect">
            <a:avLst/>
          </a:prstGeom>
          <a:ln/>
        </p:spPr>
        <p:txBody>
          <a:bodyPr vert="horz" wrap="square" lIns="0" tIns="0" rIns="0" bIns="0" rtlCol="0" anchor="t" anchorCtr="0">
            <a:spAutoFit/>
          </a:bodyPr>
          <a:lstStyle/>
          <a:p>
            <a:pPr algn="l">
              <a:lnSpc>
                <a:spcPct val="140000"/>
              </a:lnSpc>
            </a:pPr>
            <a:r>
              <a:rPr lang="en-US" sz="5775" b="1">
                <a:solidFill>
                  <a:schemeClr val="accent1">
                    <a:alpha val="100000"/>
                  </a:schemeClr>
                </a:solidFill>
                <a:latin typeface="Microsoft Yahei"/>
                <a:ea typeface="Microsoft Yahei"/>
                <a:cs typeface="Microsoft Yahei"/>
              </a:rPr>
              <a:t>01.</a:t>
            </a:r>
          </a:p>
        </p:txBody>
      </p:sp>
      <p:sp>
        <p:nvSpPr>
          <p:cNvPr id="6" name="TextBox 6"/>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票务系统的业务管理</a:t>
            </a:r>
          </a:p>
        </p:txBody>
      </p:sp>
      <p:sp>
        <p:nvSpPr>
          <p:cNvPr id="7" name="AutoShape 7"/>
          <p:cNvSpPr/>
          <p:nvPr/>
        </p:nvSpPr>
        <p:spPr>
          <a:xfrm>
            <a:off x="4345917" y="1502925"/>
            <a:ext cx="3584000" cy="4864000"/>
          </a:xfrm>
          <a:prstGeom prst="roundRect">
            <a:avLst>
              <a:gd name="adj" fmla="val 8025"/>
            </a:avLst>
          </a:prstGeom>
          <a:solidFill>
            <a:schemeClr val="lt2">
              <a:alpha val="79000"/>
            </a:schemeClr>
          </a:solidFill>
          <a:ln/>
        </p:spPr>
      </p:sp>
      <p:sp>
        <p:nvSpPr>
          <p:cNvPr id="8" name="TextBox 8"/>
          <p:cNvSpPr txBox="1"/>
          <p:nvPr/>
        </p:nvSpPr>
        <p:spPr>
          <a:xfrm>
            <a:off x="4613917" y="3200400"/>
            <a:ext cx="3048000" cy="550233"/>
          </a:xfrm>
          <a:prstGeom prst="rect">
            <a:avLst/>
          </a:prstGeom>
          <a:ln/>
        </p:spPr>
        <p:txBody>
          <a:bodyPr vert="horz" wrap="square" lIns="0" tIns="0" rIns="0" bIns="0" rtlCol="0" anchor="b" anchorCtr="0">
            <a:noAutofit/>
          </a:bodyPr>
          <a:lstStyle/>
          <a:p>
            <a:pPr algn="l">
              <a:lnSpc>
                <a:spcPct val="120000"/>
              </a:lnSpc>
            </a:pPr>
            <a:r>
              <a:rPr lang="en-US" sz="2400" b="1">
                <a:solidFill>
                  <a:schemeClr val="accent1">
                    <a:alpha val="100000"/>
                  </a:schemeClr>
                </a:solidFill>
                <a:latin typeface="Microsoft Yahei"/>
                <a:ea typeface="Microsoft Yahei"/>
                <a:cs typeface="Microsoft Yahei"/>
              </a:rPr>
              <a:t>规则管理</a:t>
            </a:r>
          </a:p>
        </p:txBody>
      </p:sp>
      <p:sp>
        <p:nvSpPr>
          <p:cNvPr id="9" name="TextBox 9"/>
          <p:cNvSpPr txBox="1"/>
          <p:nvPr/>
        </p:nvSpPr>
        <p:spPr>
          <a:xfrm>
            <a:off x="4613917" y="3994229"/>
            <a:ext cx="3048000" cy="1835382"/>
          </a:xfrm>
          <a:prstGeom prst="rect">
            <a:avLst/>
          </a:prstGeom>
          <a:ln/>
        </p:spPr>
        <p:txBody>
          <a:bodyPr vert="horz" wrap="square" lIns="0" tIns="0" rIns="0" bIns="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为确保票务系统高效运行，需制定科学的管理流程，包括票价策略、结算规则、权限管理和操作流程等，并主导制定相互适应的票价策略。</a:t>
            </a:r>
          </a:p>
        </p:txBody>
      </p:sp>
      <p:sp>
        <p:nvSpPr>
          <p:cNvPr id="10" name="TextBox 10"/>
          <p:cNvSpPr txBox="1"/>
          <p:nvPr/>
        </p:nvSpPr>
        <p:spPr>
          <a:xfrm>
            <a:off x="4613917" y="1664514"/>
            <a:ext cx="1990725" cy="1285875"/>
          </a:xfrm>
          <a:prstGeom prst="rect">
            <a:avLst/>
          </a:prstGeom>
          <a:ln/>
        </p:spPr>
        <p:txBody>
          <a:bodyPr vert="horz" wrap="square" lIns="0" tIns="0" rIns="0" bIns="0" rtlCol="0" anchor="t" anchorCtr="0">
            <a:spAutoFit/>
          </a:bodyPr>
          <a:lstStyle/>
          <a:p>
            <a:pPr algn="l">
              <a:lnSpc>
                <a:spcPct val="140000"/>
              </a:lnSpc>
            </a:pPr>
            <a:r>
              <a:rPr lang="en-US" sz="5775" b="1">
                <a:solidFill>
                  <a:schemeClr val="accent1">
                    <a:alpha val="100000"/>
                  </a:schemeClr>
                </a:solidFill>
                <a:latin typeface="Microsoft Yahei"/>
                <a:ea typeface="Microsoft Yahei"/>
                <a:cs typeface="Microsoft Yahei"/>
              </a:rPr>
              <a:t>02.</a:t>
            </a:r>
          </a:p>
        </p:txBody>
      </p:sp>
      <p:sp>
        <p:nvSpPr>
          <p:cNvPr id="11" name="AutoShape 11"/>
          <p:cNvSpPr/>
          <p:nvPr/>
        </p:nvSpPr>
        <p:spPr>
          <a:xfrm>
            <a:off x="8131833" y="1512842"/>
            <a:ext cx="3584000" cy="4864000"/>
          </a:xfrm>
          <a:prstGeom prst="roundRect">
            <a:avLst>
              <a:gd name="adj" fmla="val 8025"/>
            </a:avLst>
          </a:prstGeom>
          <a:solidFill>
            <a:schemeClr val="lt2">
              <a:alpha val="80000"/>
            </a:schemeClr>
          </a:solidFill>
          <a:ln/>
        </p:spPr>
      </p:sp>
      <p:sp>
        <p:nvSpPr>
          <p:cNvPr id="12" name="TextBox 12"/>
          <p:cNvSpPr txBox="1"/>
          <p:nvPr/>
        </p:nvSpPr>
        <p:spPr>
          <a:xfrm>
            <a:off x="8399833" y="3200400"/>
            <a:ext cx="3048000" cy="560150"/>
          </a:xfrm>
          <a:prstGeom prst="rect">
            <a:avLst/>
          </a:prstGeom>
          <a:ln/>
        </p:spPr>
        <p:txBody>
          <a:bodyPr vert="horz" wrap="square" lIns="0" tIns="0" rIns="0" bIns="0" rtlCol="0" anchor="b" anchorCtr="0">
            <a:noAutofit/>
          </a:bodyPr>
          <a:lstStyle/>
          <a:p>
            <a:pPr algn="l">
              <a:lnSpc>
                <a:spcPct val="120000"/>
              </a:lnSpc>
            </a:pPr>
            <a:r>
              <a:rPr lang="en-US" sz="2400" b="1">
                <a:solidFill>
                  <a:schemeClr val="accent1">
                    <a:alpha val="100000"/>
                  </a:schemeClr>
                </a:solidFill>
                <a:latin typeface="Microsoft Yahei"/>
                <a:ea typeface="Microsoft Yahei"/>
                <a:cs typeface="Microsoft Yahei"/>
              </a:rPr>
              <a:t>信息管理</a:t>
            </a:r>
          </a:p>
        </p:txBody>
      </p:sp>
      <p:sp>
        <p:nvSpPr>
          <p:cNvPr id="13" name="TextBox 13"/>
          <p:cNvSpPr txBox="1"/>
          <p:nvPr/>
        </p:nvSpPr>
        <p:spPr>
          <a:xfrm>
            <a:off x="8399833" y="4004146"/>
            <a:ext cx="3048000" cy="1835382"/>
          </a:xfrm>
          <a:prstGeom prst="rect">
            <a:avLst/>
          </a:prstGeom>
          <a:ln/>
        </p:spPr>
        <p:txBody>
          <a:bodyPr vert="horz" wrap="square" lIns="0" tIns="0" rIns="0" bIns="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信息化是自动售检票系统的基本特征，需对系统收集的基础数据进行深度挖掘、加工，实现轨道交通的信息共享，提升票务管理的速度和共享度。</a:t>
            </a:r>
          </a:p>
        </p:txBody>
      </p:sp>
      <p:sp>
        <p:nvSpPr>
          <p:cNvPr id="14" name="TextBox 14"/>
          <p:cNvSpPr txBox="1"/>
          <p:nvPr/>
        </p:nvSpPr>
        <p:spPr>
          <a:xfrm>
            <a:off x="8399833" y="1674431"/>
            <a:ext cx="3048000" cy="1285875"/>
          </a:xfrm>
          <a:prstGeom prst="rect">
            <a:avLst/>
          </a:prstGeom>
          <a:ln/>
        </p:spPr>
        <p:txBody>
          <a:bodyPr vert="horz" wrap="square" lIns="0" tIns="0" rIns="0" bIns="0" rtlCol="0" anchor="t" anchorCtr="0">
            <a:spAutoFit/>
          </a:bodyPr>
          <a:lstStyle/>
          <a:p>
            <a:pPr algn="l">
              <a:lnSpc>
                <a:spcPct val="140000"/>
              </a:lnSpc>
            </a:pPr>
            <a:r>
              <a:rPr lang="en-US" sz="5775" b="1">
                <a:solidFill>
                  <a:schemeClr val="accent1">
                    <a:alpha val="100000"/>
                  </a:schemeClr>
                </a:solidFill>
                <a:latin typeface="Microsoft Yahei"/>
                <a:ea typeface="Microsoft Yahei"/>
                <a:cs typeface="Microsoft Yahei"/>
              </a:rPr>
              <a:t>03.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79391" y="1631119"/>
            <a:ext cx="638131" cy="638131"/>
          </a:xfrm>
          <a:prstGeom prst="ellipse">
            <a:avLst/>
          </a:prstGeom>
          <a:solidFill>
            <a:schemeClr val="accent1">
              <a:alpha val="20000"/>
            </a:schemeClr>
          </a:solidFill>
          <a:ln/>
        </p:spPr>
      </p:sp>
      <p:sp>
        <p:nvSpPr>
          <p:cNvPr id="3" name="AutoShape 3"/>
          <p:cNvSpPr/>
          <p:nvPr/>
        </p:nvSpPr>
        <p:spPr>
          <a:xfrm>
            <a:off x="914135" y="1765863"/>
            <a:ext cx="368642" cy="368642"/>
          </a:xfrm>
          <a:prstGeom prst="ellipse">
            <a:avLst/>
          </a:prstGeom>
          <a:solidFill>
            <a:schemeClr val="accent1">
              <a:alpha val="100000"/>
            </a:schemeClr>
          </a:solidFill>
          <a:ln/>
        </p:spPr>
      </p:sp>
      <p:sp>
        <p:nvSpPr>
          <p:cNvPr id="4" name="AutoShape 4"/>
          <p:cNvSpPr/>
          <p:nvPr/>
        </p:nvSpPr>
        <p:spPr>
          <a:xfrm>
            <a:off x="779391" y="3993147"/>
            <a:ext cx="638131" cy="638131"/>
          </a:xfrm>
          <a:prstGeom prst="ellipse">
            <a:avLst/>
          </a:prstGeom>
          <a:solidFill>
            <a:schemeClr val="accent1">
              <a:alpha val="20000"/>
            </a:schemeClr>
          </a:solidFill>
          <a:ln/>
        </p:spPr>
      </p:sp>
      <p:sp>
        <p:nvSpPr>
          <p:cNvPr id="5" name="AutoShape 5"/>
          <p:cNvSpPr/>
          <p:nvPr/>
        </p:nvSpPr>
        <p:spPr>
          <a:xfrm>
            <a:off x="914135" y="4127891"/>
            <a:ext cx="368642" cy="368642"/>
          </a:xfrm>
          <a:prstGeom prst="ellipse">
            <a:avLst/>
          </a:prstGeom>
          <a:solidFill>
            <a:schemeClr val="accent1">
              <a:alpha val="100000"/>
            </a:schemeClr>
          </a:solidFill>
          <a:ln/>
        </p:spPr>
      </p:sp>
      <p:sp>
        <p:nvSpPr>
          <p:cNvPr id="6" name="AutoShape 6"/>
          <p:cNvSpPr/>
          <p:nvPr/>
        </p:nvSpPr>
        <p:spPr>
          <a:xfrm>
            <a:off x="6360328" y="1631119"/>
            <a:ext cx="638131" cy="638131"/>
          </a:xfrm>
          <a:prstGeom prst="ellipse">
            <a:avLst/>
          </a:prstGeom>
          <a:solidFill>
            <a:schemeClr val="accent1">
              <a:alpha val="20000"/>
            </a:schemeClr>
          </a:solidFill>
          <a:ln/>
        </p:spPr>
      </p:sp>
      <p:sp>
        <p:nvSpPr>
          <p:cNvPr id="7" name="AutoShape 7"/>
          <p:cNvSpPr/>
          <p:nvPr/>
        </p:nvSpPr>
        <p:spPr>
          <a:xfrm>
            <a:off x="6495073" y="1765863"/>
            <a:ext cx="368642" cy="368642"/>
          </a:xfrm>
          <a:prstGeom prst="ellipse">
            <a:avLst/>
          </a:prstGeom>
          <a:solidFill>
            <a:schemeClr val="accent1">
              <a:alpha val="100000"/>
            </a:schemeClr>
          </a:solidFill>
          <a:ln/>
        </p:spPr>
      </p:sp>
      <p:sp>
        <p:nvSpPr>
          <p:cNvPr id="8" name="AutoShape 8"/>
          <p:cNvSpPr/>
          <p:nvPr/>
        </p:nvSpPr>
        <p:spPr>
          <a:xfrm>
            <a:off x="6360328" y="3993147"/>
            <a:ext cx="638131" cy="638131"/>
          </a:xfrm>
          <a:prstGeom prst="ellipse">
            <a:avLst/>
          </a:prstGeom>
          <a:solidFill>
            <a:schemeClr val="accent1">
              <a:alpha val="20000"/>
            </a:schemeClr>
          </a:solidFill>
          <a:ln/>
        </p:spPr>
      </p:sp>
      <p:sp>
        <p:nvSpPr>
          <p:cNvPr id="9" name="AutoShape 9"/>
          <p:cNvSpPr/>
          <p:nvPr/>
        </p:nvSpPr>
        <p:spPr>
          <a:xfrm>
            <a:off x="6495073" y="4127891"/>
            <a:ext cx="368642" cy="368642"/>
          </a:xfrm>
          <a:prstGeom prst="ellipse">
            <a:avLst/>
          </a:prstGeom>
          <a:solidFill>
            <a:schemeClr val="accent1">
              <a:alpha val="100000"/>
            </a:schemeClr>
          </a:solidFill>
          <a:ln/>
        </p:spPr>
      </p:sp>
      <p:sp>
        <p:nvSpPr>
          <p:cNvPr id="10" name="TextBox 10"/>
          <p:cNvSpPr txBox="1"/>
          <p:nvPr/>
        </p:nvSpPr>
        <p:spPr>
          <a:xfrm>
            <a:off x="1588687" y="1602522"/>
            <a:ext cx="3905250" cy="69532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账务管理</a:t>
            </a:r>
          </a:p>
        </p:txBody>
      </p:sp>
      <p:sp>
        <p:nvSpPr>
          <p:cNvPr id="11" name="TextBox 11"/>
          <p:cNvSpPr txBox="1"/>
          <p:nvPr/>
        </p:nvSpPr>
        <p:spPr>
          <a:xfrm>
            <a:off x="1588687" y="2078224"/>
            <a:ext cx="3905250" cy="1533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账务管理是对系统内的票务收入进行汇缴、清算、入账等过程的管理，包括账户设置、票款缴费、登账稽核、收益清算、资金划拨和凭证管理。</a:t>
            </a:r>
          </a:p>
        </p:txBody>
      </p:sp>
      <p:sp>
        <p:nvSpPr>
          <p:cNvPr id="12" name="TextBox 12"/>
          <p:cNvSpPr txBox="1"/>
          <p:nvPr/>
        </p:nvSpPr>
        <p:spPr>
          <a:xfrm>
            <a:off x="1574907" y="3964550"/>
            <a:ext cx="3905250" cy="69532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运营监督</a:t>
            </a:r>
          </a:p>
        </p:txBody>
      </p:sp>
      <p:sp>
        <p:nvSpPr>
          <p:cNvPr id="13" name="TextBox 13"/>
          <p:cNvSpPr txBox="1"/>
          <p:nvPr/>
        </p:nvSpPr>
        <p:spPr>
          <a:xfrm>
            <a:off x="1574907" y="4495320"/>
            <a:ext cx="3905250" cy="1533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运营监督是通过系统设备及信息流对运营状况进行实时跟踪监督，包括信息传输、客流、调整、收款及收益监督，以提高运营质量和服务水平。</a:t>
            </a:r>
          </a:p>
        </p:txBody>
      </p:sp>
      <p:sp>
        <p:nvSpPr>
          <p:cNvPr id="14" name="TextBox 14"/>
          <p:cNvSpPr txBox="1"/>
          <p:nvPr/>
        </p:nvSpPr>
        <p:spPr>
          <a:xfrm>
            <a:off x="7237966" y="3964550"/>
            <a:ext cx="3905250" cy="69532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政府监管</a:t>
            </a:r>
          </a:p>
        </p:txBody>
      </p:sp>
      <p:sp>
        <p:nvSpPr>
          <p:cNvPr id="15" name="TextBox 15"/>
          <p:cNvSpPr txBox="1"/>
          <p:nvPr/>
        </p:nvSpPr>
        <p:spPr>
          <a:xfrm>
            <a:off x="7237966" y="4495320"/>
            <a:ext cx="3905250" cy="1533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政府作为城市轨道交通的主要投资方和公众利益的代表，需要有效地监管运营企业和运营管理，常见的政府监管模式有政策性管理、直接监管和间接监管。</a:t>
            </a:r>
          </a:p>
        </p:txBody>
      </p:sp>
      <p:sp>
        <p:nvSpPr>
          <p:cNvPr id="16" name="TextBox 16"/>
          <p:cNvSpPr txBox="1"/>
          <p:nvPr/>
        </p:nvSpPr>
        <p:spPr>
          <a:xfrm>
            <a:off x="7259955" y="1602522"/>
            <a:ext cx="3905250" cy="69532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模式管理</a:t>
            </a:r>
          </a:p>
        </p:txBody>
      </p:sp>
      <p:sp>
        <p:nvSpPr>
          <p:cNvPr id="17" name="TextBox 17"/>
          <p:cNvSpPr txBox="1"/>
          <p:nvPr/>
        </p:nvSpPr>
        <p:spPr>
          <a:xfrm>
            <a:off x="7259955" y="2078224"/>
            <a:ext cx="3905250" cy="153352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模式管理是针对不同的运营状况、条件所做出的相应操作行为的选择和实施，包括正常运营模式、降级运营模式以及紧急放行模式。</a:t>
            </a:r>
          </a:p>
        </p:txBody>
      </p:sp>
      <p:sp>
        <p:nvSpPr>
          <p:cNvPr id="18" name="TextBox 18"/>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票务系统的业务管理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3873355" y="1664304"/>
            <a:ext cx="638131" cy="638131"/>
          </a:xfrm>
          <a:prstGeom prst="ellipse">
            <a:avLst/>
          </a:prstGeom>
          <a:solidFill>
            <a:schemeClr val="accent1">
              <a:alpha val="20000"/>
            </a:schemeClr>
          </a:solidFill>
          <a:ln/>
        </p:spPr>
      </p:sp>
      <p:sp>
        <p:nvSpPr>
          <p:cNvPr id="3" name="AutoShape 3"/>
          <p:cNvSpPr/>
          <p:nvPr/>
        </p:nvSpPr>
        <p:spPr>
          <a:xfrm>
            <a:off x="4008100" y="1799048"/>
            <a:ext cx="368642" cy="368642"/>
          </a:xfrm>
          <a:prstGeom prst="ellipse">
            <a:avLst/>
          </a:prstGeom>
          <a:solidFill>
            <a:schemeClr val="accent1">
              <a:alpha val="100000"/>
            </a:schemeClr>
          </a:solidFill>
          <a:ln/>
        </p:spPr>
      </p:sp>
      <p:sp>
        <p:nvSpPr>
          <p:cNvPr id="4" name="TextBox 4"/>
          <p:cNvSpPr txBox="1"/>
          <p:nvPr/>
        </p:nvSpPr>
        <p:spPr>
          <a:xfrm>
            <a:off x="4636726" y="1463721"/>
            <a:ext cx="6886575" cy="76590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票务管理体系核心</a:t>
            </a:r>
          </a:p>
        </p:txBody>
      </p:sp>
      <p:sp>
        <p:nvSpPr>
          <p:cNvPr id="5" name="TextBox 5"/>
          <p:cNvSpPr txBox="1"/>
          <p:nvPr/>
        </p:nvSpPr>
        <p:spPr>
          <a:xfrm>
            <a:off x="4636726" y="204621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票务管理体系确实是以车票销售为中心的管理体系，一般涉及的单位有车站、网络售票等。</a:t>
            </a:r>
          </a:p>
        </p:txBody>
      </p:sp>
      <p:pic>
        <p:nvPicPr>
          <p:cNvPr id="6" name="Picture 6"/>
          <p:cNvPicPr>
            <a:picLocks noChangeAspect="1"/>
          </p:cNvPicPr>
          <p:nvPr/>
        </p:nvPicPr>
        <p:blipFill>
          <a:blip r:embed="rId3">
            <a:alphaModFix/>
          </a:blip>
          <a:srcRect l="9648" r="9648"/>
          <a:stretch>
            <a:fillRect/>
          </a:stretch>
        </p:blipFill>
        <p:spPr>
          <a:xfrm>
            <a:off x="-1061158" y="1741145"/>
            <a:ext cx="4421505" cy="4421505"/>
          </a:xfrm>
          <a:prstGeom prst="ellipse">
            <a:avLst/>
          </a:prstGeom>
        </p:spPr>
      </p:pic>
      <p:sp>
        <p:nvSpPr>
          <p:cNvPr id="7" name="AutoShape 7"/>
          <p:cNvSpPr/>
          <p:nvPr/>
        </p:nvSpPr>
        <p:spPr>
          <a:xfrm>
            <a:off x="3873355" y="3384629"/>
            <a:ext cx="638131" cy="638131"/>
          </a:xfrm>
          <a:prstGeom prst="ellipse">
            <a:avLst/>
          </a:prstGeom>
          <a:solidFill>
            <a:schemeClr val="accent1">
              <a:alpha val="20000"/>
            </a:schemeClr>
          </a:solidFill>
          <a:ln/>
        </p:spPr>
      </p:sp>
      <p:sp>
        <p:nvSpPr>
          <p:cNvPr id="8" name="AutoShape 8"/>
          <p:cNvSpPr/>
          <p:nvPr/>
        </p:nvSpPr>
        <p:spPr>
          <a:xfrm>
            <a:off x="4008100" y="3519373"/>
            <a:ext cx="368642" cy="368642"/>
          </a:xfrm>
          <a:prstGeom prst="ellipse">
            <a:avLst/>
          </a:prstGeom>
          <a:solidFill>
            <a:schemeClr val="accent1">
              <a:alpha val="100000"/>
            </a:schemeClr>
          </a:solidFill>
          <a:ln/>
        </p:spPr>
      </p:sp>
      <p:sp>
        <p:nvSpPr>
          <p:cNvPr id="9" name="TextBox 9"/>
          <p:cNvSpPr txBox="1"/>
          <p:nvPr/>
        </p:nvSpPr>
        <p:spPr>
          <a:xfrm>
            <a:off x="4636726" y="3182098"/>
            <a:ext cx="6886575" cy="769800"/>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票卡流转日统计</a:t>
            </a:r>
          </a:p>
        </p:txBody>
      </p:sp>
      <p:sp>
        <p:nvSpPr>
          <p:cNvPr id="10" name="AutoShape 10"/>
          <p:cNvSpPr/>
          <p:nvPr/>
        </p:nvSpPr>
        <p:spPr>
          <a:xfrm>
            <a:off x="3873355" y="5104954"/>
            <a:ext cx="638131" cy="638131"/>
          </a:xfrm>
          <a:prstGeom prst="ellipse">
            <a:avLst/>
          </a:prstGeom>
          <a:solidFill>
            <a:schemeClr val="accent1">
              <a:alpha val="20000"/>
            </a:schemeClr>
          </a:solidFill>
          <a:ln/>
        </p:spPr>
      </p:sp>
      <p:sp>
        <p:nvSpPr>
          <p:cNvPr id="11" name="AutoShape 11"/>
          <p:cNvSpPr/>
          <p:nvPr/>
        </p:nvSpPr>
        <p:spPr>
          <a:xfrm>
            <a:off x="4008100" y="5239698"/>
            <a:ext cx="368642" cy="368642"/>
          </a:xfrm>
          <a:prstGeom prst="ellipse">
            <a:avLst/>
          </a:prstGeom>
          <a:solidFill>
            <a:schemeClr val="accent1">
              <a:alpha val="100000"/>
            </a:schemeClr>
          </a:solidFill>
          <a:ln/>
        </p:spPr>
      </p:sp>
      <p:sp>
        <p:nvSpPr>
          <p:cNvPr id="12" name="TextBox 12"/>
          <p:cNvSpPr txBox="1"/>
          <p:nvPr/>
        </p:nvSpPr>
        <p:spPr>
          <a:xfrm>
            <a:off x="4636726" y="4920230"/>
            <a:ext cx="6886575" cy="73418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票卡全程有效管理</a:t>
            </a:r>
          </a:p>
        </p:txBody>
      </p:sp>
      <p:sp>
        <p:nvSpPr>
          <p:cNvPr id="13" name="TextBox 1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
        <p:nvSpPr>
          <p:cNvPr id="14" name="TextBox 14"/>
          <p:cNvSpPr txBox="1"/>
          <p:nvPr/>
        </p:nvSpPr>
        <p:spPr>
          <a:xfrm>
            <a:off x="4636726" y="3789081"/>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票卡周转管理是关键，它涵盖了车站内各类票卡的领取、发售、废卡，并将这些卡的信息每日进行统计并填写台账。</a:t>
            </a:r>
          </a:p>
        </p:txBody>
      </p:sp>
      <p:sp>
        <p:nvSpPr>
          <p:cNvPr id="15" name="TextBox 15"/>
          <p:cNvSpPr txBox="1"/>
          <p:nvPr/>
        </p:nvSpPr>
        <p:spPr>
          <a:xfrm>
            <a:off x="4636726" y="547164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票卡就是乘客使用的车票，用于记载乘客的出行和费用信息，是乘车的有效凭证；票务管理就是全流程有效管理。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AutoShape 3"/>
          <p:cNvSpPr/>
          <p:nvPr/>
        </p:nvSpPr>
        <p:spPr>
          <a:xfrm>
            <a:off x="2044032" y="1718638"/>
            <a:ext cx="816676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2577432" y="2711090"/>
            <a:ext cx="7266214" cy="1257743"/>
          </a:xfrm>
          <a:prstGeom prst="rect">
            <a:avLst/>
          </a:prstGeom>
          <a:ln/>
        </p:spPr>
        <p:txBody>
          <a:bodyPr vert="horz" wrap="square" lIns="123825" tIns="123825" rIns="57150" bIns="123825" rtlCol="0" anchor="t" anchorCtr="0">
            <a:noAutofit/>
          </a:bodyPr>
          <a:lstStyle/>
          <a:p>
            <a:pPr>
              <a:lnSpc>
                <a:spcPct val="140000"/>
              </a:lnSpc>
            </a:pPr>
            <a:r>
              <a:rPr lang="en-US" sz="1500" dirty="0">
                <a:solidFill>
                  <a:srgbClr val="000000">
                    <a:alpha val="100000"/>
                  </a:srgbClr>
                </a:solidFill>
                <a:latin typeface="Microsoft Yahei"/>
                <a:ea typeface="Microsoft Yahei"/>
                <a:cs typeface="Microsoft Yahei"/>
              </a:rPr>
              <a:t>票卡管理流程涉及多个环节，票卡的安全关系到整个票务系统的安全以及票务系统的高效运行；票卡安全管理含防流失、防盗、防火、防作弊，制定车票回收、清点、存放、保管及交接制度。</a:t>
            </a:r>
          </a:p>
        </p:txBody>
      </p:sp>
      <p:sp>
        <p:nvSpPr>
          <p:cNvPr id="5" name="TextBox 5"/>
          <p:cNvSpPr txBox="1"/>
          <p:nvPr/>
        </p:nvSpPr>
        <p:spPr>
          <a:xfrm>
            <a:off x="3366646"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票卡安全多举措</a:t>
            </a:r>
          </a:p>
        </p:txBody>
      </p:sp>
      <p:sp>
        <p:nvSpPr>
          <p:cNvPr id="6" name="TextBox 6"/>
          <p:cNvSpPr txBox="1"/>
          <p:nvPr/>
        </p:nvSpPr>
        <p:spPr>
          <a:xfrm>
            <a:off x="2577432" y="4589063"/>
            <a:ext cx="7266214" cy="1271524"/>
          </a:xfrm>
          <a:prstGeom prst="rect">
            <a:avLst/>
          </a:prstGeom>
          <a:ln/>
        </p:spPr>
        <p:txBody>
          <a:bodyPr vert="horz" wrap="square" lIns="123825" tIns="123825" rIns="57150" bIns="123825" rtlCol="0" anchor="t" anchorCtr="0">
            <a:noAutofit/>
          </a:bodyPr>
          <a:lstStyle/>
          <a:p>
            <a:pPr>
              <a:lnSpc>
                <a:spcPct val="140000"/>
              </a:lnSpc>
            </a:pPr>
            <a:r>
              <a:rPr lang="en-US" sz="1500" dirty="0">
                <a:solidFill>
                  <a:srgbClr val="000000">
                    <a:alpha val="100000"/>
                  </a:srgbClr>
                </a:solidFill>
                <a:latin typeface="Microsoft Yahei"/>
                <a:ea typeface="Microsoft Yahei"/>
                <a:cs typeface="Microsoft Yahei"/>
              </a:rPr>
              <a:t>审计管理负责处理财务管理过程中发现的票务疑难问题，调查票款差异并确定归因；审计人员利用AFC数据、日志及审计数据，定性一般违章，提供漏洞解决方案，并上报重大违章至稽查管理。</a:t>
            </a:r>
          </a:p>
        </p:txBody>
      </p:sp>
      <p:sp>
        <p:nvSpPr>
          <p:cNvPr id="7" name="TextBox 7"/>
          <p:cNvSpPr txBox="1"/>
          <p:nvPr/>
        </p:nvSpPr>
        <p:spPr>
          <a:xfrm>
            <a:off x="3366646"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审计处理票务疑难</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票务中心管理内容</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管理票卡流转，审核发票发放与缴销，审核运营公司票款收入报表，监管备用金及发票申报管理，编制票务相关报表，监控收益安全系统。</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票务系统业务管理</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务系统的业务管理是借助自动售检票系统来实现的，主要内容有：票卡管理、规则管理、信息管理、模式管理和运营监督等。</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l="24906" r="24906"/>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04</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应用实践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3232" r="13232"/>
          <a:stretch>
            <a:fillRect/>
          </a:stretch>
        </p:blipFill>
        <p:spPr>
          <a:xfrm>
            <a:off x="7007707" y="1744635"/>
            <a:ext cx="4750583" cy="4285329"/>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应用实践</a:t>
            </a:r>
          </a:p>
        </p:txBody>
      </p:sp>
      <p:sp>
        <p:nvSpPr>
          <p:cNvPr id="4" name="AutoShape 4"/>
          <p:cNvSpPr/>
          <p:nvPr/>
        </p:nvSpPr>
        <p:spPr>
          <a:xfrm>
            <a:off x="3729746" y="1769675"/>
            <a:ext cx="3031629" cy="4285329"/>
          </a:xfrm>
          <a:prstGeom prst="roundRect">
            <a:avLst>
              <a:gd name="adj" fmla="val 0"/>
            </a:avLst>
          </a:prstGeom>
          <a:solidFill>
            <a:schemeClr val="lt2">
              <a:alpha val="80000"/>
            </a:schemeClr>
          </a:solidFill>
          <a:ln/>
        </p:spPr>
      </p:sp>
      <p:sp>
        <p:nvSpPr>
          <p:cNvPr id="5" name="TextBox 5"/>
          <p:cNvSpPr txBox="1"/>
          <p:nvPr/>
        </p:nvSpPr>
        <p:spPr>
          <a:xfrm>
            <a:off x="3923235"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体系优化</a:t>
            </a:r>
          </a:p>
        </p:txBody>
      </p:sp>
      <p:sp>
        <p:nvSpPr>
          <p:cNvPr id="6" name="TextBox 6"/>
          <p:cNvSpPr txBox="1"/>
          <p:nvPr/>
        </p:nvSpPr>
        <p:spPr>
          <a:xfrm>
            <a:off x="3923235" y="2757859"/>
            <a:ext cx="2644651" cy="2924764"/>
          </a:xfrm>
          <a:prstGeom prst="rect">
            <a:avLst/>
          </a:prstGeom>
          <a:ln/>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Microsoft Yahei"/>
                <a:ea typeface="Microsoft Yahei"/>
                <a:cs typeface="Microsoft Yahei"/>
              </a:rPr>
              <a:t>为确保票务管理体系的高效运行，需不断优化系统，提高工作效率，降低成本，并加强安全保障。通过技术升级和管理创新，实现票务管理的智能化和精细化。</a:t>
            </a:r>
          </a:p>
        </p:txBody>
      </p:sp>
      <p:sp>
        <p:nvSpPr>
          <p:cNvPr id="7" name="AutoShape 7"/>
          <p:cNvSpPr/>
          <p:nvPr/>
        </p:nvSpPr>
        <p:spPr>
          <a:xfrm>
            <a:off x="556553" y="1764765"/>
            <a:ext cx="3031629" cy="4285329"/>
          </a:xfrm>
          <a:prstGeom prst="roundRect">
            <a:avLst>
              <a:gd name="adj" fmla="val 0"/>
            </a:avLst>
          </a:prstGeom>
          <a:solidFill>
            <a:schemeClr val="lt2">
              <a:alpha val="80000"/>
            </a:schemeClr>
          </a:solidFill>
          <a:ln/>
        </p:spPr>
      </p:sp>
      <p:sp>
        <p:nvSpPr>
          <p:cNvPr id="8" name="TextBox 8"/>
          <p:cNvSpPr txBox="1"/>
          <p:nvPr/>
        </p:nvSpPr>
        <p:spPr>
          <a:xfrm>
            <a:off x="750042"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实践应用</a:t>
            </a:r>
          </a:p>
        </p:txBody>
      </p:sp>
      <p:sp>
        <p:nvSpPr>
          <p:cNvPr id="9" name="TextBox 9"/>
          <p:cNvSpPr txBox="1"/>
          <p:nvPr/>
        </p:nvSpPr>
        <p:spPr>
          <a:xfrm>
            <a:off x="750042" y="2752949"/>
            <a:ext cx="2644651" cy="2924764"/>
          </a:xfrm>
          <a:prstGeom prst="rect">
            <a:avLst/>
          </a:prstGeom>
          <a:ln/>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Microsoft Yahei"/>
                <a:ea typeface="Microsoft Yahei"/>
                <a:cs typeface="Microsoft Yahei"/>
              </a:rPr>
              <a:t>在城市轨道交通环境中，票务管理体系的应用实践至关重要。从车站到运营公司，再到票务中心，整个体系的运作效率直接影响到乘客的出行体验和运营企业的经济效益。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476023" y="1726817"/>
            <a:ext cx="4434841"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票务系统业务管理内容</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票务系统业务管理涵盖车票发行、规则制定、信息管理、模式选择及运营监督，确保车票管理自动化、规范化，提升轨道交通运营效率。</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车站票务管理内容</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车站票务管理涉及票款营收、票卡周转、交接备注、备用金、发票及银行票据管理，确保票务运作高效顺畅，保障车站运营安全。</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运营公司票务组职责</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运营公司票务组负责银行资金账接入、票卡周转管理、票款收入管理、对账和报表编制，确保资金流动透明可控，保障票务运营规范高效。</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2209800" y="4006380"/>
            <a:ext cx="7813795" cy="1827334"/>
          </a:xfrm>
          <a:prstGeom prst="roundRect">
            <a:avLst>
              <a:gd name="adj" fmla="val 16667"/>
            </a:avLst>
          </a:prstGeom>
          <a:solidFill>
            <a:schemeClr val="lt2">
              <a:alpha val="80000"/>
            </a:schemeClr>
          </a:solidFill>
          <a:ln/>
        </p:spPr>
      </p:sp>
      <p:sp>
        <p:nvSpPr>
          <p:cNvPr id="3" name="AutoShape 3"/>
          <p:cNvSpPr/>
          <p:nvPr/>
        </p:nvSpPr>
        <p:spPr>
          <a:xfrm>
            <a:off x="2209800" y="1920540"/>
            <a:ext cx="7813795" cy="1827334"/>
          </a:xfrm>
          <a:prstGeom prst="roundRect">
            <a:avLst>
              <a:gd name="adj" fmla="val 16667"/>
            </a:avLst>
          </a:prstGeom>
          <a:solidFill>
            <a:schemeClr val="lt2">
              <a:alpha val="80000"/>
            </a:schemeClr>
          </a:solidFill>
          <a:ln/>
        </p:spPr>
      </p:sp>
      <p:sp>
        <p:nvSpPr>
          <p:cNvPr id="5" name="TextBox 5"/>
          <p:cNvSpPr txBox="1"/>
          <p:nvPr/>
        </p:nvSpPr>
        <p:spPr>
          <a:xfrm>
            <a:off x="2488737"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票务中心的主要职责</a:t>
            </a:r>
          </a:p>
        </p:txBody>
      </p:sp>
      <p:sp>
        <p:nvSpPr>
          <p:cNvPr id="6" name="TextBox 6"/>
          <p:cNvSpPr txBox="1"/>
          <p:nvPr/>
        </p:nvSpPr>
        <p:spPr>
          <a:xfrm>
            <a:off x="2488737"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票务中心是票务管理的核心，负责车票销售、充值、退换等业务，确保票务系统稳定运行，为乘客提供便捷的乘车体验。</a:t>
            </a:r>
          </a:p>
        </p:txBody>
      </p:sp>
      <p:sp>
        <p:nvSpPr>
          <p:cNvPr id="7" name="TextBox 7"/>
          <p:cNvSpPr txBox="1"/>
          <p:nvPr/>
        </p:nvSpPr>
        <p:spPr>
          <a:xfrm>
            <a:off x="2488737"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票务系统账务管理流程</a:t>
            </a:r>
          </a:p>
        </p:txBody>
      </p:sp>
      <p:sp>
        <p:nvSpPr>
          <p:cNvPr id="8" name="TextBox 8"/>
          <p:cNvSpPr txBox="1"/>
          <p:nvPr/>
        </p:nvSpPr>
        <p:spPr>
          <a:xfrm>
            <a:off x="2488737"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票务系统账务管理涵盖收入汇总、支出核算、账务处理及报表生成，确保票务资金流动清晰可追溯，为运营决策提供有力支持。</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员工应严格遵守安全操作规程，增强安全意识，确保工作过程的安全无误，防范潜在风险，保障车站运营的安全。</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养成良好的安全意识</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员工应树立职业意识，热爱轨道交通事业，遵守职业道德规范，提升服务水平，树立良好企业形象，促进个人与企业的共同成长。</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养成良好的职业素养</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11871" r="11871"/>
          <a:stretch>
            <a:fillRect/>
          </a:stretch>
        </p:blipFill>
        <p:spPr>
          <a:xfrm>
            <a:off x="6203747" y="1487175"/>
            <a:ext cx="5238701" cy="4637054"/>
          </a:xfrm>
          <a:prstGeom prst="rect">
            <a:avLst/>
          </a:prstGeom>
        </p:spPr>
      </p:pic>
      <p:sp>
        <p:nvSpPr>
          <p:cNvPr id="3" name="TextBox 3"/>
          <p:cNvSpPr txBox="1"/>
          <p:nvPr/>
        </p:nvSpPr>
        <p:spPr>
          <a:xfrm>
            <a:off x="1482606" y="1947878"/>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售票员每日记录单程票、交通卡售卡充值及BOM、TVM收入，并填写台账上送。</a:t>
            </a:r>
          </a:p>
        </p:txBody>
      </p:sp>
      <p:sp>
        <p:nvSpPr>
          <p:cNvPr id="4" name="TextBox 4"/>
          <p:cNvSpPr txBox="1"/>
          <p:nvPr/>
        </p:nvSpPr>
        <p:spPr>
          <a:xfrm>
            <a:off x="1482606" y="1370655"/>
            <a:ext cx="4219575" cy="738707"/>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票款营收管理</a:t>
            </a:r>
          </a:p>
        </p:txBody>
      </p:sp>
      <p:sp>
        <p:nvSpPr>
          <p:cNvPr id="5" name="TextBox 5"/>
          <p:cNvSpPr txBox="1"/>
          <p:nvPr/>
        </p:nvSpPr>
        <p:spPr>
          <a:xfrm>
            <a:off x="1482606" y="3712973"/>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包括车站内各类票卡的领取、发售、废卡，将这些卡的信息每日进行统计并填写台账。</a:t>
            </a:r>
          </a:p>
        </p:txBody>
      </p:sp>
      <p:sp>
        <p:nvSpPr>
          <p:cNvPr id="6" name="TextBox 6"/>
          <p:cNvSpPr txBox="1"/>
          <p:nvPr/>
        </p:nvSpPr>
        <p:spPr>
          <a:xfrm>
            <a:off x="1482606" y="3116450"/>
            <a:ext cx="4219575" cy="736876"/>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票卡周转管理</a:t>
            </a:r>
          </a:p>
        </p:txBody>
      </p:sp>
      <p:sp>
        <p:nvSpPr>
          <p:cNvPr id="7" name="TextBox 7"/>
          <p:cNvSpPr txBox="1"/>
          <p:nvPr/>
        </p:nvSpPr>
        <p:spPr>
          <a:xfrm>
            <a:off x="1482606" y="5377103"/>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主要是售票员记录一些补、短款信息、登记交接班的信息。</a:t>
            </a:r>
          </a:p>
        </p:txBody>
      </p:sp>
      <p:sp>
        <p:nvSpPr>
          <p:cNvPr id="8" name="TextBox 8"/>
          <p:cNvSpPr txBox="1"/>
          <p:nvPr/>
        </p:nvSpPr>
        <p:spPr>
          <a:xfrm>
            <a:off x="1482606" y="4799881"/>
            <a:ext cx="4219575" cy="749453"/>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交接备注管理</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车站票务管理</a:t>
            </a:r>
          </a:p>
        </p:txBody>
      </p:sp>
      <p:sp>
        <p:nvSpPr>
          <p:cNvPr id="10" name="TextBox 10"/>
          <p:cNvSpPr txBox="1"/>
          <p:nvPr/>
        </p:nvSpPr>
        <p:spPr>
          <a:xfrm>
            <a:off x="542238" y="1676264"/>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01</a:t>
            </a:r>
          </a:p>
        </p:txBody>
      </p:sp>
      <p:sp>
        <p:nvSpPr>
          <p:cNvPr id="11" name="TextBox 11"/>
          <p:cNvSpPr txBox="1"/>
          <p:nvPr/>
        </p:nvSpPr>
        <p:spPr>
          <a:xfrm>
            <a:off x="542238" y="3414840"/>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02</a:t>
            </a:r>
          </a:p>
        </p:txBody>
      </p:sp>
      <p:sp>
        <p:nvSpPr>
          <p:cNvPr id="12" name="TextBox 12"/>
          <p:cNvSpPr txBox="1"/>
          <p:nvPr/>
        </p:nvSpPr>
        <p:spPr>
          <a:xfrm>
            <a:off x="542238" y="5136121"/>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03</a:t>
            </a:r>
          </a:p>
        </p:txBody>
      </p:sp>
      <p:sp>
        <p:nvSpPr>
          <p:cNvPr id="13" name="AutoShape 13"/>
          <p:cNvSpPr/>
          <p:nvPr/>
        </p:nvSpPr>
        <p:spPr>
          <a:xfrm>
            <a:off x="647738" y="1597932"/>
            <a:ext cx="638629" cy="638629"/>
          </a:xfrm>
          <a:prstGeom prst="rect">
            <a:avLst/>
          </a:prstGeom>
          <a:noFill/>
          <a:ln w="19050">
            <a:solidFill>
              <a:schemeClr val="accent1">
                <a:alpha val="100000"/>
              </a:schemeClr>
            </a:solidFill>
            <a:prstDash val="solid"/>
          </a:ln>
        </p:spPr>
      </p:sp>
      <p:sp>
        <p:nvSpPr>
          <p:cNvPr id="14" name="AutoShape 14"/>
          <p:cNvSpPr/>
          <p:nvPr/>
        </p:nvSpPr>
        <p:spPr>
          <a:xfrm>
            <a:off x="647738" y="3327861"/>
            <a:ext cx="638629" cy="638629"/>
          </a:xfrm>
          <a:prstGeom prst="rect">
            <a:avLst/>
          </a:prstGeom>
          <a:noFill/>
          <a:ln w="19050">
            <a:solidFill>
              <a:schemeClr val="accent1">
                <a:alpha val="100000"/>
              </a:schemeClr>
            </a:solidFill>
            <a:prstDash val="solid"/>
          </a:ln>
        </p:spPr>
      </p:sp>
      <p:sp>
        <p:nvSpPr>
          <p:cNvPr id="15" name="AutoShape 15"/>
          <p:cNvSpPr/>
          <p:nvPr/>
        </p:nvSpPr>
        <p:spPr>
          <a:xfrm>
            <a:off x="647738" y="5057789"/>
            <a:ext cx="638629" cy="638629"/>
          </a:xfrm>
          <a:prstGeom prst="rect">
            <a:avLst/>
          </a:prstGeom>
          <a:noFill/>
          <a:ln w="19050">
            <a:solidFill>
              <a:schemeClr val="accent1">
                <a:alpha val="100000"/>
              </a:schemeClr>
            </a:solidFill>
            <a:prstDash val="solid"/>
          </a:ln>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车站票务管理</a:t>
            </a:r>
          </a:p>
        </p:txBody>
      </p:sp>
      <p:pic>
        <p:nvPicPr>
          <p:cNvPr id="3" name="Picture 3"/>
          <p:cNvPicPr>
            <a:picLocks noChangeAspect="1"/>
          </p:cNvPicPr>
          <p:nvPr/>
        </p:nvPicPr>
        <p:blipFill>
          <a:blip r:embed="rId3"/>
          <a:srcRect/>
          <a:stretch>
            <a:fillRect/>
          </a:stretch>
        </p:blipFill>
        <p:spPr>
          <a:xfrm>
            <a:off x="8159764" y="1697429"/>
            <a:ext cx="3219437" cy="2386781"/>
          </a:xfrm>
          <a:prstGeom prst="rect">
            <a:avLst/>
          </a:prstGeom>
          <a:noFill/>
        </p:spPr>
      </p:pic>
      <p:sp>
        <p:nvSpPr>
          <p:cNvPr id="4" name="TextBox 4"/>
          <p:cNvSpPr txBox="1"/>
          <p:nvPr/>
        </p:nvSpPr>
        <p:spPr>
          <a:xfrm>
            <a:off x="8245482" y="4330210"/>
            <a:ext cx="3048000" cy="490334"/>
          </a:xfrm>
          <a:prstGeom prst="rect">
            <a:avLst/>
          </a:prstGeom>
          <a:ln/>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Microsoft Yahei"/>
                <a:ea typeface="Microsoft Yahei"/>
                <a:cs typeface="Microsoft Yahei"/>
              </a:rPr>
              <a:t>银行票据管理</a:t>
            </a:r>
          </a:p>
        </p:txBody>
      </p:sp>
      <p:sp>
        <p:nvSpPr>
          <p:cNvPr id="5" name="TextBox 5"/>
          <p:cNvSpPr txBox="1"/>
          <p:nvPr/>
        </p:nvSpPr>
        <p:spPr>
          <a:xfrm>
            <a:off x="8245482" y="4842646"/>
            <a:ext cx="3048000" cy="1245227"/>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通过带条形码的四联单和票据打印机实现银行票据管理电子化，提高工作效率和准确性。</a:t>
            </a:r>
          </a:p>
        </p:txBody>
      </p:sp>
      <p:sp>
        <p:nvSpPr>
          <p:cNvPr id="6" name="TextBox 6"/>
          <p:cNvSpPr txBox="1"/>
          <p:nvPr/>
        </p:nvSpPr>
        <p:spPr>
          <a:xfrm>
            <a:off x="4572000" y="4330210"/>
            <a:ext cx="3048000" cy="490334"/>
          </a:xfrm>
          <a:prstGeom prst="rect">
            <a:avLst/>
          </a:prstGeom>
          <a:ln/>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Microsoft Yahei"/>
                <a:ea typeface="Microsoft Yahei"/>
                <a:cs typeface="Microsoft Yahei"/>
              </a:rPr>
              <a:t>发票管理</a:t>
            </a:r>
          </a:p>
        </p:txBody>
      </p:sp>
      <p:sp>
        <p:nvSpPr>
          <p:cNvPr id="7" name="TextBox 7"/>
          <p:cNvSpPr txBox="1"/>
          <p:nvPr/>
        </p:nvSpPr>
        <p:spPr>
          <a:xfrm>
            <a:off x="4572000" y="4842646"/>
            <a:ext cx="3048000" cy="1245227"/>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车站级的发票的票种、领用、退还，这些信息也需要每日填写台账。</a:t>
            </a:r>
          </a:p>
        </p:txBody>
      </p:sp>
      <p:pic>
        <p:nvPicPr>
          <p:cNvPr id="8" name="Picture 8"/>
          <p:cNvPicPr>
            <a:picLocks noChangeAspect="1"/>
          </p:cNvPicPr>
          <p:nvPr/>
        </p:nvPicPr>
        <p:blipFill>
          <a:blip r:embed="rId4"/>
          <a:srcRect l="5038" r="5038"/>
          <a:stretch>
            <a:fillRect/>
          </a:stretch>
        </p:blipFill>
        <p:spPr>
          <a:xfrm>
            <a:off x="4486281" y="1697429"/>
            <a:ext cx="3219437" cy="2386781"/>
          </a:xfrm>
          <a:prstGeom prst="rect">
            <a:avLst/>
          </a:prstGeom>
          <a:noFill/>
        </p:spPr>
      </p:pic>
      <p:pic>
        <p:nvPicPr>
          <p:cNvPr id="9" name="Picture 9"/>
          <p:cNvPicPr>
            <a:picLocks noChangeAspect="1"/>
          </p:cNvPicPr>
          <p:nvPr/>
        </p:nvPicPr>
        <p:blipFill>
          <a:blip r:embed="rId5"/>
          <a:srcRect/>
          <a:stretch>
            <a:fillRect/>
          </a:stretch>
        </p:blipFill>
        <p:spPr>
          <a:xfrm>
            <a:off x="812799" y="1697429"/>
            <a:ext cx="3219437" cy="2386781"/>
          </a:xfrm>
          <a:prstGeom prst="rect">
            <a:avLst/>
          </a:prstGeom>
          <a:noFill/>
        </p:spPr>
      </p:pic>
      <p:sp>
        <p:nvSpPr>
          <p:cNvPr id="10" name="TextBox 10"/>
          <p:cNvSpPr txBox="1"/>
          <p:nvPr/>
        </p:nvSpPr>
        <p:spPr>
          <a:xfrm>
            <a:off x="898518" y="4330210"/>
            <a:ext cx="3048000" cy="490334"/>
          </a:xfrm>
          <a:prstGeom prst="rect">
            <a:avLst/>
          </a:prstGeom>
          <a:ln/>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Microsoft Yahei"/>
                <a:ea typeface="Microsoft Yahei"/>
                <a:cs typeface="Microsoft Yahei"/>
              </a:rPr>
              <a:t>车站备用金管理</a:t>
            </a:r>
          </a:p>
        </p:txBody>
      </p:sp>
      <p:sp>
        <p:nvSpPr>
          <p:cNvPr id="11" name="TextBox 11"/>
          <p:cNvSpPr txBox="1"/>
          <p:nvPr/>
        </p:nvSpPr>
        <p:spPr>
          <a:xfrm>
            <a:off x="898518" y="4835171"/>
            <a:ext cx="3048000" cy="1245227"/>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即车站的备用金使用和归还以及变更情况管理。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票务管理执行</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落实中心票务管理、票务稽查工作，执行中心票务工作计划中相关工作任务，完成各项票务指标。</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票务规则遵守</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执行票务规则及总部、中心各类票务规章制度，提出修改完善建议；负责编制AFC系统设备操作手册，并为中心编写票务规定提供技术支持。</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车站票务管理</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532</Words>
  <Application>Microsoft Office PowerPoint</Application>
  <PresentationFormat>宽屏</PresentationFormat>
  <Paragraphs>123</Paragraphs>
  <Slides>21</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21</vt:i4>
      </vt:variant>
    </vt:vector>
  </HeadingPairs>
  <TitlesOfParts>
    <vt:vector size="25"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6</cp:revision>
  <dcterms:created xsi:type="dcterms:W3CDTF">2006-08-16T00:00:00Z</dcterms:created>
  <dcterms:modified xsi:type="dcterms:W3CDTF">2024-10-19T01:54:19Z</dcterms:modified>
</cp:coreProperties>
</file>