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3198749"/>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自动售检票系统</a:t>
            </a:r>
            <a:endParaRPr lang="en-US" sz="5400" b="1" dirty="0">
              <a:solidFill>
                <a:srgbClr val="208BD9">
                  <a:alpha val="100000"/>
                </a:srgbClr>
              </a:solidFill>
              <a:latin typeface="Microsoft Yahei"/>
              <a:ea typeface="Microsoft Yahei"/>
              <a:cs typeface="Microsoft Yahei"/>
            </a:endParaRPr>
          </a:p>
          <a:p>
            <a:pPr algn="ctr">
              <a:lnSpc>
                <a:spcPct val="114999"/>
              </a:lnSpc>
            </a:pPr>
            <a:r>
              <a:rPr lang="en-US" sz="5400" b="1" dirty="0">
                <a:solidFill>
                  <a:srgbClr val="208BD9">
                    <a:alpha val="100000"/>
                  </a:srgbClr>
                </a:solidFill>
                <a:latin typeface="Microsoft Yahei"/>
                <a:ea typeface="Microsoft Yahei"/>
                <a:cs typeface="Microsoft Yahei"/>
              </a:rPr>
              <a:t>（</a:t>
            </a:r>
            <a:r>
              <a:rPr lang="en-US" sz="5400" b="1" dirty="0" err="1">
                <a:solidFill>
                  <a:srgbClr val="208BD9">
                    <a:alpha val="100000"/>
                  </a:srgbClr>
                </a:solidFill>
                <a:latin typeface="Microsoft Yahei"/>
                <a:ea typeface="Microsoft Yahei"/>
                <a:cs typeface="Microsoft Yahei"/>
              </a:rPr>
              <a:t>AFC）概述</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清分子系统</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用于发行和管理城市轨道交通专用票，对不同线路的票款以及城市轨道交通线网内其他乘车凭证的乘用消费进行清分和结算的计算机系统。</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AFC相关术语</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线路子系统</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用于监控和管理城市轨道交通单线路或多线路自动售检票系统的计算机系统，确保AFC系统的稳定运行和准确记录。</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车站子系统</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用于车站票务处理、运行管理和客流统计的计算机系统，实现票务自动化和智能化管理，提高车站运营效率和服务质量。</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10231" b="10231"/>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AFC相关术语</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车站终端设备</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用于售票、检票、退票、补票、充值等交易处理的车站设备，主要包括售票设备和检票设备，方便乘客进行票务交易。</a:t>
            </a:r>
          </a:p>
        </p:txBody>
      </p:sp>
      <p:pic>
        <p:nvPicPr>
          <p:cNvPr id="9" name="Picture 9"/>
          <p:cNvPicPr>
            <a:picLocks noChangeAspect="1"/>
          </p:cNvPicPr>
          <p:nvPr/>
        </p:nvPicPr>
        <p:blipFill>
          <a:blip r:embed="rId5"/>
          <a:srcRect/>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售票设备</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检票设备</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用于现场发售、赋值有效乘车凭证，具备售票、退票、补票、充值等票务处理功能的车站设备，主要包括TVM、BOM等。</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用于现场检验和处理乘车凭证，放行或阻挡乘客出入付费区的车站设备，主要包括自动检票机（AG）等。</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乘车凭证</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可在城市轨道交通线网中使用的票务凭据，包括实体票卡如轨道交通专用票、一卡通卡和金融IC卡，以及虚拟票卡如二维码车票和NFC虚拟卡。</a:t>
            </a:r>
          </a:p>
        </p:txBody>
      </p:sp>
      <p:pic>
        <p:nvPicPr>
          <p:cNvPr id="6" name="Picture 6"/>
          <p:cNvPicPr>
            <a:picLocks noChangeAspect="1"/>
          </p:cNvPicPr>
          <p:nvPr/>
        </p:nvPicPr>
        <p:blipFill>
          <a:blip r:embed="rId3">
            <a:alphaModFix/>
          </a:blip>
          <a:srcRect l="16667" r="16667"/>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互联网票务</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互联网票务平台</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AFC相关术语</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基于二维码车票、NFC虚拟卡等介质，利用互联网实现虚拟化、数字化乘车凭证乘车的运营业务，为乘客提供更加便捷、高效的乘车体验。</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对互联网票务使用和运营进行管理的计算机系统，确保互联网票务的顺利运行和乘客的便捷使用。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2451" r="12451"/>
          <a:stretch>
            <a:fillRect/>
          </a:stretch>
        </p:blipFill>
        <p:spPr>
          <a:xfrm>
            <a:off x="425795" y="2384018"/>
            <a:ext cx="3415971" cy="3415971"/>
          </a:xfrm>
          <a:prstGeom prst="ellipse">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AFC系统的工作内容</a:t>
            </a:r>
          </a:p>
        </p:txBody>
      </p:sp>
      <p:sp>
        <p:nvSpPr>
          <p:cNvPr id="4" name="AutoShape 4"/>
          <p:cNvSpPr/>
          <p:nvPr/>
        </p:nvSpPr>
        <p:spPr>
          <a:xfrm>
            <a:off x="4113475" y="1643082"/>
            <a:ext cx="3657600" cy="2219857"/>
          </a:xfrm>
          <a:prstGeom prst="roundRect">
            <a:avLst>
              <a:gd name="adj" fmla="val 16667"/>
            </a:avLst>
          </a:prstGeom>
          <a:solidFill>
            <a:schemeClr val="lt2">
              <a:alpha val="100000"/>
            </a:schemeClr>
          </a:solidFill>
          <a:ln/>
        </p:spPr>
      </p:sp>
      <p:sp>
        <p:nvSpPr>
          <p:cNvPr id="5" name="TextBox 5"/>
          <p:cNvSpPr txBox="1"/>
          <p:nvPr/>
        </p:nvSpPr>
        <p:spPr>
          <a:xfrm>
            <a:off x="4312581" y="1893684"/>
            <a:ext cx="3251104"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数据传输处理</a:t>
            </a:r>
          </a:p>
        </p:txBody>
      </p:sp>
      <p:sp>
        <p:nvSpPr>
          <p:cNvPr id="6" name="TextBox 6"/>
          <p:cNvSpPr txBox="1"/>
          <p:nvPr/>
        </p:nvSpPr>
        <p:spPr>
          <a:xfrm>
            <a:off x="4312581" y="2463837"/>
            <a:ext cx="3251104" cy="105585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实现中央系统、车站系统和终端设备之间的数据传输和处理，确保各系统间数据畅通无阻。</a:t>
            </a:r>
          </a:p>
        </p:txBody>
      </p:sp>
      <p:sp>
        <p:nvSpPr>
          <p:cNvPr id="7" name="AutoShape 7"/>
          <p:cNvSpPr/>
          <p:nvPr/>
        </p:nvSpPr>
        <p:spPr>
          <a:xfrm>
            <a:off x="8070842" y="1650556"/>
            <a:ext cx="3657600" cy="2219857"/>
          </a:xfrm>
          <a:prstGeom prst="roundRect">
            <a:avLst>
              <a:gd name="adj" fmla="val 16667"/>
            </a:avLst>
          </a:prstGeom>
          <a:solidFill>
            <a:schemeClr val="lt2">
              <a:alpha val="100000"/>
            </a:schemeClr>
          </a:solidFill>
          <a:ln/>
        </p:spPr>
      </p:sp>
      <p:sp>
        <p:nvSpPr>
          <p:cNvPr id="8" name="TextBox 8"/>
          <p:cNvSpPr txBox="1"/>
          <p:nvPr/>
        </p:nvSpPr>
        <p:spPr>
          <a:xfrm>
            <a:off x="8269948" y="1901159"/>
            <a:ext cx="3251104"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票务全流程</a:t>
            </a:r>
          </a:p>
        </p:txBody>
      </p:sp>
      <p:sp>
        <p:nvSpPr>
          <p:cNvPr id="9" name="TextBox 9"/>
          <p:cNvSpPr txBox="1"/>
          <p:nvPr/>
        </p:nvSpPr>
        <p:spPr>
          <a:xfrm>
            <a:off x="8269948" y="2471312"/>
            <a:ext cx="3251104" cy="105585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完成车票制作、售票、检票、票务统计分析等工作，实现票务全流程自动化管理。</a:t>
            </a:r>
          </a:p>
        </p:txBody>
      </p:sp>
      <p:sp>
        <p:nvSpPr>
          <p:cNvPr id="10" name="AutoShape 10"/>
          <p:cNvSpPr/>
          <p:nvPr/>
        </p:nvSpPr>
        <p:spPr>
          <a:xfrm>
            <a:off x="4120950" y="4294709"/>
            <a:ext cx="3657600" cy="2219857"/>
          </a:xfrm>
          <a:prstGeom prst="roundRect">
            <a:avLst>
              <a:gd name="adj" fmla="val 16667"/>
            </a:avLst>
          </a:prstGeom>
          <a:solidFill>
            <a:schemeClr val="lt2">
              <a:alpha val="100000"/>
            </a:schemeClr>
          </a:solidFill>
          <a:ln/>
        </p:spPr>
      </p:sp>
      <p:sp>
        <p:nvSpPr>
          <p:cNvPr id="11" name="TextBox 11"/>
          <p:cNvSpPr txBox="1"/>
          <p:nvPr/>
        </p:nvSpPr>
        <p:spPr>
          <a:xfrm>
            <a:off x="4320056" y="4545312"/>
            <a:ext cx="3251104"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数据收集分析</a:t>
            </a:r>
          </a:p>
        </p:txBody>
      </p:sp>
      <p:sp>
        <p:nvSpPr>
          <p:cNvPr id="12" name="TextBox 12"/>
          <p:cNvSpPr txBox="1"/>
          <p:nvPr/>
        </p:nvSpPr>
        <p:spPr>
          <a:xfrm>
            <a:off x="4320056" y="5115465"/>
            <a:ext cx="3251104" cy="105585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及时、准确地进行客流、票务数据的收集、整理、汇总和分析，为决策提供有力支持。</a:t>
            </a:r>
          </a:p>
        </p:txBody>
      </p:sp>
      <p:sp>
        <p:nvSpPr>
          <p:cNvPr id="13" name="AutoShape 13"/>
          <p:cNvSpPr/>
          <p:nvPr/>
        </p:nvSpPr>
        <p:spPr>
          <a:xfrm>
            <a:off x="8078316" y="4302184"/>
            <a:ext cx="3657600" cy="2219857"/>
          </a:xfrm>
          <a:prstGeom prst="roundRect">
            <a:avLst>
              <a:gd name="adj" fmla="val 16667"/>
            </a:avLst>
          </a:prstGeom>
          <a:solidFill>
            <a:schemeClr val="lt2">
              <a:alpha val="100000"/>
            </a:schemeClr>
          </a:solidFill>
          <a:ln/>
        </p:spPr>
      </p:sp>
      <p:sp>
        <p:nvSpPr>
          <p:cNvPr id="14" name="TextBox 14"/>
          <p:cNvSpPr txBox="1"/>
          <p:nvPr/>
        </p:nvSpPr>
        <p:spPr>
          <a:xfrm>
            <a:off x="8277423" y="4552787"/>
            <a:ext cx="3251104"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清分结算</a:t>
            </a:r>
          </a:p>
        </p:txBody>
      </p:sp>
      <p:sp>
        <p:nvSpPr>
          <p:cNvPr id="15" name="TextBox 15"/>
          <p:cNvSpPr txBox="1"/>
          <p:nvPr/>
        </p:nvSpPr>
        <p:spPr>
          <a:xfrm>
            <a:off x="8277423" y="5122940"/>
            <a:ext cx="3251104" cy="105585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实现轨道交通收益方的清分结算以及与关联系统之间的清分结算，确保资金准确分配。</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4489734" y="4197309"/>
            <a:ext cx="3273285" cy="690150"/>
          </a:xfrm>
          <a:prstGeom prst="roundRect">
            <a:avLst>
              <a:gd name="adj" fmla="val 28095"/>
            </a:avLst>
          </a:prstGeom>
          <a:solidFill>
            <a:schemeClr val="accent1">
              <a:alpha val="100000"/>
            </a:schemeClr>
          </a:solidFill>
          <a:ln/>
        </p:spPr>
      </p:sp>
      <p:sp>
        <p:nvSpPr>
          <p:cNvPr id="3" name="AutoShape 3"/>
          <p:cNvSpPr/>
          <p:nvPr/>
        </p:nvSpPr>
        <p:spPr>
          <a:xfrm>
            <a:off x="650433" y="4197309"/>
            <a:ext cx="3273285" cy="690150"/>
          </a:xfrm>
          <a:prstGeom prst="roundRect">
            <a:avLst>
              <a:gd name="adj" fmla="val 28095"/>
            </a:avLst>
          </a:prstGeom>
          <a:solidFill>
            <a:schemeClr val="accent1">
              <a:alpha val="100000"/>
            </a:schemeClr>
          </a:solidFill>
          <a:ln/>
        </p:spPr>
      </p:sp>
      <p:sp>
        <p:nvSpPr>
          <p:cNvPr id="4" name="AutoShape 4"/>
          <p:cNvSpPr/>
          <p:nvPr/>
        </p:nvSpPr>
        <p:spPr>
          <a:xfrm>
            <a:off x="4489734" y="1474577"/>
            <a:ext cx="3273285" cy="690150"/>
          </a:xfrm>
          <a:prstGeom prst="roundRect">
            <a:avLst>
              <a:gd name="adj" fmla="val 28095"/>
            </a:avLst>
          </a:prstGeom>
          <a:solidFill>
            <a:schemeClr val="accent1">
              <a:alpha val="100000"/>
            </a:schemeClr>
          </a:solidFill>
          <a:ln/>
        </p:spPr>
      </p:sp>
      <p:sp>
        <p:nvSpPr>
          <p:cNvPr id="5" name="AutoShape 5"/>
          <p:cNvSpPr/>
          <p:nvPr/>
        </p:nvSpPr>
        <p:spPr>
          <a:xfrm>
            <a:off x="650433" y="1474577"/>
            <a:ext cx="3273285" cy="690150"/>
          </a:xfrm>
          <a:prstGeom prst="roundRect">
            <a:avLst>
              <a:gd name="adj" fmla="val 28095"/>
            </a:avLst>
          </a:prstGeom>
          <a:solidFill>
            <a:schemeClr val="accent1">
              <a:alpha val="100000"/>
            </a:schemeClr>
          </a:solidFill>
          <a:ln/>
        </p:spPr>
      </p:sp>
      <p:pic>
        <p:nvPicPr>
          <p:cNvPr id="6" name="Picture 6"/>
          <p:cNvPicPr>
            <a:picLocks noChangeAspect="1"/>
          </p:cNvPicPr>
          <p:nvPr/>
        </p:nvPicPr>
        <p:blipFill>
          <a:blip r:embed="rId3">
            <a:alphaModFix/>
          </a:blip>
          <a:srcRect l="24969" r="24969"/>
          <a:stretch>
            <a:fillRect/>
          </a:stretch>
        </p:blipFill>
        <p:spPr>
          <a:xfrm>
            <a:off x="8293144" y="1482730"/>
            <a:ext cx="3422379" cy="4563172"/>
          </a:xfrm>
          <a:prstGeom prst="roundRect">
            <a:avLst/>
          </a:prstGeom>
        </p:spPr>
      </p:pic>
      <p:sp>
        <p:nvSpPr>
          <p:cNvPr id="7" name="TextBox 7"/>
          <p:cNvSpPr txBox="1"/>
          <p:nvPr/>
        </p:nvSpPr>
        <p:spPr>
          <a:xfrm>
            <a:off x="570176" y="2177640"/>
            <a:ext cx="3433799" cy="1259772"/>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城市轨道交通AFC系统通过自动化、智能化手段，提升轨道交通行业服务水平和社会形象。</a:t>
            </a:r>
          </a:p>
        </p:txBody>
      </p:sp>
      <p:sp>
        <p:nvSpPr>
          <p:cNvPr id="8" name="TextBox 8"/>
          <p:cNvSpPr txBox="1"/>
          <p:nvPr/>
        </p:nvSpPr>
        <p:spPr>
          <a:xfrm>
            <a:off x="4409477" y="2177640"/>
            <a:ext cx="3433799" cy="1259772"/>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AFC系统有助于提高运营效率，保障票务收益，增强管理责任落实，确保交易和票务信息安全。</a:t>
            </a:r>
          </a:p>
        </p:txBody>
      </p:sp>
      <p:sp>
        <p:nvSpPr>
          <p:cNvPr id="9" name="TextBox 9"/>
          <p:cNvSpPr txBox="1"/>
          <p:nvPr/>
        </p:nvSpPr>
        <p:spPr>
          <a:xfrm>
            <a:off x="570176" y="4915720"/>
            <a:ext cx="3433799" cy="1262987"/>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AFC系统简化操作流程，方便乘客出行，提高乘客的出行效率，提供准确的客流及票务统计分析数据。</a:t>
            </a:r>
          </a:p>
        </p:txBody>
      </p:sp>
      <p:sp>
        <p:nvSpPr>
          <p:cNvPr id="10" name="TextBox 10"/>
          <p:cNvSpPr txBox="1"/>
          <p:nvPr/>
        </p:nvSpPr>
        <p:spPr>
          <a:xfrm>
            <a:off x="4407114" y="4915720"/>
            <a:ext cx="3438525" cy="1262987"/>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减少现金交易、人工记账及统计工作，AFC系统提高准确率和工作效率，助力轨道交通高效运营。</a:t>
            </a:r>
          </a:p>
        </p:txBody>
      </p:sp>
      <p:sp>
        <p:nvSpPr>
          <p:cNvPr id="11" name="TextBox 11"/>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AFC系统的优越性</a:t>
            </a:r>
          </a:p>
        </p:txBody>
      </p:sp>
      <p:sp>
        <p:nvSpPr>
          <p:cNvPr id="12" name="TextBox 12"/>
          <p:cNvSpPr txBox="1"/>
          <p:nvPr/>
        </p:nvSpPr>
        <p:spPr>
          <a:xfrm>
            <a:off x="838067" y="1502085"/>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提升行业形象</a:t>
            </a:r>
          </a:p>
        </p:txBody>
      </p:sp>
      <p:sp>
        <p:nvSpPr>
          <p:cNvPr id="13" name="TextBox 13"/>
          <p:cNvSpPr txBox="1"/>
          <p:nvPr/>
        </p:nvSpPr>
        <p:spPr>
          <a:xfrm>
            <a:off x="4677367" y="1502085"/>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提升管理水平</a:t>
            </a:r>
          </a:p>
        </p:txBody>
      </p:sp>
      <p:sp>
        <p:nvSpPr>
          <p:cNvPr id="14" name="TextBox 14"/>
          <p:cNvSpPr txBox="1"/>
          <p:nvPr/>
        </p:nvSpPr>
        <p:spPr>
          <a:xfrm>
            <a:off x="838067" y="4224817"/>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方便乘客出行</a:t>
            </a:r>
          </a:p>
        </p:txBody>
      </p:sp>
      <p:sp>
        <p:nvSpPr>
          <p:cNvPr id="15" name="TextBox 15"/>
          <p:cNvSpPr txBox="1"/>
          <p:nvPr/>
        </p:nvSpPr>
        <p:spPr>
          <a:xfrm>
            <a:off x="4677367" y="4224817"/>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提高工作效率</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79391" y="1631119"/>
            <a:ext cx="638131" cy="638131"/>
          </a:xfrm>
          <a:prstGeom prst="ellipse">
            <a:avLst/>
          </a:prstGeom>
          <a:solidFill>
            <a:schemeClr val="accent1">
              <a:alpha val="20000"/>
            </a:schemeClr>
          </a:solidFill>
          <a:ln/>
        </p:spPr>
      </p:sp>
      <p:sp>
        <p:nvSpPr>
          <p:cNvPr id="3" name="AutoShape 3"/>
          <p:cNvSpPr/>
          <p:nvPr/>
        </p:nvSpPr>
        <p:spPr>
          <a:xfrm>
            <a:off x="914135" y="1765863"/>
            <a:ext cx="368642" cy="368642"/>
          </a:xfrm>
          <a:prstGeom prst="ellipse">
            <a:avLst/>
          </a:prstGeom>
          <a:solidFill>
            <a:schemeClr val="accent1">
              <a:alpha val="100000"/>
            </a:schemeClr>
          </a:solidFill>
          <a:ln/>
        </p:spPr>
      </p:sp>
      <p:sp>
        <p:nvSpPr>
          <p:cNvPr id="4" name="AutoShape 4"/>
          <p:cNvSpPr/>
          <p:nvPr/>
        </p:nvSpPr>
        <p:spPr>
          <a:xfrm>
            <a:off x="779391" y="3993147"/>
            <a:ext cx="638131" cy="638131"/>
          </a:xfrm>
          <a:prstGeom prst="ellipse">
            <a:avLst/>
          </a:prstGeom>
          <a:solidFill>
            <a:schemeClr val="accent1">
              <a:alpha val="20000"/>
            </a:schemeClr>
          </a:solidFill>
          <a:ln/>
        </p:spPr>
      </p:sp>
      <p:sp>
        <p:nvSpPr>
          <p:cNvPr id="5" name="AutoShape 5"/>
          <p:cNvSpPr/>
          <p:nvPr/>
        </p:nvSpPr>
        <p:spPr>
          <a:xfrm>
            <a:off x="914135" y="4127891"/>
            <a:ext cx="368642" cy="368642"/>
          </a:xfrm>
          <a:prstGeom prst="ellipse">
            <a:avLst/>
          </a:prstGeom>
          <a:solidFill>
            <a:schemeClr val="accent1">
              <a:alpha val="100000"/>
            </a:schemeClr>
          </a:solidFill>
          <a:ln/>
        </p:spPr>
      </p:sp>
      <p:sp>
        <p:nvSpPr>
          <p:cNvPr id="6" name="AutoShape 6"/>
          <p:cNvSpPr/>
          <p:nvPr/>
        </p:nvSpPr>
        <p:spPr>
          <a:xfrm>
            <a:off x="6360328" y="1631119"/>
            <a:ext cx="638131" cy="638131"/>
          </a:xfrm>
          <a:prstGeom prst="ellipse">
            <a:avLst/>
          </a:prstGeom>
          <a:solidFill>
            <a:schemeClr val="accent1">
              <a:alpha val="20000"/>
            </a:schemeClr>
          </a:solidFill>
          <a:ln/>
        </p:spPr>
      </p:sp>
      <p:sp>
        <p:nvSpPr>
          <p:cNvPr id="7" name="AutoShape 7"/>
          <p:cNvSpPr/>
          <p:nvPr/>
        </p:nvSpPr>
        <p:spPr>
          <a:xfrm>
            <a:off x="6495073" y="1765863"/>
            <a:ext cx="368642" cy="368642"/>
          </a:xfrm>
          <a:prstGeom prst="ellipse">
            <a:avLst/>
          </a:prstGeom>
          <a:solidFill>
            <a:schemeClr val="accent1">
              <a:alpha val="100000"/>
            </a:schemeClr>
          </a:solidFill>
          <a:ln/>
        </p:spPr>
      </p:sp>
      <p:sp>
        <p:nvSpPr>
          <p:cNvPr id="8" name="AutoShape 8"/>
          <p:cNvSpPr/>
          <p:nvPr/>
        </p:nvSpPr>
        <p:spPr>
          <a:xfrm>
            <a:off x="6360328" y="3993147"/>
            <a:ext cx="638131" cy="638131"/>
          </a:xfrm>
          <a:prstGeom prst="ellipse">
            <a:avLst/>
          </a:prstGeom>
          <a:solidFill>
            <a:schemeClr val="accent1">
              <a:alpha val="20000"/>
            </a:schemeClr>
          </a:solidFill>
          <a:ln/>
        </p:spPr>
      </p:sp>
      <p:sp>
        <p:nvSpPr>
          <p:cNvPr id="9" name="AutoShape 9"/>
          <p:cNvSpPr/>
          <p:nvPr/>
        </p:nvSpPr>
        <p:spPr>
          <a:xfrm>
            <a:off x="6495073" y="4127891"/>
            <a:ext cx="368642" cy="368642"/>
          </a:xfrm>
          <a:prstGeom prst="ellipse">
            <a:avLst/>
          </a:prstGeom>
          <a:solidFill>
            <a:schemeClr val="accent1">
              <a:alpha val="100000"/>
            </a:schemeClr>
          </a:solidFill>
          <a:ln/>
        </p:spPr>
      </p:sp>
      <p:sp>
        <p:nvSpPr>
          <p:cNvPr id="10" name="TextBox 10"/>
          <p:cNvSpPr txBox="1"/>
          <p:nvPr/>
        </p:nvSpPr>
        <p:spPr>
          <a:xfrm>
            <a:off x="1588687" y="1602522"/>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标准化</a:t>
            </a:r>
          </a:p>
        </p:txBody>
      </p:sp>
      <p:sp>
        <p:nvSpPr>
          <p:cNvPr id="11" name="TextBox 11"/>
          <p:cNvSpPr txBox="1"/>
          <p:nvPr/>
        </p:nvSpPr>
        <p:spPr>
          <a:xfrm>
            <a:off x="1588687" y="2078224"/>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为实现轨道交通AFC系统在使用上的简便和集成，必须制定统一的标准和规范，使用统一系统设备、终端设备和车票媒介，以实现不同线路之间的方便换乘。</a:t>
            </a:r>
          </a:p>
        </p:txBody>
      </p:sp>
      <p:sp>
        <p:nvSpPr>
          <p:cNvPr id="12" name="TextBox 12"/>
          <p:cNvSpPr txBox="1"/>
          <p:nvPr/>
        </p:nvSpPr>
        <p:spPr>
          <a:xfrm>
            <a:off x="1574907" y="3964550"/>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集成化</a:t>
            </a:r>
          </a:p>
        </p:txBody>
      </p:sp>
      <p:sp>
        <p:nvSpPr>
          <p:cNvPr id="13" name="TextBox 13"/>
          <p:cNvSpPr txBox="1"/>
          <p:nvPr/>
        </p:nvSpPr>
        <p:spPr>
          <a:xfrm>
            <a:off x="1574907" y="4495320"/>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建立统一、标准化、跨平台、跨系统的AFC系统应用平台是未来AFC系统发展的必然方向，实现各种系统的关联度越来越高，以应对网络化运营的挑战。</a:t>
            </a:r>
          </a:p>
        </p:txBody>
      </p:sp>
      <p:sp>
        <p:nvSpPr>
          <p:cNvPr id="14" name="TextBox 14"/>
          <p:cNvSpPr txBox="1"/>
          <p:nvPr/>
        </p:nvSpPr>
        <p:spPr>
          <a:xfrm>
            <a:off x="7237966" y="3964550"/>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人性化</a:t>
            </a:r>
          </a:p>
        </p:txBody>
      </p:sp>
      <p:sp>
        <p:nvSpPr>
          <p:cNvPr id="15" name="TextBox 15"/>
          <p:cNvSpPr txBox="1"/>
          <p:nvPr/>
        </p:nvSpPr>
        <p:spPr>
          <a:xfrm>
            <a:off x="7237966" y="4495320"/>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AFC系统操作方式和界面设计遵循“以人为本”的理念，包括人体工程学设计、符合乘客习惯的操作方式、合适的出入口通道，以及提供越来越多相关信息。</a:t>
            </a:r>
          </a:p>
        </p:txBody>
      </p:sp>
      <p:sp>
        <p:nvSpPr>
          <p:cNvPr id="16" name="TextBox 16"/>
          <p:cNvSpPr txBox="1"/>
          <p:nvPr/>
        </p:nvSpPr>
        <p:spPr>
          <a:xfrm>
            <a:off x="7259955" y="1602522"/>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简单化</a:t>
            </a:r>
          </a:p>
        </p:txBody>
      </p:sp>
      <p:sp>
        <p:nvSpPr>
          <p:cNvPr id="17" name="TextBox 17"/>
          <p:cNvSpPr txBox="1"/>
          <p:nvPr/>
        </p:nvSpPr>
        <p:spPr>
          <a:xfrm>
            <a:off x="7259955" y="2078224"/>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AFC系统的简单化是指将复杂的AFC系统通过系统集成，简化乘客的使用操作，从而提高乘客的操作效率，让乘客享受更加便捷、高效的轨道交通出行体验。</a:t>
            </a:r>
          </a:p>
        </p:txBody>
      </p:sp>
      <p:sp>
        <p:nvSpPr>
          <p:cNvPr id="18" name="TextBox 1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AFC系统的发展方向</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15135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区域式架构</a:t>
            </a:r>
          </a:p>
        </p:txBody>
      </p:sp>
      <p:sp>
        <p:nvSpPr>
          <p:cNvPr id="4" name="TextBox 4"/>
          <p:cNvSpPr txBox="1"/>
          <p:nvPr/>
        </p:nvSpPr>
        <p:spPr>
          <a:xfrm>
            <a:off x="1219200" y="5523753"/>
            <a:ext cx="96012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区域式架构是在线路式架构和分散式架构的基础上设置一个路网中心，其基本形式，适用于由区域式线路和独立线路构成的轨道交通网路。</a:t>
            </a:r>
          </a:p>
        </p:txBody>
      </p:sp>
      <p:sp>
        <p:nvSpPr>
          <p:cNvPr id="5" name="AutoShape 5"/>
          <p:cNvSpPr/>
          <p:nvPr/>
        </p:nvSpPr>
        <p:spPr>
          <a:xfrm>
            <a:off x="1219200" y="1835975"/>
            <a:ext cx="238125" cy="238125"/>
          </a:xfrm>
          <a:prstGeom prst="ellipse">
            <a:avLst/>
          </a:prstGeom>
          <a:solidFill>
            <a:schemeClr val="accent1">
              <a:alpha val="100000"/>
            </a:schemeClr>
          </a:solidFill>
          <a:ln/>
        </p:spPr>
      </p:sp>
      <p:sp>
        <p:nvSpPr>
          <p:cNvPr id="6" name="TextBox 6"/>
          <p:cNvSpPr txBox="1"/>
          <p:nvPr/>
        </p:nvSpPr>
        <p:spPr>
          <a:xfrm>
            <a:off x="15135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线路式架构</a:t>
            </a:r>
          </a:p>
        </p:txBody>
      </p:sp>
      <p:sp>
        <p:nvSpPr>
          <p:cNvPr id="7" name="TextBox 7"/>
          <p:cNvSpPr txBox="1"/>
          <p:nvPr/>
        </p:nvSpPr>
        <p:spPr>
          <a:xfrm>
            <a:off x="1219200" y="2234038"/>
            <a:ext cx="96774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每条运营线路建有一套独立的自动售检票系统，彼此独立的，票务信息不能共享，适用于单线式和分离式轨道交通线路</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15135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分散式架构</a:t>
            </a:r>
          </a:p>
        </p:txBody>
      </p:sp>
      <p:sp>
        <p:nvSpPr>
          <p:cNvPr id="9" name="TextBox 9"/>
          <p:cNvSpPr txBox="1"/>
          <p:nvPr/>
        </p:nvSpPr>
        <p:spPr>
          <a:xfrm>
            <a:off x="1219200" y="3896612"/>
            <a:ext cx="96774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轨道交通网络由区域构成，每个区域含多条线路，分散式架构独立处理各区域线路票务，适用于条状形区域管理或多线路同运营方</a:t>
            </a:r>
            <a:r>
              <a:rPr lang="en-US" sz="1500" dirty="0">
                <a:solidFill>
                  <a:schemeClr val="dk1">
                    <a:alpha val="100000"/>
                  </a:schemeClr>
                </a:solidFill>
                <a:latin typeface="Microsoft Yahei"/>
                <a:ea typeface="Microsoft Yahei"/>
                <a:cs typeface="Microsoft Yahei"/>
              </a:rPr>
              <a:t>。</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AFC系统架构分类</a:t>
            </a:r>
          </a:p>
        </p:txBody>
      </p:sp>
      <p:sp>
        <p:nvSpPr>
          <p:cNvPr id="11" name="AutoShape 11"/>
          <p:cNvSpPr/>
          <p:nvPr/>
        </p:nvSpPr>
        <p:spPr>
          <a:xfrm>
            <a:off x="1219200" y="3491989"/>
            <a:ext cx="238125" cy="238125"/>
          </a:xfrm>
          <a:prstGeom prst="ellipse">
            <a:avLst/>
          </a:prstGeom>
          <a:solidFill>
            <a:schemeClr val="accent1">
              <a:alpha val="100000"/>
            </a:schemeClr>
          </a:solidFill>
          <a:ln/>
        </p:spPr>
      </p:sp>
      <p:sp>
        <p:nvSpPr>
          <p:cNvPr id="12" name="AutoShape 12"/>
          <p:cNvSpPr/>
          <p:nvPr/>
        </p:nvSpPr>
        <p:spPr>
          <a:xfrm>
            <a:off x="1219200" y="5117897"/>
            <a:ext cx="238125" cy="238125"/>
          </a:xfrm>
          <a:prstGeom prst="ellipse">
            <a:avLst/>
          </a:prstGeom>
          <a:solidFill>
            <a:schemeClr val="accent1">
              <a:alpha val="100000"/>
            </a:schemeClr>
          </a:solidFill>
          <a:ln/>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1295400" y="1718638"/>
            <a:ext cx="9601200"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1662554" y="2711090"/>
            <a:ext cx="9234046" cy="1257743"/>
          </a:xfrm>
          <a:prstGeom prst="rect">
            <a:avLst/>
          </a:prstGeom>
          <a:ln/>
        </p:spPr>
        <p:txBody>
          <a:bodyPr vert="horz" wrap="square" lIns="123825" tIns="123825" rIns="57150" bIns="123825" rtlCol="0" anchor="t" anchorCtr="0">
            <a:noAutofit/>
          </a:bodyPr>
          <a:lstStyle/>
          <a:p>
            <a:pPr>
              <a:lnSpc>
                <a:spcPct val="140000"/>
              </a:lnSpc>
            </a:pPr>
            <a:r>
              <a:rPr lang="en-US" sz="1500" dirty="0">
                <a:solidFill>
                  <a:srgbClr val="000000">
                    <a:alpha val="100000"/>
                  </a:srgbClr>
                </a:solidFill>
                <a:latin typeface="Microsoft Yahei"/>
                <a:ea typeface="Microsoft Yahei"/>
                <a:cs typeface="Microsoft Yahei"/>
              </a:rPr>
              <a:t>完全集中式架构是将轨道交通网络中所有线路拟为一条路网式线路，设置路网中心直连各车站计算机系统，不设线路中心系统清分，适用于单一线路或运营商。</a:t>
            </a:r>
          </a:p>
        </p:txBody>
      </p:sp>
      <p:sp>
        <p:nvSpPr>
          <p:cNvPr id="5" name="TextBox 5"/>
          <p:cNvSpPr txBox="1"/>
          <p:nvPr/>
        </p:nvSpPr>
        <p:spPr>
          <a:xfrm>
            <a:off x="166255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完全集中式架构</a:t>
            </a:r>
          </a:p>
        </p:txBody>
      </p:sp>
      <p:sp>
        <p:nvSpPr>
          <p:cNvPr id="6" name="TextBox 6"/>
          <p:cNvSpPr txBox="1"/>
          <p:nvPr/>
        </p:nvSpPr>
        <p:spPr>
          <a:xfrm>
            <a:off x="1662554" y="4589063"/>
            <a:ext cx="9081646" cy="1271524"/>
          </a:xfrm>
          <a:prstGeom prst="rect">
            <a:avLst/>
          </a:prstGeom>
          <a:ln/>
        </p:spPr>
        <p:txBody>
          <a:bodyPr vert="horz" wrap="square" lIns="123825" tIns="123825" rIns="57150" bIns="123825" rtlCol="0" anchor="t" anchorCtr="0">
            <a:noAutofit/>
          </a:bodyPr>
          <a:lstStyle/>
          <a:p>
            <a:pPr>
              <a:lnSpc>
                <a:spcPct val="140000"/>
              </a:lnSpc>
            </a:pPr>
            <a:r>
              <a:rPr lang="en-US" sz="1500" dirty="0">
                <a:solidFill>
                  <a:srgbClr val="000000">
                    <a:alpha val="100000"/>
                  </a:srgbClr>
                </a:solidFill>
                <a:latin typeface="Microsoft Yahei"/>
                <a:ea typeface="Microsoft Yahei"/>
                <a:cs typeface="Microsoft Yahei"/>
              </a:rPr>
              <a:t>分级集中式架构是在线路式架构的基础上设置一个路网中心，负责获取全路网交易数据，确定各线路的换乘结算方式和数据公共接口，适用于多线路大规模网络。</a:t>
            </a:r>
          </a:p>
        </p:txBody>
      </p:sp>
      <p:sp>
        <p:nvSpPr>
          <p:cNvPr id="7" name="TextBox 7"/>
          <p:cNvSpPr txBox="1"/>
          <p:nvPr/>
        </p:nvSpPr>
        <p:spPr>
          <a:xfrm>
            <a:off x="166255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分级集中式架构</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AFC系统架构分类</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AFC布局影响因素</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高峰小时进出站客流是AFC设备配置的决定因素，而客流向决定布局；设备使用能力指单位时间内出票张数或通过人数。</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AFC设备配置原则</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AFC系统设备配置需遵循安全性、实用性、功能匹配、先进性及经济性原则，确保城市轨道交通运营的高效与顺畅。</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AFC系统设备配置与布局</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6667" r="16667"/>
          <a:stretch>
            <a:fillRect/>
          </a:stretch>
        </p:blipFill>
        <p:spPr>
          <a:xfrm>
            <a:off x="4462463" y="2088071"/>
            <a:ext cx="3267075" cy="3267075"/>
          </a:xfrm>
          <a:prstGeom prst="ellipse">
            <a:avLst/>
          </a:prstGeom>
          <a:ln w="57150">
            <a:solidFill>
              <a:schemeClr val="accent1"/>
            </a:solidFill>
            <a:prstDash val="solid"/>
          </a:ln>
        </p:spPr>
      </p:pic>
      <p:sp>
        <p:nvSpPr>
          <p:cNvPr id="3" name="TextBox 3"/>
          <p:cNvSpPr txBox="1"/>
          <p:nvPr/>
        </p:nvSpPr>
        <p:spPr>
          <a:xfrm>
            <a:off x="539110" y="2972036"/>
            <a:ext cx="3314231" cy="647995"/>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自动售检票系统</a:t>
            </a:r>
          </a:p>
        </p:txBody>
      </p:sp>
      <p:sp>
        <p:nvSpPr>
          <p:cNvPr id="4" name="TextBox 4"/>
          <p:cNvSpPr txBox="1"/>
          <p:nvPr/>
        </p:nvSpPr>
        <p:spPr>
          <a:xfrm>
            <a:off x="8059848" y="1716027"/>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城市轨道交通AFC系统共分为车票、车站终端设备、车站计算机系统、线路中央计算机系统、清分系统五个层次。</a:t>
            </a:r>
          </a:p>
        </p:txBody>
      </p:sp>
      <p:sp>
        <p:nvSpPr>
          <p:cNvPr id="5" name="TextBox 5"/>
          <p:cNvSpPr txBox="1"/>
          <p:nvPr/>
        </p:nvSpPr>
        <p:spPr>
          <a:xfrm>
            <a:off x="8059848" y="1097369"/>
            <a:ext cx="3314231" cy="622955"/>
          </a:xfrm>
          <a:prstGeom prst="rect">
            <a:avLst/>
          </a:prstGeom>
          <a:ln/>
        </p:spPr>
        <p:txBody>
          <a:bodyPr vert="horz" wrap="square" lIns="114300" tIns="57150" rIns="114300" bIns="57150" rtlCol="0" anchor="ctr" anchorCtr="0">
            <a:noAutofit/>
          </a:bodyPr>
          <a:lstStyle/>
          <a:p>
            <a:pPr>
              <a:lnSpc>
                <a:spcPct val="96000"/>
              </a:lnSpc>
            </a:pPr>
            <a:r>
              <a:rPr lang="en-US" sz="2400" b="1">
                <a:solidFill>
                  <a:schemeClr val="accent1">
                    <a:alpha val="100000"/>
                  </a:schemeClr>
                </a:solidFill>
                <a:latin typeface="Microsoft Yahei"/>
                <a:ea typeface="Microsoft Yahei"/>
                <a:cs typeface="Microsoft Yahei"/>
              </a:rPr>
              <a:t>层次结构概览</a:t>
            </a:r>
          </a:p>
        </p:txBody>
      </p:sp>
      <p:sp>
        <p:nvSpPr>
          <p:cNvPr id="6" name="TextBox 6"/>
          <p:cNvSpPr txBox="1"/>
          <p:nvPr/>
        </p:nvSpPr>
        <p:spPr>
          <a:xfrm>
            <a:off x="8059848" y="4019931"/>
            <a:ext cx="3314231" cy="547835"/>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发展趋势与特点</a:t>
            </a:r>
          </a:p>
        </p:txBody>
      </p:sp>
      <p:sp>
        <p:nvSpPr>
          <p:cNvPr id="7" name="TextBox 7"/>
          <p:cNvSpPr txBox="1"/>
          <p:nvPr/>
        </p:nvSpPr>
        <p:spPr>
          <a:xfrm>
            <a:off x="8059848" y="4565142"/>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随着城市轨道交通的发展，AFC系统趋势是标准化、简单化、集成化和人性化，使系统规模越来越大，并与其他交通方式密切相关。</a:t>
            </a:r>
          </a:p>
        </p:txBody>
      </p:sp>
      <p:sp>
        <p:nvSpPr>
          <p:cNvPr id="8" name="TextBox 8"/>
          <p:cNvSpPr txBox="1"/>
          <p:nvPr/>
        </p:nvSpPr>
        <p:spPr>
          <a:xfrm>
            <a:off x="539110" y="3620031"/>
            <a:ext cx="3314231" cy="1580007"/>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自动售检票系统（AFC），是实现城市轨道交通售票、检票、计费、收费、统计、清分、管理等全过程的自动化集成系统。</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AFC系统的工作内容</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AFC系统的工作内容涵盖数据传输、票务处理、客流票务数据分析及收益清分结算，确保城市轨道交通运营的高效和顺畅。</a:t>
            </a:r>
          </a:p>
        </p:txBody>
      </p:sp>
      <p:pic>
        <p:nvPicPr>
          <p:cNvPr id="7" name="Picture 7"/>
          <p:cNvPicPr>
            <a:picLocks noChangeAspect="1"/>
          </p:cNvPicPr>
          <p:nvPr/>
        </p:nvPicPr>
        <p:blipFill>
          <a:blip r:embed="rId4"/>
          <a:srcRect/>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AFC系统的架构分类</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AFC系统的架构分类包括线路式、分散式、区域式、完全集中式和分级集中式架构，以适应城市轨道交通网络化运营的需求。</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应用实践</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0369" r="30369"/>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61" r="32561"/>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在城市轨道交通领域，AFC系统得以广泛应用，实现售票、检票、计费等全过程的自动化集成。</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AFC系统应用实践</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随着技术的不断进步，AFC系统不断优化升级，以适应城市轨道交通发展的新需求。</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系统优化与升级</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应用实践</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AFC系统构成</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了解自动售检票系统（AFC）系统构成，包括车站级设备和中央级设备，以及各种关键组件。</a:t>
            </a:r>
          </a:p>
        </p:txBody>
      </p:sp>
      <p:pic>
        <p:nvPicPr>
          <p:cNvPr id="6" name="Picture 6"/>
          <p:cNvPicPr>
            <a:picLocks noChangeAspect="1"/>
          </p:cNvPicPr>
          <p:nvPr/>
        </p:nvPicPr>
        <p:blipFill>
          <a:blip r:embed="rId3">
            <a:alphaModFix/>
          </a:blip>
          <a:srcRect/>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AFC系统的架构</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AFC相关术语</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掌握AFC系统的架构，了解系统由车票、车站终端设备、车站计算机系统、线路中央计算机系统和清分系统五个层次组成。</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掌握AFC相关术语，包括清分子系统、线路子系统、车站子系统、车站终端设备、售票设备、检票设备、乘车凭证、互联网票务和互联网票务平台等。</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5000" r="25000"/>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分析AFC工作内容</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能够分析出AFC系统的工作内容，包括数据传输、车票制作、客流票务统计、收益清分等。</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AFC系统架构分类</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能够对AFC系统架构进行分类，如线路式、分散式、区域式、完全集中式和分级集中式架构。</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125" r="25125"/>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在轨道交通领域工作中，能够始终将安全放在首位，严格遵守安全规定，确保运营的安全无误。</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养成安全意识</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注重职业素养的提升，对待工作认真负责，具备良好的团队合作精神和沟通技巧。</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养成职业素养</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54963" y="2034175"/>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AFC是城市轨道交通的自动化集成系统，涵盖售票、检票、计费、收费、统计、清分和管理全过程。</a:t>
            </a:r>
          </a:p>
        </p:txBody>
      </p:sp>
      <p:sp>
        <p:nvSpPr>
          <p:cNvPr id="3" name="TextBox 3"/>
          <p:cNvSpPr txBox="1"/>
          <p:nvPr/>
        </p:nvSpPr>
        <p:spPr>
          <a:xfrm>
            <a:off x="454963" y="1575832"/>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AFC系统定义</a:t>
            </a:r>
          </a:p>
        </p:txBody>
      </p:sp>
      <p:sp>
        <p:nvSpPr>
          <p:cNvPr id="4" name="TextBox 4"/>
          <p:cNvSpPr txBox="1"/>
          <p:nvPr/>
        </p:nvSpPr>
        <p:spPr>
          <a:xfrm>
            <a:off x="454963" y="3530045"/>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AFC系统由车站级设备和中央级设备组成，车站级设备包括TVM、AGM、BOM、TCM、PCA、SC和管理工作站。</a:t>
            </a:r>
          </a:p>
        </p:txBody>
      </p:sp>
      <p:sp>
        <p:nvSpPr>
          <p:cNvPr id="5" name="TextBox 5"/>
          <p:cNvSpPr txBox="1"/>
          <p:nvPr/>
        </p:nvSpPr>
        <p:spPr>
          <a:xfrm>
            <a:off x="454963" y="3071702"/>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AFC系统设备</a:t>
            </a:r>
          </a:p>
        </p:txBody>
      </p:sp>
      <p:sp>
        <p:nvSpPr>
          <p:cNvPr id="6" name="TextBox 6"/>
          <p:cNvSpPr txBox="1"/>
          <p:nvPr/>
        </p:nvSpPr>
        <p:spPr>
          <a:xfrm>
            <a:off x="454963" y="5118981"/>
            <a:ext cx="5829300"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中央级设备由E/S、LCC和ACC组成，分别负责编码分拣、线路中央计算机系统和AFC清分中央计算机系统的功能。</a:t>
            </a:r>
          </a:p>
        </p:txBody>
      </p:sp>
      <p:sp>
        <p:nvSpPr>
          <p:cNvPr id="7" name="TextBox 7"/>
          <p:cNvSpPr txBox="1"/>
          <p:nvPr/>
        </p:nvSpPr>
        <p:spPr>
          <a:xfrm>
            <a:off x="454963" y="4660638"/>
            <a:ext cx="5829300" cy="400050"/>
          </a:xfrm>
          <a:prstGeom prst="rect">
            <a:avLst/>
          </a:prstGeom>
          <a:ln/>
        </p:spPr>
        <p:txBody>
          <a:bodyPr vert="horz" wrap="square" lIns="114300" tIns="57150" rIns="114300" bIns="57150" rtlCol="0" anchor="ctr" anchorCtr="0">
            <a:noAutofit/>
          </a:bodyPr>
          <a:lstStyle/>
          <a:p>
            <a:pPr>
              <a:lnSpc>
                <a:spcPct val="77000"/>
              </a:lnSpc>
            </a:pPr>
            <a:r>
              <a:rPr lang="en-US" sz="2000" b="1">
                <a:solidFill>
                  <a:schemeClr val="accent1">
                    <a:alpha val="100000"/>
                  </a:schemeClr>
                </a:solidFill>
                <a:latin typeface="Microsoft Yahei"/>
                <a:ea typeface="Microsoft Yahei"/>
                <a:cs typeface="Microsoft Yahei"/>
              </a:rPr>
              <a:t>中央级设备</a:t>
            </a:r>
          </a:p>
        </p:txBody>
      </p:sp>
      <p:pic>
        <p:nvPicPr>
          <p:cNvPr id="8" name="Picture 8"/>
          <p:cNvPicPr>
            <a:picLocks noChangeAspect="1"/>
          </p:cNvPicPr>
          <p:nvPr/>
        </p:nvPicPr>
        <p:blipFill>
          <a:blip r:embed="rId3"/>
          <a:srcRect l="16667" r="16667"/>
          <a:stretch>
            <a:fillRect/>
          </a:stretch>
        </p:blipFill>
        <p:spPr>
          <a:xfrm>
            <a:off x="6738931" y="1450035"/>
            <a:ext cx="4792980" cy="4792980"/>
          </a:xfrm>
          <a:prstGeom prst="ellipse">
            <a:avLst/>
          </a:prstGeom>
        </p:spPr>
      </p:pic>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自动售检票系统构成</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车站计算机系统主要功能是对第二层车站终端设备进行状态监控，并收集本站产生的交易和审计数据。</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车票作为乘客的车费支付媒介，AFC系统规定了储值卡和单程票两种车票类型的物理、电气特性、应用文件组织及安全机制等技术要求。</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车站终端设备</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车站终端设备安装在站厅，直接为乘客提供售检票服务，包括自动售票机、自动检票机等，方便乘客进行购票、检票等操作。</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AFC系统的架构</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2168405" y="4006380"/>
            <a:ext cx="7813795" cy="1827334"/>
          </a:xfrm>
          <a:prstGeom prst="roundRect">
            <a:avLst>
              <a:gd name="adj" fmla="val 16667"/>
            </a:avLst>
          </a:prstGeom>
          <a:solidFill>
            <a:schemeClr val="lt2">
              <a:alpha val="80000"/>
            </a:schemeClr>
          </a:solidFill>
          <a:ln/>
        </p:spPr>
      </p:sp>
      <p:sp>
        <p:nvSpPr>
          <p:cNvPr id="3" name="AutoShape 3"/>
          <p:cNvSpPr/>
          <p:nvPr/>
        </p:nvSpPr>
        <p:spPr>
          <a:xfrm>
            <a:off x="2168405" y="1920540"/>
            <a:ext cx="7813795" cy="1827334"/>
          </a:xfrm>
          <a:prstGeom prst="roundRect">
            <a:avLst>
              <a:gd name="adj" fmla="val 16667"/>
            </a:avLst>
          </a:prstGeom>
          <a:solidFill>
            <a:schemeClr val="lt2">
              <a:alpha val="80000"/>
            </a:schemeClr>
          </a:solidFill>
          <a:ln/>
        </p:spPr>
      </p:sp>
      <p:sp>
        <p:nvSpPr>
          <p:cNvPr id="5" name="TextBox 5"/>
          <p:cNvSpPr txBox="1"/>
          <p:nvPr/>
        </p:nvSpPr>
        <p:spPr>
          <a:xfrm>
            <a:off x="2447342"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线路中央计算机系统</a:t>
            </a:r>
          </a:p>
        </p:txBody>
      </p:sp>
      <p:sp>
        <p:nvSpPr>
          <p:cNvPr id="6" name="TextBox 6"/>
          <p:cNvSpPr txBox="1"/>
          <p:nvPr/>
        </p:nvSpPr>
        <p:spPr>
          <a:xfrm>
            <a:off x="2447342"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线路中央计算机系统收集本线路AFC系统的交易和审计数据，传送给城市轨道交通清分系统，并与其进行对账。</a:t>
            </a:r>
          </a:p>
        </p:txBody>
      </p:sp>
      <p:sp>
        <p:nvSpPr>
          <p:cNvPr id="7" name="TextBox 7"/>
          <p:cNvSpPr txBox="1"/>
          <p:nvPr/>
        </p:nvSpPr>
        <p:spPr>
          <a:xfrm>
            <a:off x="2447342"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清分系统</a:t>
            </a:r>
          </a:p>
        </p:txBody>
      </p:sp>
      <p:sp>
        <p:nvSpPr>
          <p:cNvPr id="8" name="TextBox 8"/>
          <p:cNvSpPr txBox="1"/>
          <p:nvPr/>
        </p:nvSpPr>
        <p:spPr>
          <a:xfrm>
            <a:off x="2447342"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清分系统统一AFC系统的运行参数，收集并清分AFC系统的交易和审计数据，负责连接AFC系统和城市一卡通清分系统。</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AFC系统的架构</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634</Words>
  <Application>Microsoft Office PowerPoint</Application>
  <PresentationFormat>宽屏</PresentationFormat>
  <Paragraphs>134</Paragraphs>
  <Slides>24</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24</vt:i4>
      </vt:variant>
    </vt:vector>
  </HeadingPairs>
  <TitlesOfParts>
    <vt:vector size="28"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3</cp:revision>
  <dcterms:created xsi:type="dcterms:W3CDTF">2006-08-16T00:00:00Z</dcterms:created>
  <dcterms:modified xsi:type="dcterms:W3CDTF">2024-10-19T02:01:53Z</dcterms:modified>
</cp:coreProperties>
</file>