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512949"/>
          </a:xfrm>
          <a:prstGeom prst="rect">
            <a:avLst/>
          </a:prstGeom>
          <a:ln/>
        </p:spPr>
        <p:txBody>
          <a:bodyPr vert="horz" wrap="square" lIns="114300" tIns="57150" rIns="114300" bIns="57150" rtlCol="0" anchor="ctr" anchorCtr="0">
            <a:normAutofit fontScale="92500" lnSpcReduction="20000"/>
          </a:bodyPr>
          <a:lstStyle/>
          <a:p>
            <a:pPr algn="ctr">
              <a:lnSpc>
                <a:spcPct val="114999"/>
              </a:lnSpc>
            </a:pPr>
            <a:r>
              <a:rPr lang="en-US" sz="5800" b="1" dirty="0" err="1">
                <a:solidFill>
                  <a:srgbClr val="208BD9">
                    <a:alpha val="100000"/>
                  </a:srgbClr>
                </a:solidFill>
                <a:latin typeface="Microsoft Yahei"/>
                <a:ea typeface="Microsoft Yahei"/>
                <a:cs typeface="Microsoft Yahei"/>
              </a:rPr>
              <a:t>自动检票机设备</a:t>
            </a:r>
            <a:endParaRPr lang="en-US" sz="5800" b="1" dirty="0">
              <a:solidFill>
                <a:srgbClr val="208BD9">
                  <a:alpha val="100000"/>
                </a:srgbClr>
              </a:solidFill>
              <a:latin typeface="Microsoft Yahei"/>
              <a:ea typeface="Microsoft Yahei"/>
              <a:cs typeface="Microsoft Yahei"/>
            </a:endParaRPr>
          </a:p>
          <a:p>
            <a:pPr algn="ctr">
              <a:lnSpc>
                <a:spcPct val="114999"/>
              </a:lnSpc>
            </a:pPr>
            <a:r>
              <a:rPr lang="en-US" sz="5800" b="1" dirty="0" err="1">
                <a:solidFill>
                  <a:srgbClr val="208BD9">
                    <a:alpha val="100000"/>
                  </a:srgbClr>
                </a:solidFill>
                <a:latin typeface="Microsoft Yahei"/>
                <a:ea typeface="Microsoft Yahei"/>
                <a:cs typeface="Microsoft Yahei"/>
              </a:rPr>
              <a:t>与操作系统</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特殊车票使用提示</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自动检票机能够识别并处理特殊车票（如优惠票、员工票等），并给出相应提示信息，确保乘客能够正确使用车票并享受相应权益。</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自动检票机的功能</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车票回收自动执行</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自动检票机支持对需要回收的车票进行自动回收操作，通过预设参数控制回收过程，确保车票的安全管理和再利用。</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部件状态自动监测</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自动检票机具备自动监测功能，能够对各部件的工作状态进行实时监测，并向车站计算机系统上报工作状态，便于运营管理和维护。</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26189" b="26189"/>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自动检票机的功能</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交易信息存储与上传</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自动检票机能够存储交易信息，并在规定时间间隔内上传至车站计算机系统，用于后续的数据分析和财务管理。</a:t>
            </a:r>
          </a:p>
        </p:txBody>
      </p:sp>
      <p:pic>
        <p:nvPicPr>
          <p:cNvPr id="9" name="Picture 9"/>
          <p:cNvPicPr>
            <a:picLocks noChangeAspect="1"/>
          </p:cNvPicPr>
          <p:nvPr/>
        </p:nvPicPr>
        <p:blipFill>
          <a:blip r:embed="rId5"/>
          <a:srcRect t="18390" b="18390"/>
          <a:stretch>
            <a:fillRect/>
          </a:stretch>
        </p:blipFill>
        <p:spPr>
          <a:xfrm>
            <a:off x="4405937" y="1779195"/>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参数控制命令接收</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紧急按钮信号控制</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自动检票机接收车站计算机系统下发的参数和控制命令，并执行相应操作，实现与车站计算机系统的无缝对接和协同工作。</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自动检票机接收紧急按钮信号并控制设备操作，确保在紧急情况下能够迅速响应并采取相应措施，保障乘客和设备的安全。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6542" r="16542"/>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断电数据安全保存</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在突然断电的情况下，自动检票机能够确保最后一笔交易记录及相关信息的安全保存，避免数据丢失风险。</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进/出站客流记录</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自动检票机对进/出站客流、扣除车费情况以及黑名单进行准确记录，为车站运营管理提供真实可靠的数据支持。</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离线工作与数据保存</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自动检票机具备离线独立工作能力，在断电或通信中断情况下仍能继续工作，并保存关键数据，确保运营的稳定性和连续性。</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自动检票机的功能</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自动检票机的结构</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主控单元</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主控单元是检票机的核心部分，主控单元把外围设备送来的信息进行收集、整理、保存等，并监控和控制其外围设备，使其能正常工作。</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扇门阻挡装置</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扇门由扇形门、机械控制结构和控制板组成，控制板驱动电机通过减速齿轮带动转换器，在操作杆连接处产生力矩，带动扇门运动。</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乘客通行传感器</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通行传感器监控乘客通过过程，检测人数，通过控制单元分析处理反馈信息，确保通行安全；分透过型和漫反射型，分区布置。</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2531" r="22531"/>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读写器与天线</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车票读写器模块由读写器和天线组成，进站检票机及出站检票机都装有读写器及天线，实现车票信息的读写功能。</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车票处理装置</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车票处理装置是自动检票机的另一个关键部件，车票处理装置负责完成单程票的读写、传送及回收处理。</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自动检票机的结构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542292"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909446"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乘客显示器显示车票处理结果、设备运行模式、状态等；方向指示器提示通道进出方向是否可用；警示灯报警、无效票；员工票灯、优惠票灯分别指示员工票、优惠票使用。</a:t>
            </a:r>
          </a:p>
        </p:txBody>
      </p:sp>
      <p:sp>
        <p:nvSpPr>
          <p:cNvPr id="5" name="TextBox 5"/>
          <p:cNvSpPr txBox="1"/>
          <p:nvPr/>
        </p:nvSpPr>
        <p:spPr>
          <a:xfrm>
            <a:off x="2909446"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类型</a:t>
            </a:r>
          </a:p>
        </p:txBody>
      </p:sp>
      <p:sp>
        <p:nvSpPr>
          <p:cNvPr id="6" name="TextBox 6"/>
          <p:cNvSpPr txBox="1"/>
          <p:nvPr/>
        </p:nvSpPr>
        <p:spPr>
          <a:xfrm>
            <a:off x="2909446"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刷卡指示灯根据模式显示；语音提示乘客正确使用车票、正确过闸等语言提示信息，例如：“请您通知工作人员”。</a:t>
            </a:r>
          </a:p>
        </p:txBody>
      </p:sp>
      <p:sp>
        <p:nvSpPr>
          <p:cNvPr id="7" name="TextBox 7"/>
          <p:cNvSpPr txBox="1"/>
          <p:nvPr/>
        </p:nvSpPr>
        <p:spPr>
          <a:xfrm>
            <a:off x="2909446"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作用</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自动检票机界面显示描述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97192" y="1308287"/>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卡票的处理</a:t>
            </a:r>
          </a:p>
        </p:txBody>
      </p:sp>
      <p:sp>
        <p:nvSpPr>
          <p:cNvPr id="3" name="TextBox 3"/>
          <p:cNvSpPr txBox="1"/>
          <p:nvPr/>
        </p:nvSpPr>
        <p:spPr>
          <a:xfrm>
            <a:off x="6865764" y="127147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解决方法</a:t>
            </a:r>
          </a:p>
        </p:txBody>
      </p:sp>
      <p:sp>
        <p:nvSpPr>
          <p:cNvPr id="4" name="TextBox 4"/>
          <p:cNvSpPr txBox="1"/>
          <p:nvPr/>
        </p:nvSpPr>
        <p:spPr>
          <a:xfrm>
            <a:off x="6878035" y="2989034"/>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设备未初始化</a:t>
            </a:r>
          </a:p>
        </p:txBody>
      </p:sp>
      <p:sp>
        <p:nvSpPr>
          <p:cNvPr id="5" name="TextBox 5"/>
          <p:cNvSpPr txBox="1"/>
          <p:nvPr/>
        </p:nvSpPr>
        <p:spPr>
          <a:xfrm>
            <a:off x="6890305" y="472520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解决方法</a:t>
            </a:r>
          </a:p>
        </p:txBody>
      </p:sp>
      <p:sp>
        <p:nvSpPr>
          <p:cNvPr id="6" name="TextBox 6"/>
          <p:cNvSpPr txBox="1"/>
          <p:nvPr/>
        </p:nvSpPr>
        <p:spPr>
          <a:xfrm>
            <a:off x="1321733" y="4762018"/>
            <a:ext cx="4414526" cy="62484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进出闸模块异常的处理</a:t>
            </a:r>
          </a:p>
        </p:txBody>
      </p:sp>
      <p:sp>
        <p:nvSpPr>
          <p:cNvPr id="7" name="TextBox 7"/>
          <p:cNvSpPr txBox="1"/>
          <p:nvPr/>
        </p:nvSpPr>
        <p:spPr>
          <a:xfrm>
            <a:off x="1309463" y="3025846"/>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解决方法</a:t>
            </a:r>
          </a:p>
        </p:txBody>
      </p:sp>
      <p:sp>
        <p:nvSpPr>
          <p:cNvPr id="8" name="TextBox 8"/>
          <p:cNvSpPr txBox="1"/>
          <p:nvPr/>
        </p:nvSpPr>
        <p:spPr>
          <a:xfrm>
            <a:off x="1297192" y="1670999"/>
            <a:ext cx="4486656"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卡票是指单程票在经出站检票机单程票回收系统导入相应的票箱过程中，因车票存在变形、过厚等问题导致的问题。</a:t>
            </a:r>
          </a:p>
        </p:txBody>
      </p:sp>
      <p:sp>
        <p:nvSpPr>
          <p:cNvPr id="9" name="TextBox 9"/>
          <p:cNvSpPr txBox="1"/>
          <p:nvPr/>
        </p:nvSpPr>
        <p:spPr>
          <a:xfrm>
            <a:off x="1309463" y="3410120"/>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打开维修门，拉出车票回收模块；确认卡票位置，从卡票位置离左手边最近的绿色转盘开始，按照出卡方向旋转，取出票卡。</a:t>
            </a:r>
          </a:p>
        </p:txBody>
      </p:sp>
      <p:sp>
        <p:nvSpPr>
          <p:cNvPr id="10" name="TextBox 10"/>
          <p:cNvSpPr txBox="1"/>
          <p:nvPr/>
        </p:nvSpPr>
        <p:spPr>
          <a:xfrm>
            <a:off x="1321733" y="5149114"/>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进出闸模块异常通常表现为两种情况，一种是可以验票，但显示异常；另一种是不能验票，闸门不能正常开启、关闭。</a:t>
            </a:r>
          </a:p>
        </p:txBody>
      </p:sp>
      <p:sp>
        <p:nvSpPr>
          <p:cNvPr id="11" name="TextBox 11"/>
          <p:cNvSpPr txBox="1"/>
          <p:nvPr/>
        </p:nvSpPr>
        <p:spPr>
          <a:xfrm>
            <a:off x="6865764" y="163418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重新启动闸机，若仍不正常，需要联系专业维修人员进行处理；因为闸机硬件或软件可能存在故障，需要专业人员进一步检查和修复。</a:t>
            </a:r>
          </a:p>
        </p:txBody>
      </p:sp>
      <p:sp>
        <p:nvSpPr>
          <p:cNvPr id="12" name="TextBox 12"/>
          <p:cNvSpPr txBox="1"/>
          <p:nvPr/>
        </p:nvSpPr>
        <p:spPr>
          <a:xfrm>
            <a:off x="6878035" y="337330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自动检票机开机启动后自检，显示器显示“04”；自检完成显示“请使用车票”，无故障则显示“请使用车票”；故障则显示故障代码。</a:t>
            </a:r>
          </a:p>
        </p:txBody>
      </p:sp>
      <p:sp>
        <p:nvSpPr>
          <p:cNvPr id="13" name="TextBox 13"/>
          <p:cNvSpPr txBox="1"/>
          <p:nvPr/>
        </p:nvSpPr>
        <p:spPr>
          <a:xfrm>
            <a:off x="6890305" y="5112302"/>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检查ECU中所有接插件是否松动；检查网络通信插头、检票机与车站计算机之间的通讯电缆连接是否完好，通讯是否正常。</a:t>
            </a:r>
          </a:p>
        </p:txBody>
      </p:sp>
      <p:sp>
        <p:nvSpPr>
          <p:cNvPr id="14" name="TextBox 1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自动检票机常见故障的处理</a:t>
            </a:r>
          </a:p>
        </p:txBody>
      </p:sp>
      <p:grpSp>
        <p:nvGrpSpPr>
          <p:cNvPr id="15" name="Group 15"/>
          <p:cNvGrpSpPr/>
          <p:nvPr/>
        </p:nvGrpSpPr>
        <p:grpSpPr>
          <a:xfrm>
            <a:off x="839115" y="1512589"/>
            <a:ext cx="197186" cy="5357334"/>
            <a:chOff x="839115" y="1512589"/>
            <a:chExt cx="197186" cy="5357334"/>
          </a:xfrm>
        </p:grpSpPr>
        <p:sp>
          <p:nvSpPr>
            <p:cNvPr id="16" name="AutoShape 16"/>
            <p:cNvSpPr/>
            <p:nvPr/>
          </p:nvSpPr>
          <p:spPr>
            <a:xfrm>
              <a:off x="839115" y="1512589"/>
              <a:ext cx="197186" cy="197186"/>
            </a:xfrm>
            <a:prstGeom prst="ellipse">
              <a:avLst/>
            </a:prstGeom>
            <a:solidFill>
              <a:schemeClr val="accent1">
                <a:alpha val="100000"/>
              </a:schemeClr>
            </a:solidFill>
            <a:ln/>
          </p:spPr>
        </p:sp>
        <p:sp>
          <p:nvSpPr>
            <p:cNvPr id="17" name="AutoShape 17"/>
            <p:cNvSpPr/>
            <p:nvPr/>
          </p:nvSpPr>
          <p:spPr>
            <a:xfrm>
              <a:off x="839115" y="3230148"/>
              <a:ext cx="197186" cy="197186"/>
            </a:xfrm>
            <a:prstGeom prst="ellipse">
              <a:avLst/>
            </a:prstGeom>
            <a:solidFill>
              <a:schemeClr val="accent1">
                <a:alpha val="100000"/>
              </a:schemeClr>
            </a:solidFill>
            <a:ln/>
          </p:spPr>
        </p:sp>
        <p:sp>
          <p:nvSpPr>
            <p:cNvPr id="18" name="AutoShape 18"/>
            <p:cNvSpPr/>
            <p:nvPr/>
          </p:nvSpPr>
          <p:spPr>
            <a:xfrm>
              <a:off x="839115" y="4975845"/>
              <a:ext cx="197186" cy="197186"/>
            </a:xfrm>
            <a:prstGeom prst="ellipse">
              <a:avLst/>
            </a:prstGeom>
            <a:solidFill>
              <a:schemeClr val="accent1">
                <a:alpha val="100000"/>
              </a:schemeClr>
            </a:solidFill>
            <a:ln/>
          </p:spPr>
        </p:sp>
        <p:cxnSp>
          <p:nvCxnSpPr>
            <p:cNvPr id="19" name="Connector 19"/>
            <p:cNvCxnSpPr/>
            <p:nvPr/>
          </p:nvCxnSpPr>
          <p:spPr>
            <a:xfrm>
              <a:off x="937708"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grpSp>
        <p:nvGrpSpPr>
          <p:cNvPr id="20" name="Group 20"/>
          <p:cNvGrpSpPr/>
          <p:nvPr/>
        </p:nvGrpSpPr>
        <p:grpSpPr>
          <a:xfrm>
            <a:off x="6455568" y="1512589"/>
            <a:ext cx="197186" cy="5357334"/>
            <a:chOff x="6455568" y="1512589"/>
            <a:chExt cx="197186" cy="5357334"/>
          </a:xfrm>
        </p:grpSpPr>
        <p:sp>
          <p:nvSpPr>
            <p:cNvPr id="21" name="AutoShape 21"/>
            <p:cNvSpPr/>
            <p:nvPr/>
          </p:nvSpPr>
          <p:spPr>
            <a:xfrm>
              <a:off x="6455568" y="1512589"/>
              <a:ext cx="197186" cy="197186"/>
            </a:xfrm>
            <a:prstGeom prst="ellipse">
              <a:avLst/>
            </a:prstGeom>
            <a:solidFill>
              <a:schemeClr val="accent1">
                <a:alpha val="100000"/>
              </a:schemeClr>
            </a:solidFill>
            <a:ln/>
          </p:spPr>
        </p:sp>
        <p:sp>
          <p:nvSpPr>
            <p:cNvPr id="22" name="AutoShape 22"/>
            <p:cNvSpPr/>
            <p:nvPr/>
          </p:nvSpPr>
          <p:spPr>
            <a:xfrm>
              <a:off x="6455568" y="3230148"/>
              <a:ext cx="197186" cy="197186"/>
            </a:xfrm>
            <a:prstGeom prst="ellipse">
              <a:avLst/>
            </a:prstGeom>
            <a:solidFill>
              <a:schemeClr val="accent1">
                <a:alpha val="100000"/>
              </a:schemeClr>
            </a:solidFill>
            <a:ln/>
          </p:spPr>
        </p:sp>
        <p:sp>
          <p:nvSpPr>
            <p:cNvPr id="23" name="AutoShape 23"/>
            <p:cNvSpPr/>
            <p:nvPr/>
          </p:nvSpPr>
          <p:spPr>
            <a:xfrm>
              <a:off x="6455568" y="4975845"/>
              <a:ext cx="197186" cy="197186"/>
            </a:xfrm>
            <a:prstGeom prst="ellipse">
              <a:avLst/>
            </a:prstGeom>
            <a:solidFill>
              <a:schemeClr val="accent1">
                <a:alpha val="100000"/>
              </a:schemeClr>
            </a:solidFill>
            <a:ln/>
          </p:spPr>
        </p:sp>
        <p:cxnSp>
          <p:nvCxnSpPr>
            <p:cNvPr id="24" name="Connector 24"/>
            <p:cNvCxnSpPr/>
            <p:nvPr/>
          </p:nvCxnSpPr>
          <p:spPr>
            <a:xfrm>
              <a:off x="6554162"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自动检票机定义</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自动检票机，简称闸机（AGM，AutomaticGate），是实现乘客自助进出站检票交易（在非付费区和付费区间通行）的设备。</a:t>
            </a:r>
          </a:p>
        </p:txBody>
      </p:sp>
      <p:pic>
        <p:nvPicPr>
          <p:cNvPr id="6" name="Picture 6"/>
          <p:cNvPicPr>
            <a:picLocks noChangeAspect="1"/>
          </p:cNvPicPr>
          <p:nvPr/>
        </p:nvPicPr>
        <p:blipFill>
          <a:blip r:embed="rId3">
            <a:alphaModFix/>
          </a:blip>
          <a:srcRect l="9833" r="9833"/>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扇门式检票机特点</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拍打门式检票机应用</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扇门式检票机通行能力比三杆式检票机多近一倍，设计人性化，但阻挡装置结构复杂，成本较高。</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拍打门式检票机主要用于铁路客运站旅客进出站检票使用，地铁一般不使用该类检票机。</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自动检票机分类</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根据阻挡装置类型，自动检票机分三杆式、扇门式和拍打门式；按通道宽度，分为标准通道和宽通道。</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自动检票机功能</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自动检票机基本功能是检验车票有效性，并处理进站或出站信息；乘客进出收费区均需检验车票。</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简述自动检票机的日常运营操作流程</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自动检票机的日常运营操作流程包括：启动检票机，检查设备运行状况；迎接乘客，为乘客提供服务；结束运营，关闭检票机。</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简述自动检票机常见故障的处理流程</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自动检票机常见故障处理流程包括：发现故障，立即上报；记录故障情况，等待维修人员；协助维修人员排查故障。</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拓展延伸</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13128" b="13128"/>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拓展延伸</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发展趋势</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未来，自动检票机设备与操作系统将更加注重智能化、便捷化和人性化的发展趋势，通过不断优化系统功能和用户体验，为乘客提供更加便捷、高效的服务体验。</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拓展知识</a:t>
            </a:r>
          </a:p>
        </p:txBody>
      </p:sp>
      <p:sp>
        <p:nvSpPr>
          <p:cNvPr id="9" name="TextBox 9"/>
          <p:cNvSpPr txBox="1"/>
          <p:nvPr/>
        </p:nvSpPr>
        <p:spPr>
          <a:xfrm>
            <a:off x="750042" y="2752949"/>
            <a:ext cx="2733372" cy="2924764"/>
          </a:xfrm>
          <a:prstGeom prst="rect">
            <a:avLst/>
          </a:prstGeom>
          <a:ln/>
        </p:spPr>
        <p:txBody>
          <a:bodyPr vert="horz" wrap="square" lIns="66008" tIns="33052" rIns="66008" bIns="33052" rtlCol="0" anchor="t" anchorCtr="0">
            <a:noAutofit/>
          </a:bodyPr>
          <a:lstStyle/>
          <a:p>
            <a:pPr algn="ctr">
              <a:lnSpc>
                <a:spcPct val="140000"/>
              </a:lnSpc>
            </a:pPr>
            <a:r>
              <a:rPr lang="en-US" sz="1575" dirty="0">
                <a:solidFill>
                  <a:schemeClr val="dk1">
                    <a:alpha val="100000"/>
                  </a:schemeClr>
                </a:solidFill>
                <a:latin typeface="Microsoft Yahei"/>
                <a:ea typeface="Microsoft Yahei"/>
                <a:cs typeface="Microsoft Yahei"/>
              </a:rPr>
              <a:t>自动检票机设备与操作系统是轨道交通领域的重要技术之一，随着科技的不断进步，将会有更多的新技术、新应用不断涌现，为乘客提供更加便捷、高效的服务体验。</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自动检票机结构</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自动检票机结构包括主控单元、通道阻挡装置、读写器及天线、车票处理装置、乘客显示器等部件。</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自动检票机概念</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自动检票机，又称闸机，是用于乘客自助进出站检票交易的设备，设在车站售票、补票房或服务中心内。</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自动检票机功能</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自动检票机具备检验车票有效性、控制通道开启与关闭、记录乘客通行信息等核心功能。</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日常运营操作</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自动检票机日常运营操作包括开机自检、清洁保养、故障报修等，确保设备正常运行。</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故障处理技能</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具备自动检票机常见故障的识别与处理能力，如卡票、通讯故障等，确保设备快速恢复运行。</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t="2837" b="2837"/>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安全意识培养</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养成良好的安全意识，严格遵守操作规程，确保设备运行安全及乘客人身安全。</a:t>
            </a:r>
          </a:p>
        </p:txBody>
      </p:sp>
      <p:pic>
        <p:nvPicPr>
          <p:cNvPr id="7" name="Picture 7"/>
          <p:cNvPicPr>
            <a:picLocks noChangeAspect="1"/>
          </p:cNvPicPr>
          <p:nvPr/>
        </p:nvPicPr>
        <p:blipFill>
          <a:blip r:embed="rId4"/>
          <a:srcRect t="2837" b="2837"/>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职业素养提升</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强化职业素养，提供优质服务，维护乘客与设备权益，树立良好公共形象。</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7399" r="27399"/>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46" r="32546"/>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自动检票机，简称闸机，是实现乘客自助进出站检票交易的设备，当识别到有效车票时，检票机通道阻挡解除，允许乘客进出站。</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自动检票机定义</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自动检票机设置于车站售票和补票房或车站服务中心内，用于控制乘客进出站，是轨道交通系统中重要的设备之一。</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自动检票机位置</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自动检票机的概述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自动检票机的分类</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根据通道宽度分</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自动检票机分标准和宽通道两类，宽通道检票机通道宽度为900mm，方便轮椅、婴儿车及大件行李通行。</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根据功能分</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自动检票机分进站、出站和双向三种，进站检票机设在非付费区，无车票回收；出站检票机设在付费区，配有车票回收装置；双向检票机可完成进站和出站检票。</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根据阻挡装置类型分类</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自动检票机分三杆式、扇门式和拍打门式，分别由旋转三杆机构、复杂人性化阻挡装置和拍打门式构成，适用于不同通行需求。</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6667" r="16667"/>
          <a:stretch>
            <a:fillRect/>
          </a:stretch>
        </p:blipFill>
        <p:spPr>
          <a:xfrm>
            <a:off x="4462463" y="2088071"/>
            <a:ext cx="3267075" cy="3267075"/>
          </a:xfrm>
          <a:prstGeom prst="ellipse">
            <a:avLst/>
          </a:prstGeom>
          <a:ln w="57150">
            <a:solidFill>
              <a:schemeClr val="accent1"/>
            </a:solidFill>
            <a:prstDash val="solid"/>
          </a:ln>
        </p:spPr>
      </p:pic>
      <p:sp>
        <p:nvSpPr>
          <p:cNvPr id="3" name="TextBox 3"/>
          <p:cNvSpPr txBox="1"/>
          <p:nvPr/>
        </p:nvSpPr>
        <p:spPr>
          <a:xfrm>
            <a:off x="539110" y="2972036"/>
            <a:ext cx="3314231" cy="647995"/>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车票有效性检验</a:t>
            </a:r>
          </a:p>
        </p:txBody>
      </p:sp>
      <p:sp>
        <p:nvSpPr>
          <p:cNvPr id="4" name="TextBox 4"/>
          <p:cNvSpPr txBox="1"/>
          <p:nvPr/>
        </p:nvSpPr>
        <p:spPr>
          <a:xfrm>
            <a:off x="8059848" y="1716027"/>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自动检票机能够准确指示通道的通行状态，包括通行方向和通行状态（开放或关闭），引导乘客有序进出站，提高车站运营效率。</a:t>
            </a:r>
          </a:p>
        </p:txBody>
      </p:sp>
      <p:sp>
        <p:nvSpPr>
          <p:cNvPr id="5" name="TextBox 5"/>
          <p:cNvSpPr txBox="1"/>
          <p:nvPr/>
        </p:nvSpPr>
        <p:spPr>
          <a:xfrm>
            <a:off x="8059848" y="1097369"/>
            <a:ext cx="3314231" cy="622955"/>
          </a:xfrm>
          <a:prstGeom prst="rect">
            <a:avLst/>
          </a:prstGeom>
          <a:ln/>
        </p:spPr>
        <p:txBody>
          <a:bodyPr vert="horz" wrap="square" lIns="114300" tIns="57150" rIns="114300" bIns="57150" rtlCol="0" anchor="ctr" anchorCtr="0">
            <a:noAutofit/>
          </a:bodyPr>
          <a:lstStyle/>
          <a:p>
            <a:pPr>
              <a:lnSpc>
                <a:spcPct val="96000"/>
              </a:lnSpc>
            </a:pPr>
            <a:r>
              <a:rPr lang="en-US" sz="2400" b="1">
                <a:solidFill>
                  <a:schemeClr val="accent1">
                    <a:alpha val="100000"/>
                  </a:schemeClr>
                </a:solidFill>
                <a:latin typeface="Microsoft Yahei"/>
                <a:ea typeface="Microsoft Yahei"/>
                <a:cs typeface="Microsoft Yahei"/>
              </a:rPr>
              <a:t>通道通行状态指示</a:t>
            </a:r>
          </a:p>
        </p:txBody>
      </p:sp>
      <p:sp>
        <p:nvSpPr>
          <p:cNvPr id="6" name="TextBox 6"/>
          <p:cNvSpPr txBox="1"/>
          <p:nvPr/>
        </p:nvSpPr>
        <p:spPr>
          <a:xfrm>
            <a:off x="8059848" y="4019931"/>
            <a:ext cx="3314231" cy="547835"/>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车票处理结果提示</a:t>
            </a:r>
          </a:p>
        </p:txBody>
      </p:sp>
      <p:sp>
        <p:nvSpPr>
          <p:cNvPr id="7" name="TextBox 7"/>
          <p:cNvSpPr txBox="1"/>
          <p:nvPr/>
        </p:nvSpPr>
        <p:spPr>
          <a:xfrm>
            <a:off x="8059848" y="4565142"/>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自动检票机对车票处理结果给出明确的提示信息，包括车票类型、余额、通行权限等，确保乘客能够及时了解车票状态，避免耽误行程。</a:t>
            </a:r>
          </a:p>
        </p:txBody>
      </p:sp>
      <p:sp>
        <p:nvSpPr>
          <p:cNvPr id="8" name="TextBox 8"/>
          <p:cNvSpPr txBox="1"/>
          <p:nvPr/>
        </p:nvSpPr>
        <p:spPr>
          <a:xfrm>
            <a:off x="539110" y="3620031"/>
            <a:ext cx="3314231" cy="1580007"/>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自动检票机具备对车票有效性进行检验的基本功能，能够识别并处理有效车票，对无效车票则拒绝放行，确保系统安全和公平性。</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自动检票机的功能</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518</Words>
  <Application>Microsoft Office PowerPoint</Application>
  <PresentationFormat>宽屏</PresentationFormat>
  <Paragraphs>128</Paragraphs>
  <Slides>23</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23</vt:i4>
      </vt:variant>
    </vt:vector>
  </HeadingPairs>
  <TitlesOfParts>
    <vt:vector size="27"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2024-10-19T02:09:08Z</dcterms:modified>
</cp:coreProperties>
</file>