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8" d="100"/>
          <a:sy n="78" d="100"/>
        </p:scale>
        <p:origin x="778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633841" y="1525651"/>
            <a:ext cx="5943600" cy="2085975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ctr" anchorCtr="0">
            <a:normAutofit/>
          </a:bodyPr>
          <a:lstStyle/>
          <a:p>
            <a:pPr algn="ctr">
              <a:lnSpc>
                <a:spcPct val="114999"/>
              </a:lnSpc>
            </a:pPr>
            <a:r>
              <a:rPr lang="en-US" sz="5400" b="1" dirty="0" err="1">
                <a:solidFill>
                  <a:srgbClr val="208BD9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半自动售票机设备与操作系统</a:t>
            </a:r>
            <a:endParaRPr lang="en-US" sz="5400" b="1" dirty="0">
              <a:solidFill>
                <a:srgbClr val="208BD9">
                  <a:alpha val="100000"/>
                </a:srgbClr>
              </a:solidFill>
              <a:latin typeface="Microsoft Yahei"/>
              <a:ea typeface="Microsoft Yahei"/>
              <a:cs typeface="Microsoft Yahe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6303259" y="1394815"/>
            <a:ext cx="5242560" cy="2194560"/>
          </a:xfrm>
          <a:prstGeom prst="roundRect">
            <a:avLst/>
          </a:prstGeom>
          <a:solidFill>
            <a:schemeClr val="lt2">
              <a:alpha val="80000"/>
            </a:schemeClr>
          </a:solidFill>
          <a:ln/>
        </p:spPr>
      </p:sp>
      <p:sp>
        <p:nvSpPr>
          <p:cNvPr id="3" name="AutoShape 3"/>
          <p:cNvSpPr/>
          <p:nvPr/>
        </p:nvSpPr>
        <p:spPr>
          <a:xfrm>
            <a:off x="6303259" y="3911005"/>
            <a:ext cx="5242560" cy="2194560"/>
          </a:xfrm>
          <a:prstGeom prst="roundRect">
            <a:avLst/>
          </a:prstGeom>
          <a:solidFill>
            <a:schemeClr val="lt2">
              <a:alpha val="80000"/>
            </a:schemeClr>
          </a:solidFill>
          <a:ln/>
        </p:spPr>
      </p:sp>
      <p:sp>
        <p:nvSpPr>
          <p:cNvPr id="4" name="AutoShape 4"/>
          <p:cNvSpPr/>
          <p:nvPr/>
        </p:nvSpPr>
        <p:spPr>
          <a:xfrm>
            <a:off x="715856" y="3911005"/>
            <a:ext cx="5242560" cy="2194560"/>
          </a:xfrm>
          <a:prstGeom prst="roundRect">
            <a:avLst/>
          </a:prstGeom>
          <a:solidFill>
            <a:schemeClr val="lt2">
              <a:alpha val="80000"/>
            </a:schemeClr>
          </a:solidFill>
          <a:ln/>
        </p:spPr>
      </p:sp>
      <p:sp>
        <p:nvSpPr>
          <p:cNvPr id="5" name="AutoShape 5"/>
          <p:cNvSpPr/>
          <p:nvPr/>
        </p:nvSpPr>
        <p:spPr>
          <a:xfrm>
            <a:off x="715856" y="1378942"/>
            <a:ext cx="5242560" cy="2194560"/>
          </a:xfrm>
          <a:prstGeom prst="roundRect">
            <a:avLst/>
          </a:prstGeom>
          <a:solidFill>
            <a:schemeClr val="lt2">
              <a:alpha val="80000"/>
            </a:schemeClr>
          </a:solidFill>
          <a:ln/>
        </p:spPr>
      </p:sp>
      <p:sp>
        <p:nvSpPr>
          <p:cNvPr id="6" name="TextBox 6"/>
          <p:cNvSpPr txBox="1"/>
          <p:nvPr/>
        </p:nvSpPr>
        <p:spPr>
          <a:xfrm>
            <a:off x="6703007" y="4126373"/>
            <a:ext cx="4295775" cy="62865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验票操作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6703007" y="4705286"/>
            <a:ext cx="4476750" cy="1209675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在业务面板上点击“验卡”，将卡片置于读卡器上，系统进行数据校验，异常数据会标记，完成验卡后按“返回”关闭窗口。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098702" y="1610183"/>
            <a:ext cx="4295775" cy="62865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系统登陆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098702" y="2189096"/>
            <a:ext cx="4476750" cy="1209675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开机进入系统主界面，点击“登录”按钮，输入用户名和密码，验证成功后进入操作主界面，验证失败会记录日志。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6686105" y="1610183"/>
            <a:ext cx="4295775" cy="62865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按金额发售单程票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686105" y="2189096"/>
            <a:ext cx="4476750" cy="1209675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在售卡界面选择“单程票”和“金额售票”，输入金额和数量，点击“确定”按钮，完成售票并赋值票卡。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098702" y="4126373"/>
            <a:ext cx="4295775" cy="62865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储值票充值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098702" y="4705286"/>
            <a:ext cx="4476750" cy="1209675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点击“充值”按钮后，将储值卡放置于读卡器感应区，选择充值金额，确认后点击确定按钮，完成充值功能。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半自动检票机的日常操作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>
            <a:alphaModFix/>
          </a:blip>
          <a:srcRect l="16667" r="16667"/>
          <a:stretch>
            <a:fillRect/>
          </a:stretch>
        </p:blipFill>
        <p:spPr>
          <a:xfrm>
            <a:off x="476023" y="1726817"/>
            <a:ext cx="4434840" cy="4434841"/>
          </a:xfrm>
          <a:prstGeom prst="round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5562187" y="4881292"/>
            <a:ext cx="6000750" cy="711336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乘客显示器无显示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5267801" y="5523753"/>
            <a:ext cx="6477000" cy="914400"/>
          </a:xfrm>
          <a:prstGeom prst="rect">
            <a:avLst/>
          </a:prstGeom>
          <a:ln/>
        </p:spPr>
        <p:txBody>
          <a:bodyPr vert="horz" wrap="square" lIns="0" tIns="0" rIns="0" bIns="0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当半自动售票机乘客显示器没有显示时，请检查乘客显示器电源是否打开，线缆连接是否正确，如需可打开电源或检查线缆连接。</a:t>
            </a:r>
          </a:p>
        </p:txBody>
      </p:sp>
      <p:sp>
        <p:nvSpPr>
          <p:cNvPr id="5" name="AutoShape 5"/>
          <p:cNvSpPr/>
          <p:nvPr/>
        </p:nvSpPr>
        <p:spPr>
          <a:xfrm>
            <a:off x="5267801" y="1835975"/>
            <a:ext cx="238125" cy="238125"/>
          </a:xfrm>
          <a:prstGeom prst="ellipse">
            <a:avLst/>
          </a:prstGeom>
          <a:solidFill>
            <a:schemeClr val="accent1">
              <a:alpha val="100000"/>
            </a:schemeClr>
          </a:solidFill>
          <a:ln/>
        </p:spPr>
      </p:sp>
      <p:sp>
        <p:nvSpPr>
          <p:cNvPr id="6" name="TextBox 6"/>
          <p:cNvSpPr txBox="1"/>
          <p:nvPr/>
        </p:nvSpPr>
        <p:spPr>
          <a:xfrm>
            <a:off x="5562187" y="1621998"/>
            <a:ext cx="6000750" cy="666079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无法正常充值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5267801" y="2234038"/>
            <a:ext cx="6477000" cy="914400"/>
          </a:xfrm>
          <a:prstGeom prst="rect">
            <a:avLst/>
          </a:prstGeom>
          <a:ln/>
        </p:spPr>
        <p:txBody>
          <a:bodyPr vert="horz" wrap="square" lIns="0" tIns="0" rIns="0" bIns="0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当半自动售票机无法正常充值时，请检查储值卡读卡器是否正确连接，如未正确连接，请重新连接读卡器以解决问题。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5562187" y="3262274"/>
            <a:ext cx="6000750" cy="697555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网络连接失败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5267801" y="3896612"/>
            <a:ext cx="6477000" cy="914400"/>
          </a:xfrm>
          <a:prstGeom prst="rect">
            <a:avLst/>
          </a:prstGeom>
          <a:ln/>
        </p:spPr>
        <p:txBody>
          <a:bodyPr vert="horz" wrap="square" lIns="0" tIns="0" rIns="0" bIns="0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若半自动售票机屏幕显示“网络连接失败”，请检查半自动售票机和服务器之间的网络连接是否正常，并确保系统服务器软件正常运行。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半自动售票机常见故障的处理</a:t>
            </a:r>
          </a:p>
        </p:txBody>
      </p:sp>
      <p:sp>
        <p:nvSpPr>
          <p:cNvPr id="11" name="AutoShape 11"/>
          <p:cNvSpPr/>
          <p:nvPr/>
        </p:nvSpPr>
        <p:spPr>
          <a:xfrm>
            <a:off x="5267801" y="3491989"/>
            <a:ext cx="238125" cy="238125"/>
          </a:xfrm>
          <a:prstGeom prst="ellipse">
            <a:avLst/>
          </a:prstGeom>
          <a:solidFill>
            <a:schemeClr val="accent1">
              <a:alpha val="100000"/>
            </a:schemeClr>
          </a:solidFill>
          <a:ln/>
        </p:spPr>
      </p:sp>
      <p:sp>
        <p:nvSpPr>
          <p:cNvPr id="12" name="AutoShape 12"/>
          <p:cNvSpPr/>
          <p:nvPr/>
        </p:nvSpPr>
        <p:spPr>
          <a:xfrm>
            <a:off x="5267801" y="5117897"/>
            <a:ext cx="238125" cy="238125"/>
          </a:xfrm>
          <a:prstGeom prst="ellipse">
            <a:avLst/>
          </a:prstGeom>
          <a:solidFill>
            <a:schemeClr val="accent1">
              <a:alpha val="100000"/>
            </a:schemeClr>
          </a:solidFill>
          <a:ln/>
        </p:spPr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623312" y="1743101"/>
            <a:ext cx="3394942" cy="1865457"/>
          </a:xfrm>
          <a:prstGeom prst="rect">
            <a:avLst/>
          </a:prstGeom>
        </p:spPr>
      </p:pic>
      <p:sp>
        <p:nvSpPr>
          <p:cNvPr id="3" name="AutoShape 3"/>
          <p:cNvSpPr/>
          <p:nvPr/>
        </p:nvSpPr>
        <p:spPr>
          <a:xfrm>
            <a:off x="623312" y="3209213"/>
            <a:ext cx="3394942" cy="2857500"/>
          </a:xfrm>
          <a:prstGeom prst="roundRect">
            <a:avLst>
              <a:gd name="adj" fmla="val 7195"/>
            </a:avLst>
          </a:prstGeom>
          <a:solidFill>
            <a:srgbClr val="FFFFFF">
              <a:alpha val="100000"/>
            </a:srgbClr>
          </a:solidFill>
          <a:ln/>
          <a:effectLst>
            <a:outerShdw blurRad="342900">
              <a:srgbClr val="000000">
                <a:alpha val="5000"/>
              </a:srgbClr>
            </a:outerShdw>
          </a:effectLst>
        </p:spPr>
      </p:sp>
      <p:pic>
        <p:nvPicPr>
          <p:cNvPr id="4" name="Picture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8189230" y="1775853"/>
            <a:ext cx="3394942" cy="1865457"/>
          </a:xfrm>
          <a:prstGeom prst="rect">
            <a:avLst/>
          </a:prstGeom>
        </p:spPr>
      </p:pic>
      <p:sp>
        <p:nvSpPr>
          <p:cNvPr id="5" name="AutoShape 5"/>
          <p:cNvSpPr/>
          <p:nvPr/>
        </p:nvSpPr>
        <p:spPr>
          <a:xfrm>
            <a:off x="8189230" y="3209213"/>
            <a:ext cx="3394942" cy="2857500"/>
          </a:xfrm>
          <a:prstGeom prst="roundRect">
            <a:avLst>
              <a:gd name="adj" fmla="val 7195"/>
            </a:avLst>
          </a:prstGeom>
          <a:solidFill>
            <a:srgbClr val="FFFFFF">
              <a:alpha val="100000"/>
            </a:srgbClr>
          </a:solidFill>
          <a:ln/>
          <a:effectLst>
            <a:outerShdw blurRad="342900">
              <a:srgbClr val="000000">
                <a:alpha val="5000"/>
              </a:srgbClr>
            </a:outerShdw>
          </a:effectLst>
        </p:spPr>
      </p:sp>
      <p:sp>
        <p:nvSpPr>
          <p:cNvPr id="6" name="TextBox 6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半自动售票机常见故障的处理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729057" y="3453550"/>
            <a:ext cx="3183452" cy="559238"/>
          </a:xfrm>
          <a:prstGeom prst="rect">
            <a:avLst/>
          </a:prstGeom>
          <a:ln/>
        </p:spPr>
        <p:txBody>
          <a:bodyPr vert="horz" wrap="square" lIns="66008" tIns="33052" rIns="66008" bIns="33052" rtlCol="0" anchor="ctr" anchorCtr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2400" b="1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无法打印凭条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811743" y="4164695"/>
            <a:ext cx="3018080" cy="1613061"/>
          </a:xfrm>
          <a:prstGeom prst="rect">
            <a:avLst/>
          </a:prstGeom>
          <a:ln/>
        </p:spPr>
        <p:txBody>
          <a:bodyPr vert="horz" wrap="square" lIns="66008" tIns="33052" rIns="66008" bIns="33052" rtlCol="0" anchor="t" anchorCtr="0">
            <a:normAutofit/>
          </a:bodyPr>
          <a:lstStyle/>
          <a:p>
            <a:pPr algn="l">
              <a:lnSpc>
                <a:spcPct val="150000"/>
              </a:lnSpc>
            </a:pPr>
            <a:r>
              <a:rPr lang="en-US" sz="1500">
                <a:solidFill>
                  <a:srgbClr val="000000">
                    <a:alpha val="69804"/>
                    <a:alpha val="70000"/>
                  </a:srgbClr>
                </a:solidFill>
                <a:latin typeface="Microsoft Yahei"/>
                <a:ea typeface="Microsoft Yahei"/>
                <a:cs typeface="Microsoft Yahei"/>
              </a:rPr>
              <a:t>若半自动售票机不能打印凭条，请检查打印机电源是否打开，打印纸是否充足，如需可打开电源或正确安装打印纸。</a:t>
            </a:r>
          </a:p>
        </p:txBody>
      </p:sp>
      <p:pic>
        <p:nvPicPr>
          <p:cNvPr id="9" name="Picture 9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4405937" y="1779196"/>
            <a:ext cx="3394942" cy="1865457"/>
          </a:xfrm>
          <a:prstGeom prst="rect">
            <a:avLst/>
          </a:prstGeom>
        </p:spPr>
      </p:pic>
      <p:sp>
        <p:nvSpPr>
          <p:cNvPr id="10" name="AutoShape 10"/>
          <p:cNvSpPr/>
          <p:nvPr/>
        </p:nvSpPr>
        <p:spPr>
          <a:xfrm>
            <a:off x="4405937" y="3209213"/>
            <a:ext cx="3394942" cy="2857500"/>
          </a:xfrm>
          <a:prstGeom prst="roundRect">
            <a:avLst>
              <a:gd name="adj" fmla="val 7195"/>
            </a:avLst>
          </a:prstGeom>
          <a:solidFill>
            <a:srgbClr val="FFFFFF">
              <a:alpha val="100000"/>
            </a:srgbClr>
          </a:solidFill>
          <a:ln/>
          <a:effectLst>
            <a:outerShdw blurRad="342900">
              <a:srgbClr val="000000">
                <a:alpha val="5000"/>
              </a:srgbClr>
            </a:outerShdw>
          </a:effectLst>
        </p:spPr>
      </p:sp>
      <p:sp>
        <p:nvSpPr>
          <p:cNvPr id="11" name="TextBox 11"/>
          <p:cNvSpPr txBox="1"/>
          <p:nvPr/>
        </p:nvSpPr>
        <p:spPr>
          <a:xfrm>
            <a:off x="4511682" y="3453550"/>
            <a:ext cx="3183452" cy="559238"/>
          </a:xfrm>
          <a:prstGeom prst="rect">
            <a:avLst/>
          </a:prstGeom>
          <a:ln/>
        </p:spPr>
        <p:txBody>
          <a:bodyPr vert="horz" wrap="square" lIns="66008" tIns="33052" rIns="66008" bIns="33052" rtlCol="0" anchor="ctr" anchorCtr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2400" b="1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无法发售单程票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8294976" y="3453550"/>
            <a:ext cx="3183452" cy="559238"/>
          </a:xfrm>
          <a:prstGeom prst="rect">
            <a:avLst/>
          </a:prstGeom>
          <a:ln/>
        </p:spPr>
        <p:txBody>
          <a:bodyPr vert="horz" wrap="square" lIns="66008" tIns="33052" rIns="66008" bIns="33052" rtlCol="0" anchor="ctr" anchorCtr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2400" b="1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暂停服务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4594368" y="4164695"/>
            <a:ext cx="3018080" cy="1613061"/>
          </a:xfrm>
          <a:prstGeom prst="rect">
            <a:avLst/>
          </a:prstGeom>
          <a:ln/>
        </p:spPr>
        <p:txBody>
          <a:bodyPr vert="horz" wrap="square" lIns="66008" tIns="33052" rIns="66008" bIns="33052" rtlCol="0" anchor="t" anchorCtr="0">
            <a:normAutofit/>
          </a:bodyPr>
          <a:lstStyle/>
          <a:p>
            <a:pPr algn="l">
              <a:lnSpc>
                <a:spcPct val="150000"/>
              </a:lnSpc>
            </a:pPr>
            <a:r>
              <a:rPr lang="en-US" sz="1500">
                <a:solidFill>
                  <a:srgbClr val="000000">
                    <a:alpha val="69804"/>
                    <a:alpha val="70000"/>
                  </a:srgbClr>
                </a:solidFill>
                <a:latin typeface="Microsoft Yahei"/>
                <a:ea typeface="Microsoft Yahei"/>
                <a:cs typeface="Microsoft Yahei"/>
              </a:rPr>
              <a:t>当半自动售票机无法发售单程票时，请检查单程票发售模块内是否放入车票，并确保票箱已正确安装。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8377661" y="4164695"/>
            <a:ext cx="3018080" cy="1613061"/>
          </a:xfrm>
          <a:prstGeom prst="rect">
            <a:avLst/>
          </a:prstGeom>
          <a:ln/>
        </p:spPr>
        <p:txBody>
          <a:bodyPr vert="horz" wrap="square" lIns="66008" tIns="33052" rIns="66008" bIns="33052" rtlCol="0" anchor="t" anchorCtr="0">
            <a:normAutofit/>
          </a:bodyPr>
          <a:lstStyle/>
          <a:p>
            <a:pPr algn="l">
              <a:lnSpc>
                <a:spcPct val="150000"/>
              </a:lnSpc>
            </a:pPr>
            <a:r>
              <a:rPr lang="en-US" sz="1500">
                <a:solidFill>
                  <a:srgbClr val="000000">
                    <a:alpha val="69804"/>
                    <a:alpha val="70000"/>
                  </a:srgbClr>
                </a:solidFill>
                <a:latin typeface="Microsoft Yahei"/>
                <a:ea typeface="Microsoft Yahei"/>
                <a:cs typeface="Microsoft Yahei"/>
              </a:rPr>
              <a:t>若半自动售票机启动后显示“暂停服务”，无法进入工作状态，请检查维修门是否关上，如未关上，请检查并关紧上锁。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751642" y="4006380"/>
            <a:ext cx="7813795" cy="1827334"/>
          </a:xfrm>
          <a:prstGeom prst="roundRect">
            <a:avLst>
              <a:gd name="adj" fmla="val 16667"/>
            </a:avLst>
          </a:prstGeom>
          <a:solidFill>
            <a:schemeClr val="lt2">
              <a:alpha val="80000"/>
            </a:schemeClr>
          </a:solidFill>
          <a:ln/>
        </p:spPr>
      </p:sp>
      <p:sp>
        <p:nvSpPr>
          <p:cNvPr id="3" name="AutoShape 3"/>
          <p:cNvSpPr/>
          <p:nvPr/>
        </p:nvSpPr>
        <p:spPr>
          <a:xfrm>
            <a:off x="751642" y="1920540"/>
            <a:ext cx="7813795" cy="1827334"/>
          </a:xfrm>
          <a:prstGeom prst="roundRect">
            <a:avLst>
              <a:gd name="adj" fmla="val 16667"/>
            </a:avLst>
          </a:prstGeom>
          <a:solidFill>
            <a:schemeClr val="lt2">
              <a:alpha val="80000"/>
            </a:schemeClr>
          </a:solidFill>
          <a:ln/>
        </p:spPr>
      </p:sp>
      <p:pic>
        <p:nvPicPr>
          <p:cNvPr id="4" name="Picture 4"/>
          <p:cNvPicPr>
            <a:picLocks noChangeAspect="1"/>
          </p:cNvPicPr>
          <p:nvPr/>
        </p:nvPicPr>
        <p:blipFill>
          <a:blip r:embed="rId3">
            <a:alphaModFix/>
          </a:blip>
          <a:srcRect l="20000" r="20000"/>
          <a:stretch>
            <a:fillRect/>
          </a:stretch>
        </p:blipFill>
        <p:spPr>
          <a:xfrm>
            <a:off x="7804006" y="1329783"/>
            <a:ext cx="3831201" cy="5108268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>
            <a:off x="1030579" y="2089154"/>
            <a:ext cx="6238875" cy="637972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凭条无内容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030579" y="2610429"/>
            <a:ext cx="6238875" cy="950067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当半自动售票机打印的凭条没有内容时，请检查打印机色带是否安装正确或已经用尽，如需可正确安装或更换色带。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030579" y="4183053"/>
            <a:ext cx="6238875" cy="637972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显示器无显示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030579" y="4712439"/>
            <a:ext cx="6238875" cy="936429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若半自动售票机启动后操作员显示器没有显示，请检查工控机是否已开机或显示器是否处于关闭状态，如需可打开电源。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半自动售票机常见故障的处理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105150" y="874173"/>
            <a:ext cx="5981700" cy="1371600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t" anchorCtr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6600" b="1">
                <a:solidFill>
                  <a:schemeClr val="l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03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5129868" y="201587"/>
            <a:ext cx="1932265" cy="1009086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ctr" anchorCtr="0">
            <a:normAutofit/>
          </a:bodyPr>
          <a:lstStyle/>
          <a:p>
            <a:pPr algn="ctr">
              <a:lnSpc>
                <a:spcPct val="120000"/>
              </a:lnSpc>
              <a:spcBef>
                <a:spcPts val="450"/>
              </a:spcBef>
            </a:pPr>
            <a:r>
              <a:rPr lang="en-US" sz="3600">
                <a:solidFill>
                  <a:srgbClr val="FFFFFF">
                    <a:alpha val="30980"/>
                    <a:alpha val="31000"/>
                  </a:srgbClr>
                </a:solidFill>
                <a:latin typeface="Microsoft Yahei"/>
                <a:ea typeface="Microsoft Yahei"/>
                <a:cs typeface="Microsoft Yahei"/>
              </a:rPr>
              <a:t>PART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853596" y="2976755"/>
            <a:ext cx="10484808" cy="1798058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ctr" anchorCtr="0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sz="4500" b="1">
                <a:solidFill>
                  <a:srgbClr val="208BD9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巩固提高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6303259" y="1394815"/>
            <a:ext cx="5242560" cy="2194560"/>
          </a:xfrm>
          <a:prstGeom prst="roundRect">
            <a:avLst/>
          </a:prstGeom>
          <a:solidFill>
            <a:schemeClr val="lt2">
              <a:alpha val="80000"/>
            </a:schemeClr>
          </a:solidFill>
          <a:ln/>
        </p:spPr>
      </p:sp>
      <p:sp>
        <p:nvSpPr>
          <p:cNvPr id="3" name="AutoShape 3"/>
          <p:cNvSpPr/>
          <p:nvPr/>
        </p:nvSpPr>
        <p:spPr>
          <a:xfrm>
            <a:off x="6303259" y="3911005"/>
            <a:ext cx="5242560" cy="2194560"/>
          </a:xfrm>
          <a:prstGeom prst="roundRect">
            <a:avLst/>
          </a:prstGeom>
          <a:solidFill>
            <a:schemeClr val="lt2">
              <a:alpha val="80000"/>
            </a:schemeClr>
          </a:solidFill>
          <a:ln/>
        </p:spPr>
      </p:sp>
      <p:sp>
        <p:nvSpPr>
          <p:cNvPr id="4" name="AutoShape 4"/>
          <p:cNvSpPr/>
          <p:nvPr/>
        </p:nvSpPr>
        <p:spPr>
          <a:xfrm>
            <a:off x="715856" y="3911005"/>
            <a:ext cx="5242560" cy="2194560"/>
          </a:xfrm>
          <a:prstGeom prst="roundRect">
            <a:avLst/>
          </a:prstGeom>
          <a:solidFill>
            <a:schemeClr val="lt2">
              <a:alpha val="80000"/>
            </a:schemeClr>
          </a:solidFill>
          <a:ln/>
        </p:spPr>
      </p:sp>
      <p:sp>
        <p:nvSpPr>
          <p:cNvPr id="5" name="AutoShape 5"/>
          <p:cNvSpPr/>
          <p:nvPr/>
        </p:nvSpPr>
        <p:spPr>
          <a:xfrm>
            <a:off x="715856" y="1378942"/>
            <a:ext cx="5242560" cy="2194560"/>
          </a:xfrm>
          <a:prstGeom prst="roundRect">
            <a:avLst/>
          </a:prstGeom>
          <a:solidFill>
            <a:schemeClr val="lt2">
              <a:alpha val="80000"/>
            </a:schemeClr>
          </a:solidFill>
          <a:ln/>
        </p:spPr>
      </p:sp>
      <p:sp>
        <p:nvSpPr>
          <p:cNvPr id="6" name="TextBox 6"/>
          <p:cNvSpPr txBox="1"/>
          <p:nvPr/>
        </p:nvSpPr>
        <p:spPr>
          <a:xfrm>
            <a:off x="6703007" y="4126373"/>
            <a:ext cx="4295775" cy="62865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登录验证及错误处理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6703007" y="4705286"/>
            <a:ext cx="4476750" cy="1209675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在登录界面，输入用户名和密码后，系统会验证其有效性。如果验证失败，系统会提示再次输入。错误次数达到3次，系统会记录日志。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098702" y="1610183"/>
            <a:ext cx="4295775" cy="62865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BOM机人工票务处理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098702" y="2189096"/>
            <a:ext cx="4476750" cy="1209675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BOM机通常安装在售/补票房或车站服务中心内，采用人工方式完成票务处理、车票发售、加值、车票分析(验票)、退票及其他票务服务。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6686105" y="1610183"/>
            <a:ext cx="4295775" cy="62865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工控机功能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686105" y="2189096"/>
            <a:ext cx="4476750" cy="1209675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工控机负责运行半自动票机的控制软件，完成车票处理、数据通信、状态监控及故障检测等功能，确保系统的稳定运行和安全。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098702" y="4126373"/>
            <a:ext cx="4295775" cy="62865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桌面IC卡读写器功能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098702" y="4705286"/>
            <a:ext cx="4476750" cy="1209675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桌面IC卡读写器用于对车票进行读写操作，BOM读写器要求可以同时处理单程票和储值票，满足不同车票的需求。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判断题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/>
          <a:srcRect l="30369" r="30369"/>
          <a:stretch>
            <a:fillRect/>
          </a:stretch>
        </p:blipFill>
        <p:spPr>
          <a:xfrm>
            <a:off x="875314" y="2169726"/>
            <a:ext cx="2050689" cy="3916435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/>
          <a:srcRect l="32550" r="32550"/>
          <a:stretch>
            <a:fillRect/>
          </a:stretch>
        </p:blipFill>
        <p:spPr>
          <a:xfrm>
            <a:off x="5430979" y="2169726"/>
            <a:ext cx="2050689" cy="3916435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5"/>
          <a:srcRect l="32546" r="32546"/>
          <a:stretch>
            <a:fillRect/>
          </a:stretch>
        </p:blipFill>
        <p:spPr>
          <a:xfrm>
            <a:off x="3153146" y="1697364"/>
            <a:ext cx="2050689" cy="3916435"/>
          </a:xfrm>
          <a:prstGeom prst="rect">
            <a:avLst/>
          </a:prstGeom>
        </p:spPr>
      </p:pic>
      <p:sp>
        <p:nvSpPr>
          <p:cNvPr id="5" name="AutoShape 5"/>
          <p:cNvSpPr/>
          <p:nvPr/>
        </p:nvSpPr>
        <p:spPr>
          <a:xfrm>
            <a:off x="7851998" y="2723144"/>
            <a:ext cx="3834950" cy="1465716"/>
          </a:xfrm>
          <a:prstGeom prst="rect">
            <a:avLst/>
          </a:prstGeom>
          <a:noFill/>
          <a:ln/>
        </p:spPr>
        <p:txBody>
          <a:bodyPr vert="horz" wrap="square" lIns="91440" tIns="45720" rIns="91440" bIns="45720" rtlCol="0" anchor="t" anchorCtr="0">
            <a:noAutofit/>
          </a:bodyPr>
          <a:lstStyle/>
          <a:p>
            <a:pPr algn="l">
              <a:lnSpc>
                <a:spcPct val="140000"/>
              </a:lnSpc>
              <a:defRPr/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半自动售票机的日常运营操作流程包括开机检查、系统登录、功能操作、交易完成和关机清理等步骤。</a:t>
            </a:r>
            <a:endParaRPr lang="en-US" sz="1100"/>
          </a:p>
        </p:txBody>
      </p:sp>
      <p:sp>
        <p:nvSpPr>
          <p:cNvPr id="6" name="AutoShape 6"/>
          <p:cNvSpPr/>
          <p:nvPr/>
        </p:nvSpPr>
        <p:spPr>
          <a:xfrm>
            <a:off x="7851998" y="2087040"/>
            <a:ext cx="3606165" cy="575781"/>
          </a:xfrm>
          <a:prstGeom prst="rect">
            <a:avLst/>
          </a:prstGeom>
          <a:noFill/>
          <a:ln/>
        </p:spPr>
        <p:txBody>
          <a:bodyPr vert="horz" wrap="square" lIns="91440" tIns="45720" rIns="91440" bIns="45720" rtlCol="0" anchor="b" anchorCtr="0">
            <a:normAutofit/>
          </a:bodyPr>
          <a:lstStyle/>
          <a:p>
            <a:pPr algn="l">
              <a:lnSpc>
                <a:spcPct val="120000"/>
              </a:lnSpc>
              <a:defRPr/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半自动售票机运营流程</a:t>
            </a:r>
            <a:endParaRPr lang="en-US" sz="1100"/>
          </a:p>
        </p:txBody>
      </p:sp>
      <p:sp>
        <p:nvSpPr>
          <p:cNvPr id="7" name="AutoShape 7"/>
          <p:cNvSpPr/>
          <p:nvPr/>
        </p:nvSpPr>
        <p:spPr>
          <a:xfrm>
            <a:off x="7851998" y="4826443"/>
            <a:ext cx="3834950" cy="1451935"/>
          </a:xfrm>
          <a:prstGeom prst="rect">
            <a:avLst/>
          </a:prstGeom>
          <a:noFill/>
          <a:ln/>
        </p:spPr>
        <p:txBody>
          <a:bodyPr vert="horz" wrap="square" lIns="91440" tIns="45720" rIns="91440" bIns="45720" rtlCol="0" anchor="t" anchorCtr="0">
            <a:noAutofit/>
          </a:bodyPr>
          <a:lstStyle/>
          <a:p>
            <a:pPr algn="l">
              <a:lnSpc>
                <a:spcPct val="140000"/>
              </a:lnSpc>
              <a:defRPr/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半自动售票机的功能包括售票、补票、充值、查询等，方便乘客进行票务交易，同时具备网络通信功能，实现数据交互。</a:t>
            </a:r>
            <a:endParaRPr lang="en-US" sz="1100"/>
          </a:p>
        </p:txBody>
      </p:sp>
      <p:sp>
        <p:nvSpPr>
          <p:cNvPr id="8" name="AutoShape 8"/>
          <p:cNvSpPr/>
          <p:nvPr/>
        </p:nvSpPr>
        <p:spPr>
          <a:xfrm>
            <a:off x="7851998" y="4125420"/>
            <a:ext cx="3606329" cy="640699"/>
          </a:xfrm>
          <a:prstGeom prst="rect">
            <a:avLst/>
          </a:prstGeom>
          <a:noFill/>
          <a:ln/>
        </p:spPr>
        <p:txBody>
          <a:bodyPr vert="horz" wrap="square" lIns="91440" tIns="45720" rIns="91440" bIns="45720" rtlCol="0" anchor="b" anchorCtr="0">
            <a:noAutofit/>
          </a:bodyPr>
          <a:lstStyle/>
          <a:p>
            <a:pPr algn="l">
              <a:lnSpc>
                <a:spcPct val="120000"/>
              </a:lnSpc>
              <a:defRPr/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半自动售票机的功能</a:t>
            </a:r>
            <a:endParaRPr lang="en-US" sz="1100"/>
          </a:p>
        </p:txBody>
      </p:sp>
      <p:sp>
        <p:nvSpPr>
          <p:cNvPr id="9" name="TextBox 9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简答题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105150" y="874173"/>
            <a:ext cx="5981700" cy="1371600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t" anchorCtr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6600" b="1">
                <a:solidFill>
                  <a:schemeClr val="l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04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5129868" y="201587"/>
            <a:ext cx="1932265" cy="1009086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ctr" anchorCtr="0">
            <a:normAutofit/>
          </a:bodyPr>
          <a:lstStyle/>
          <a:p>
            <a:pPr algn="ctr">
              <a:lnSpc>
                <a:spcPct val="120000"/>
              </a:lnSpc>
              <a:spcBef>
                <a:spcPts val="450"/>
              </a:spcBef>
            </a:pPr>
            <a:r>
              <a:rPr lang="en-US" sz="3600">
                <a:solidFill>
                  <a:srgbClr val="FFFFFF">
                    <a:alpha val="30980"/>
                    <a:alpha val="31000"/>
                  </a:srgbClr>
                </a:solidFill>
                <a:latin typeface="Microsoft Yahei"/>
                <a:ea typeface="Microsoft Yahei"/>
                <a:cs typeface="Microsoft Yahei"/>
              </a:rPr>
              <a:t>PART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853596" y="2976755"/>
            <a:ext cx="10484808" cy="1798058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ctr" anchorCtr="0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sz="4500" b="1">
                <a:solidFill>
                  <a:srgbClr val="208BD9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应用实践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623312" y="1743101"/>
            <a:ext cx="3394942" cy="1865457"/>
          </a:xfrm>
          <a:prstGeom prst="rect">
            <a:avLst/>
          </a:prstGeom>
        </p:spPr>
      </p:pic>
      <p:sp>
        <p:nvSpPr>
          <p:cNvPr id="3" name="AutoShape 3"/>
          <p:cNvSpPr/>
          <p:nvPr/>
        </p:nvSpPr>
        <p:spPr>
          <a:xfrm>
            <a:off x="623312" y="3209213"/>
            <a:ext cx="3394942" cy="2857500"/>
          </a:xfrm>
          <a:prstGeom prst="roundRect">
            <a:avLst>
              <a:gd name="adj" fmla="val 7195"/>
            </a:avLst>
          </a:prstGeom>
          <a:solidFill>
            <a:srgbClr val="FFFFFF">
              <a:alpha val="100000"/>
            </a:srgbClr>
          </a:solidFill>
          <a:ln/>
          <a:effectLst>
            <a:outerShdw blurRad="342900">
              <a:srgbClr val="000000">
                <a:alpha val="5000"/>
              </a:srgbClr>
            </a:outerShdw>
          </a:effectLst>
        </p:spPr>
      </p:sp>
      <p:pic>
        <p:nvPicPr>
          <p:cNvPr id="4" name="Picture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8189230" y="1775853"/>
            <a:ext cx="3394942" cy="1865457"/>
          </a:xfrm>
          <a:prstGeom prst="rect">
            <a:avLst/>
          </a:prstGeom>
        </p:spPr>
      </p:pic>
      <p:sp>
        <p:nvSpPr>
          <p:cNvPr id="5" name="AutoShape 5"/>
          <p:cNvSpPr/>
          <p:nvPr/>
        </p:nvSpPr>
        <p:spPr>
          <a:xfrm>
            <a:off x="8189230" y="3209213"/>
            <a:ext cx="3394942" cy="2857500"/>
          </a:xfrm>
          <a:prstGeom prst="roundRect">
            <a:avLst>
              <a:gd name="adj" fmla="val 7195"/>
            </a:avLst>
          </a:prstGeom>
          <a:solidFill>
            <a:srgbClr val="FFFFFF">
              <a:alpha val="100000"/>
            </a:srgbClr>
          </a:solidFill>
          <a:ln/>
          <a:effectLst>
            <a:outerShdw blurRad="342900">
              <a:srgbClr val="000000">
                <a:alpha val="5000"/>
              </a:srgbClr>
            </a:outerShdw>
          </a:effectLst>
        </p:spPr>
      </p:sp>
      <p:sp>
        <p:nvSpPr>
          <p:cNvPr id="6" name="TextBox 6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应用实践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729057" y="3453550"/>
            <a:ext cx="3183452" cy="559238"/>
          </a:xfrm>
          <a:prstGeom prst="rect">
            <a:avLst/>
          </a:prstGeom>
          <a:ln/>
        </p:spPr>
        <p:txBody>
          <a:bodyPr vert="horz" wrap="square" lIns="66008" tIns="33052" rIns="66008" bIns="33052" rtlCol="0" anchor="ctr" anchorCtr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2400" b="1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实践目的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811743" y="4164695"/>
            <a:ext cx="3018080" cy="1613061"/>
          </a:xfrm>
          <a:prstGeom prst="rect">
            <a:avLst/>
          </a:prstGeom>
          <a:ln/>
        </p:spPr>
        <p:txBody>
          <a:bodyPr vert="horz" wrap="square" lIns="66008" tIns="33052" rIns="66008" bIns="33052" rtlCol="0" anchor="t" anchorCtr="0">
            <a:normAutofit/>
          </a:bodyPr>
          <a:lstStyle/>
          <a:p>
            <a:pPr algn="l">
              <a:lnSpc>
                <a:spcPct val="150000"/>
              </a:lnSpc>
            </a:pPr>
            <a:r>
              <a:rPr lang="en-US" sz="1500">
                <a:solidFill>
                  <a:srgbClr val="000000">
                    <a:alpha val="69804"/>
                    <a:alpha val="70000"/>
                  </a:srgbClr>
                </a:solidFill>
                <a:latin typeface="Microsoft Yahei"/>
                <a:ea typeface="Microsoft Yahei"/>
                <a:cs typeface="Microsoft Yahei"/>
              </a:rPr>
              <a:t>通过实际操作，掌握半自动售票机的使用方法，提高票务处理效率，确保票务工作的准确性和规范性。</a:t>
            </a:r>
          </a:p>
        </p:txBody>
      </p:sp>
      <p:pic>
        <p:nvPicPr>
          <p:cNvPr id="9" name="Picture 9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4405937" y="1779196"/>
            <a:ext cx="3394942" cy="1865457"/>
          </a:xfrm>
          <a:prstGeom prst="rect">
            <a:avLst/>
          </a:prstGeom>
        </p:spPr>
      </p:pic>
      <p:sp>
        <p:nvSpPr>
          <p:cNvPr id="10" name="AutoShape 10"/>
          <p:cNvSpPr/>
          <p:nvPr/>
        </p:nvSpPr>
        <p:spPr>
          <a:xfrm>
            <a:off x="4405937" y="3209213"/>
            <a:ext cx="3394942" cy="2857500"/>
          </a:xfrm>
          <a:prstGeom prst="roundRect">
            <a:avLst>
              <a:gd name="adj" fmla="val 7195"/>
            </a:avLst>
          </a:prstGeom>
          <a:solidFill>
            <a:srgbClr val="FFFFFF">
              <a:alpha val="100000"/>
            </a:srgbClr>
          </a:solidFill>
          <a:ln/>
          <a:effectLst>
            <a:outerShdw blurRad="342900">
              <a:srgbClr val="000000">
                <a:alpha val="5000"/>
              </a:srgbClr>
            </a:outerShdw>
          </a:effectLst>
        </p:spPr>
      </p:sp>
      <p:sp>
        <p:nvSpPr>
          <p:cNvPr id="11" name="TextBox 11"/>
          <p:cNvSpPr txBox="1"/>
          <p:nvPr/>
        </p:nvSpPr>
        <p:spPr>
          <a:xfrm>
            <a:off x="4511682" y="3453550"/>
            <a:ext cx="3183452" cy="559238"/>
          </a:xfrm>
          <a:prstGeom prst="rect">
            <a:avLst/>
          </a:prstGeom>
          <a:ln/>
        </p:spPr>
        <p:txBody>
          <a:bodyPr vert="horz" wrap="square" lIns="66008" tIns="33052" rIns="66008" bIns="33052" rtlCol="0" anchor="ctr" anchorCtr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2400" b="1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实践内容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8294976" y="3453550"/>
            <a:ext cx="3183452" cy="559238"/>
          </a:xfrm>
          <a:prstGeom prst="rect">
            <a:avLst/>
          </a:prstGeom>
          <a:ln/>
        </p:spPr>
        <p:txBody>
          <a:bodyPr vert="horz" wrap="square" lIns="66008" tIns="33052" rIns="66008" bIns="33052" rtlCol="0" anchor="ctr" anchorCtr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2400" b="1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实践要求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4594368" y="4164695"/>
            <a:ext cx="3018080" cy="1613061"/>
          </a:xfrm>
          <a:prstGeom prst="rect">
            <a:avLst/>
          </a:prstGeom>
          <a:ln/>
        </p:spPr>
        <p:txBody>
          <a:bodyPr vert="horz" wrap="square" lIns="66008" tIns="33052" rIns="66008" bIns="33052" rtlCol="0" anchor="t" anchorCtr="0">
            <a:normAutofit/>
          </a:bodyPr>
          <a:lstStyle/>
          <a:p>
            <a:pPr algn="l">
              <a:lnSpc>
                <a:spcPct val="150000"/>
              </a:lnSpc>
            </a:pPr>
            <a:r>
              <a:rPr lang="en-US" sz="1500">
                <a:solidFill>
                  <a:srgbClr val="000000">
                    <a:alpha val="69804"/>
                    <a:alpha val="70000"/>
                  </a:srgbClr>
                </a:solidFill>
                <a:latin typeface="Microsoft Yahei"/>
                <a:ea typeface="Microsoft Yahei"/>
                <a:cs typeface="Microsoft Yahei"/>
              </a:rPr>
              <a:t>模拟真实的票务处理环境，进行售票、补票、充值、退票等实际操作，体验半自动售票机在票务工作中的实际应用。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8377661" y="4164695"/>
            <a:ext cx="3018080" cy="1613061"/>
          </a:xfrm>
          <a:prstGeom prst="rect">
            <a:avLst/>
          </a:prstGeom>
          <a:ln/>
        </p:spPr>
        <p:txBody>
          <a:bodyPr vert="horz" wrap="square" lIns="66008" tIns="33052" rIns="66008" bIns="33052" rtlCol="0" anchor="t" anchorCtr="0">
            <a:normAutofit/>
          </a:bodyPr>
          <a:lstStyle/>
          <a:p>
            <a:pPr algn="l">
              <a:lnSpc>
                <a:spcPct val="150000"/>
              </a:lnSpc>
            </a:pPr>
            <a:r>
              <a:rPr lang="en-US" sz="1500">
                <a:solidFill>
                  <a:srgbClr val="000000">
                    <a:alpha val="69804"/>
                    <a:alpha val="70000"/>
                  </a:srgbClr>
                </a:solidFill>
                <a:latin typeface="Microsoft Yahei"/>
                <a:ea typeface="Microsoft Yahei"/>
                <a:cs typeface="Microsoft Yahei"/>
              </a:rPr>
              <a:t>在实践过程中，需严格按照操作流程进行，确保每一步操作的准确性和规范性。同时，积极思考，主动解决问题。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204589" y="1394597"/>
            <a:ext cx="7924800" cy="1876425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9225" b="1">
                <a:solidFill>
                  <a:srgbClr val="208BD9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THANKS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1237599" y="3103344"/>
            <a:ext cx="4943475" cy="495300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>
                <a:solidFill>
                  <a:srgbClr val="232323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感谢观看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105150" y="874173"/>
            <a:ext cx="5981700" cy="1371600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t" anchorCtr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6600" b="1">
                <a:solidFill>
                  <a:schemeClr val="l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01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5129868" y="201587"/>
            <a:ext cx="1932265" cy="1009086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ctr" anchorCtr="0">
            <a:normAutofit/>
          </a:bodyPr>
          <a:lstStyle/>
          <a:p>
            <a:pPr algn="ctr">
              <a:lnSpc>
                <a:spcPct val="120000"/>
              </a:lnSpc>
              <a:spcBef>
                <a:spcPts val="450"/>
              </a:spcBef>
            </a:pPr>
            <a:r>
              <a:rPr lang="en-US" sz="3600">
                <a:solidFill>
                  <a:srgbClr val="FFFFFF">
                    <a:alpha val="30980"/>
                    <a:alpha val="31000"/>
                  </a:srgbClr>
                </a:solidFill>
                <a:latin typeface="Microsoft Yahei"/>
                <a:ea typeface="Microsoft Yahei"/>
                <a:cs typeface="Microsoft Yahei"/>
              </a:rPr>
              <a:t>PART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853596" y="2976755"/>
            <a:ext cx="10484808" cy="1798058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ctr" anchorCtr="0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sz="4500" b="1">
                <a:solidFill>
                  <a:srgbClr val="208BD9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学习目标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623312" y="1743101"/>
            <a:ext cx="3394942" cy="1865457"/>
          </a:xfrm>
          <a:prstGeom prst="rect">
            <a:avLst/>
          </a:prstGeom>
        </p:spPr>
      </p:pic>
      <p:sp>
        <p:nvSpPr>
          <p:cNvPr id="3" name="AutoShape 3"/>
          <p:cNvSpPr/>
          <p:nvPr/>
        </p:nvSpPr>
        <p:spPr>
          <a:xfrm>
            <a:off x="623312" y="3209213"/>
            <a:ext cx="3394942" cy="2857500"/>
          </a:xfrm>
          <a:prstGeom prst="roundRect">
            <a:avLst>
              <a:gd name="adj" fmla="val 7195"/>
            </a:avLst>
          </a:prstGeom>
          <a:solidFill>
            <a:srgbClr val="FFFFFF">
              <a:alpha val="100000"/>
            </a:srgbClr>
          </a:solidFill>
          <a:ln/>
          <a:effectLst>
            <a:outerShdw blurRad="342900">
              <a:srgbClr val="000000">
                <a:alpha val="5000"/>
              </a:srgbClr>
            </a:outerShdw>
          </a:effectLst>
        </p:spPr>
      </p:sp>
      <p:pic>
        <p:nvPicPr>
          <p:cNvPr id="4" name="Picture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8189230" y="1775853"/>
            <a:ext cx="3394942" cy="1865457"/>
          </a:xfrm>
          <a:prstGeom prst="rect">
            <a:avLst/>
          </a:prstGeom>
        </p:spPr>
      </p:pic>
      <p:sp>
        <p:nvSpPr>
          <p:cNvPr id="5" name="AutoShape 5"/>
          <p:cNvSpPr/>
          <p:nvPr/>
        </p:nvSpPr>
        <p:spPr>
          <a:xfrm>
            <a:off x="8189230" y="3209213"/>
            <a:ext cx="3394942" cy="2857500"/>
          </a:xfrm>
          <a:prstGeom prst="roundRect">
            <a:avLst>
              <a:gd name="adj" fmla="val 7195"/>
            </a:avLst>
          </a:prstGeom>
          <a:solidFill>
            <a:srgbClr val="FFFFFF">
              <a:alpha val="100000"/>
            </a:srgbClr>
          </a:solidFill>
          <a:ln/>
          <a:effectLst>
            <a:outerShdw blurRad="342900">
              <a:srgbClr val="000000">
                <a:alpha val="5000"/>
              </a:srgbClr>
            </a:outerShdw>
          </a:effectLst>
        </p:spPr>
      </p:sp>
      <p:sp>
        <p:nvSpPr>
          <p:cNvPr id="6" name="TextBox 6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知识目标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729057" y="3453550"/>
            <a:ext cx="3183452" cy="559238"/>
          </a:xfrm>
          <a:prstGeom prst="rect">
            <a:avLst/>
          </a:prstGeom>
          <a:ln/>
        </p:spPr>
        <p:txBody>
          <a:bodyPr vert="horz" wrap="square" lIns="66008" tIns="33052" rIns="66008" bIns="33052" rtlCol="0" anchor="ctr" anchorCtr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2400" b="1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半自动售票机概念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811743" y="4164695"/>
            <a:ext cx="3018080" cy="1613061"/>
          </a:xfrm>
          <a:prstGeom prst="rect">
            <a:avLst/>
          </a:prstGeom>
          <a:ln/>
        </p:spPr>
        <p:txBody>
          <a:bodyPr vert="horz" wrap="square" lIns="66008" tIns="33052" rIns="66008" bIns="33052" rtlCol="0" anchor="t" anchorCtr="0">
            <a:normAutofit/>
          </a:bodyPr>
          <a:lstStyle/>
          <a:p>
            <a:pPr algn="l">
              <a:lnSpc>
                <a:spcPct val="150000"/>
              </a:lnSpc>
            </a:pPr>
            <a:r>
              <a:rPr lang="en-US" sz="1500">
                <a:solidFill>
                  <a:srgbClr val="000000">
                    <a:alpha val="69804"/>
                    <a:alpha val="70000"/>
                  </a:srgbClr>
                </a:solidFill>
                <a:latin typeface="Microsoft Yahei"/>
                <a:ea typeface="Microsoft Yahei"/>
                <a:cs typeface="Microsoft Yahei"/>
              </a:rPr>
              <a:t>了解半自动售票机（BOM）的基本概念，它是安装在售/补票房或车站服务中心内的人工票务处理设备。</a:t>
            </a:r>
          </a:p>
        </p:txBody>
      </p:sp>
      <p:pic>
        <p:nvPicPr>
          <p:cNvPr id="9" name="Picture 9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4405937" y="1779196"/>
            <a:ext cx="3394942" cy="1865457"/>
          </a:xfrm>
          <a:prstGeom prst="rect">
            <a:avLst/>
          </a:prstGeom>
        </p:spPr>
      </p:pic>
      <p:sp>
        <p:nvSpPr>
          <p:cNvPr id="10" name="AutoShape 10"/>
          <p:cNvSpPr/>
          <p:nvPr/>
        </p:nvSpPr>
        <p:spPr>
          <a:xfrm>
            <a:off x="4405937" y="3209213"/>
            <a:ext cx="3394942" cy="2857500"/>
          </a:xfrm>
          <a:prstGeom prst="roundRect">
            <a:avLst>
              <a:gd name="adj" fmla="val 7195"/>
            </a:avLst>
          </a:prstGeom>
          <a:solidFill>
            <a:srgbClr val="FFFFFF">
              <a:alpha val="100000"/>
            </a:srgbClr>
          </a:solidFill>
          <a:ln/>
          <a:effectLst>
            <a:outerShdw blurRad="342900">
              <a:srgbClr val="000000">
                <a:alpha val="5000"/>
              </a:srgbClr>
            </a:outerShdw>
          </a:effectLst>
        </p:spPr>
      </p:sp>
      <p:sp>
        <p:nvSpPr>
          <p:cNvPr id="11" name="TextBox 11"/>
          <p:cNvSpPr txBox="1"/>
          <p:nvPr/>
        </p:nvSpPr>
        <p:spPr>
          <a:xfrm>
            <a:off x="4511682" y="3453550"/>
            <a:ext cx="3183452" cy="559238"/>
          </a:xfrm>
          <a:prstGeom prst="rect">
            <a:avLst/>
          </a:prstGeom>
          <a:ln/>
        </p:spPr>
        <p:txBody>
          <a:bodyPr vert="horz" wrap="square" lIns="66008" tIns="33052" rIns="66008" bIns="33052" rtlCol="0" anchor="ctr" anchorCtr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2400" b="1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半自动售票机功能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8294976" y="3453550"/>
            <a:ext cx="3183452" cy="559238"/>
          </a:xfrm>
          <a:prstGeom prst="rect">
            <a:avLst/>
          </a:prstGeom>
          <a:ln/>
        </p:spPr>
        <p:txBody>
          <a:bodyPr vert="horz" wrap="square" lIns="66008" tIns="33052" rIns="66008" bIns="33052" rtlCol="0" anchor="ctr" anchorCtr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2400" b="1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半自动售票机结构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4594368" y="4164695"/>
            <a:ext cx="3018080" cy="1613061"/>
          </a:xfrm>
          <a:prstGeom prst="rect">
            <a:avLst/>
          </a:prstGeom>
          <a:ln/>
        </p:spPr>
        <p:txBody>
          <a:bodyPr vert="horz" wrap="square" lIns="66008" tIns="33052" rIns="66008" bIns="33052" rtlCol="0" anchor="t" anchorCtr="0">
            <a:normAutofit/>
          </a:bodyPr>
          <a:lstStyle/>
          <a:p>
            <a:pPr algn="l">
              <a:lnSpc>
                <a:spcPct val="150000"/>
              </a:lnSpc>
            </a:pPr>
            <a:r>
              <a:rPr lang="en-US" sz="1500">
                <a:solidFill>
                  <a:srgbClr val="000000">
                    <a:alpha val="69804"/>
                    <a:alpha val="70000"/>
                  </a:srgbClr>
                </a:solidFill>
                <a:latin typeface="Microsoft Yahei"/>
                <a:ea typeface="Microsoft Yahei"/>
                <a:cs typeface="Microsoft Yahei"/>
              </a:rPr>
              <a:t>掌握半自动售票机的基本功能，包括车票发售、加值、分析（验票）、退票等，以及其他票务服务。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8377661" y="4164695"/>
            <a:ext cx="3018080" cy="1613061"/>
          </a:xfrm>
          <a:prstGeom prst="rect">
            <a:avLst/>
          </a:prstGeom>
          <a:ln/>
        </p:spPr>
        <p:txBody>
          <a:bodyPr vert="horz" wrap="square" lIns="66008" tIns="33052" rIns="66008" bIns="33052" rtlCol="0" anchor="t" anchorCtr="0">
            <a:normAutofit/>
          </a:bodyPr>
          <a:lstStyle/>
          <a:p>
            <a:pPr algn="l">
              <a:lnSpc>
                <a:spcPct val="150000"/>
              </a:lnSpc>
            </a:pPr>
            <a:r>
              <a:rPr lang="en-US" sz="1500">
                <a:solidFill>
                  <a:srgbClr val="000000">
                    <a:alpha val="69804"/>
                    <a:alpha val="70000"/>
                  </a:srgbClr>
                </a:solidFill>
                <a:latin typeface="Microsoft Yahei"/>
                <a:ea typeface="Microsoft Yahei"/>
                <a:cs typeface="Microsoft Yahei"/>
              </a:rPr>
              <a:t>理解半自动售票机的结构组成，通常包括工控机、乘客显示器、操作员显示器、IC卡读写器等关键部件。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751642" y="4006380"/>
            <a:ext cx="7813795" cy="1827334"/>
          </a:xfrm>
          <a:prstGeom prst="roundRect">
            <a:avLst>
              <a:gd name="adj" fmla="val 16667"/>
            </a:avLst>
          </a:prstGeom>
          <a:solidFill>
            <a:schemeClr val="lt2">
              <a:alpha val="80000"/>
            </a:schemeClr>
          </a:solidFill>
          <a:ln/>
        </p:spPr>
      </p:sp>
      <p:sp>
        <p:nvSpPr>
          <p:cNvPr id="3" name="AutoShape 3"/>
          <p:cNvSpPr/>
          <p:nvPr/>
        </p:nvSpPr>
        <p:spPr>
          <a:xfrm>
            <a:off x="751642" y="1920540"/>
            <a:ext cx="7813795" cy="1827334"/>
          </a:xfrm>
          <a:prstGeom prst="roundRect">
            <a:avLst>
              <a:gd name="adj" fmla="val 16667"/>
            </a:avLst>
          </a:prstGeom>
          <a:solidFill>
            <a:schemeClr val="lt2">
              <a:alpha val="80000"/>
            </a:schemeClr>
          </a:solidFill>
          <a:ln/>
        </p:spPr>
      </p:sp>
      <p:pic>
        <p:nvPicPr>
          <p:cNvPr id="4" name="Picture 4"/>
          <p:cNvPicPr>
            <a:picLocks noChangeAspect="1"/>
          </p:cNvPicPr>
          <p:nvPr/>
        </p:nvPicPr>
        <p:blipFill>
          <a:blip r:embed="rId3">
            <a:alphaModFix/>
          </a:blip>
          <a:srcRect l="25000" r="25000"/>
          <a:stretch>
            <a:fillRect/>
          </a:stretch>
        </p:blipFill>
        <p:spPr>
          <a:xfrm>
            <a:off x="7804006" y="1329783"/>
            <a:ext cx="3831201" cy="5108268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>
            <a:off x="1030579" y="2089154"/>
            <a:ext cx="6238875" cy="637972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半自动售票机操作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030579" y="2610429"/>
            <a:ext cx="6238875" cy="950067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能够进行半自动售票机的日常运营操作，包括票务处理、车票发售、加值、分析（验票）、退票等。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030579" y="4183053"/>
            <a:ext cx="6238875" cy="637972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故障处理与维护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030579" y="4712439"/>
            <a:ext cx="6238875" cy="936429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能够进行半自动售票机常见故障的处理，如网络连接失败、打印机故障等，以确保设备的正常运行。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能力目标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/>
          <a:srcRect l="23819" r="23819"/>
          <a:stretch>
            <a:fillRect/>
          </a:stretch>
        </p:blipFill>
        <p:spPr>
          <a:xfrm>
            <a:off x="875314" y="2169726"/>
            <a:ext cx="2050689" cy="3916435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/>
          <a:srcRect l="32525" r="32525"/>
          <a:stretch>
            <a:fillRect/>
          </a:stretch>
        </p:blipFill>
        <p:spPr>
          <a:xfrm>
            <a:off x="5430979" y="2169726"/>
            <a:ext cx="2050689" cy="3916435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5"/>
          <a:srcRect l="32546" r="32546"/>
          <a:stretch>
            <a:fillRect/>
          </a:stretch>
        </p:blipFill>
        <p:spPr>
          <a:xfrm>
            <a:off x="3153146" y="1697364"/>
            <a:ext cx="2050689" cy="3916435"/>
          </a:xfrm>
          <a:prstGeom prst="rect">
            <a:avLst/>
          </a:prstGeom>
        </p:spPr>
      </p:pic>
      <p:sp>
        <p:nvSpPr>
          <p:cNvPr id="5" name="AutoShape 5"/>
          <p:cNvSpPr/>
          <p:nvPr/>
        </p:nvSpPr>
        <p:spPr>
          <a:xfrm>
            <a:off x="7851998" y="2723144"/>
            <a:ext cx="3834950" cy="1465716"/>
          </a:xfrm>
          <a:prstGeom prst="rect">
            <a:avLst/>
          </a:prstGeom>
          <a:noFill/>
          <a:ln/>
        </p:spPr>
        <p:txBody>
          <a:bodyPr vert="horz" wrap="square" lIns="91440" tIns="45720" rIns="91440" bIns="45720" rtlCol="0" anchor="t" anchorCtr="0">
            <a:noAutofit/>
          </a:bodyPr>
          <a:lstStyle/>
          <a:p>
            <a:pPr algn="l">
              <a:lnSpc>
                <a:spcPct val="140000"/>
              </a:lnSpc>
              <a:defRPr/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在学习的过程中，应该注重培养自己的学习能力，不断学习新知识、新技能，以适应行业发展的需要。</a:t>
            </a:r>
            <a:endParaRPr lang="en-US" sz="1100"/>
          </a:p>
        </p:txBody>
      </p:sp>
      <p:sp>
        <p:nvSpPr>
          <p:cNvPr id="6" name="AutoShape 6"/>
          <p:cNvSpPr/>
          <p:nvPr/>
        </p:nvSpPr>
        <p:spPr>
          <a:xfrm>
            <a:off x="7851998" y="2087040"/>
            <a:ext cx="3606165" cy="575781"/>
          </a:xfrm>
          <a:prstGeom prst="rect">
            <a:avLst/>
          </a:prstGeom>
          <a:noFill/>
          <a:ln/>
        </p:spPr>
        <p:txBody>
          <a:bodyPr vert="horz" wrap="square" lIns="91440" tIns="45720" rIns="91440" bIns="45720" rtlCol="0" anchor="b" anchorCtr="0">
            <a:normAutofit/>
          </a:bodyPr>
          <a:lstStyle/>
          <a:p>
            <a:pPr algn="l">
              <a:lnSpc>
                <a:spcPct val="120000"/>
              </a:lnSpc>
              <a:defRPr/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养成良好的学习能力</a:t>
            </a:r>
            <a:endParaRPr lang="en-US" sz="1100"/>
          </a:p>
        </p:txBody>
      </p:sp>
      <p:sp>
        <p:nvSpPr>
          <p:cNvPr id="7" name="AutoShape 7"/>
          <p:cNvSpPr/>
          <p:nvPr/>
        </p:nvSpPr>
        <p:spPr>
          <a:xfrm>
            <a:off x="7851998" y="4826443"/>
            <a:ext cx="3834950" cy="1451935"/>
          </a:xfrm>
          <a:prstGeom prst="rect">
            <a:avLst/>
          </a:prstGeom>
          <a:noFill/>
          <a:ln/>
        </p:spPr>
        <p:txBody>
          <a:bodyPr vert="horz" wrap="square" lIns="91440" tIns="45720" rIns="91440" bIns="45720" rtlCol="0" anchor="t" anchorCtr="0">
            <a:noAutofit/>
          </a:bodyPr>
          <a:lstStyle/>
          <a:p>
            <a:pPr algn="l">
              <a:lnSpc>
                <a:spcPct val="140000"/>
              </a:lnSpc>
              <a:defRPr/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要养成良好的职业素养，遵守行业规范和道德准则，认真履行工作职责，为职业生涯打下坚实基础。</a:t>
            </a:r>
            <a:endParaRPr lang="en-US" sz="1100"/>
          </a:p>
        </p:txBody>
      </p:sp>
      <p:sp>
        <p:nvSpPr>
          <p:cNvPr id="8" name="AutoShape 8"/>
          <p:cNvSpPr/>
          <p:nvPr/>
        </p:nvSpPr>
        <p:spPr>
          <a:xfrm>
            <a:off x="7851998" y="4125420"/>
            <a:ext cx="3606329" cy="640699"/>
          </a:xfrm>
          <a:prstGeom prst="rect">
            <a:avLst/>
          </a:prstGeom>
          <a:noFill/>
          <a:ln/>
        </p:spPr>
        <p:txBody>
          <a:bodyPr vert="horz" wrap="square" lIns="91440" tIns="45720" rIns="91440" bIns="45720" rtlCol="0" anchor="b" anchorCtr="0">
            <a:noAutofit/>
          </a:bodyPr>
          <a:lstStyle/>
          <a:p>
            <a:pPr algn="l">
              <a:lnSpc>
                <a:spcPct val="120000"/>
              </a:lnSpc>
              <a:defRPr/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养成良好的职业素养</a:t>
            </a:r>
            <a:endParaRPr lang="en-US" sz="1100"/>
          </a:p>
        </p:txBody>
      </p:sp>
      <p:sp>
        <p:nvSpPr>
          <p:cNvPr id="9" name="TextBox 9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素养目标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105150" y="874173"/>
            <a:ext cx="5981700" cy="1371600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t" anchorCtr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6600" b="1">
                <a:solidFill>
                  <a:schemeClr val="l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02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5129868" y="201587"/>
            <a:ext cx="1932265" cy="1009086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ctr" anchorCtr="0">
            <a:normAutofit/>
          </a:bodyPr>
          <a:lstStyle/>
          <a:p>
            <a:pPr algn="ctr">
              <a:lnSpc>
                <a:spcPct val="120000"/>
              </a:lnSpc>
              <a:spcBef>
                <a:spcPts val="450"/>
              </a:spcBef>
            </a:pPr>
            <a:r>
              <a:rPr lang="en-US" sz="3600">
                <a:solidFill>
                  <a:srgbClr val="FFFFFF">
                    <a:alpha val="30980"/>
                    <a:alpha val="31000"/>
                  </a:srgbClr>
                </a:solidFill>
                <a:latin typeface="Microsoft Yahei"/>
                <a:ea typeface="Microsoft Yahei"/>
                <a:cs typeface="Microsoft Yahei"/>
              </a:rPr>
              <a:t>PART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853596" y="2976755"/>
            <a:ext cx="10484808" cy="1798058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ctr" anchorCtr="0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sz="4500" b="1">
                <a:solidFill>
                  <a:srgbClr val="208BD9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知识学习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6234986" y="2896583"/>
            <a:ext cx="5052139" cy="3467154"/>
          </a:xfrm>
          <a:prstGeom prst="roundRect">
            <a:avLst>
              <a:gd name="adj" fmla="val 5952"/>
            </a:avLst>
          </a:prstGeom>
          <a:solidFill>
            <a:schemeClr val="lt2">
              <a:alpha val="80000"/>
            </a:schemeClr>
          </a:solidFill>
          <a:ln/>
        </p:spPr>
      </p:sp>
      <p:sp>
        <p:nvSpPr>
          <p:cNvPr id="3" name="AutoShape 3"/>
          <p:cNvSpPr/>
          <p:nvPr/>
        </p:nvSpPr>
        <p:spPr>
          <a:xfrm>
            <a:off x="879670" y="2896583"/>
            <a:ext cx="5052139" cy="3467154"/>
          </a:xfrm>
          <a:prstGeom prst="roundRect">
            <a:avLst>
              <a:gd name="adj" fmla="val 5952"/>
            </a:avLst>
          </a:prstGeom>
          <a:solidFill>
            <a:schemeClr val="lt2">
              <a:alpha val="80000"/>
            </a:schemeClr>
          </a:solidFill>
          <a:ln/>
        </p:spPr>
      </p:sp>
      <p:pic>
        <p:nvPicPr>
          <p:cNvPr id="4" name="Picture 4"/>
          <p:cNvPicPr>
            <a:picLocks noChangeAspect="1"/>
          </p:cNvPicPr>
          <p:nvPr/>
        </p:nvPicPr>
        <p:blipFill>
          <a:blip r:embed="rId3"/>
          <a:srcRect t="2600" b="2600"/>
          <a:stretch>
            <a:fillRect/>
          </a:stretch>
        </p:blipFill>
        <p:spPr>
          <a:xfrm>
            <a:off x="891140" y="1371600"/>
            <a:ext cx="5029200" cy="3162577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>
            <a:off x="1380405" y="4752068"/>
            <a:ext cx="4050670" cy="490334"/>
          </a:xfrm>
          <a:prstGeom prst="rect">
            <a:avLst/>
          </a:prstGeom>
          <a:ln/>
        </p:spPr>
        <p:txBody>
          <a:bodyPr vert="horz" wrap="square" lIns="66008" tIns="33052" rIns="66008" bIns="33052" rtlCol="0" anchor="ctr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半自动售票机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380405" y="5384645"/>
            <a:ext cx="4050670" cy="824485"/>
          </a:xfrm>
          <a:prstGeom prst="rect">
            <a:avLst/>
          </a:prstGeom>
          <a:ln/>
        </p:spPr>
        <p:txBody>
          <a:bodyPr vert="horz" wrap="square" lIns="66008" tIns="33052" rIns="66008" bIns="33052" rtlCol="0" anchor="t" anchorCtr="0">
            <a:noAutofit/>
          </a:bodyPr>
          <a:lstStyle/>
          <a:p>
            <a:pPr algn="ctr"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BOM机通常安装在售/补票房或车站服务中心内，采用人工方式完成票务处理、车票发售、加值、车票分析(验票)、退票及其他票务服务。</a:t>
            </a:r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4"/>
          <a:srcRect t="29039" b="29039"/>
          <a:stretch>
            <a:fillRect/>
          </a:stretch>
        </p:blipFill>
        <p:spPr>
          <a:xfrm>
            <a:off x="6246455" y="1371600"/>
            <a:ext cx="5029200" cy="3162577"/>
          </a:xfrm>
          <a:prstGeom prst="rect">
            <a:avLst/>
          </a:prstGeom>
        </p:spPr>
      </p:pic>
      <p:sp>
        <p:nvSpPr>
          <p:cNvPr id="8" name="TextBox 8"/>
          <p:cNvSpPr txBox="1"/>
          <p:nvPr/>
        </p:nvSpPr>
        <p:spPr>
          <a:xfrm>
            <a:off x="6735721" y="4759543"/>
            <a:ext cx="4050670" cy="490334"/>
          </a:xfrm>
          <a:prstGeom prst="rect">
            <a:avLst/>
          </a:prstGeom>
          <a:ln/>
        </p:spPr>
        <p:txBody>
          <a:bodyPr vert="horz" wrap="square" lIns="66008" tIns="33052" rIns="66008" bIns="33052" rtlCol="0" anchor="ctr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BOM机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6735721" y="5392119"/>
            <a:ext cx="4050670" cy="824485"/>
          </a:xfrm>
          <a:prstGeom prst="rect">
            <a:avLst/>
          </a:prstGeom>
          <a:ln/>
        </p:spPr>
        <p:txBody>
          <a:bodyPr vert="horz" wrap="square" lIns="66008" tIns="33052" rIns="66008" bIns="33052" rtlCol="0" anchor="t" anchorCtr="0">
            <a:noAutofit/>
          </a:bodyPr>
          <a:lstStyle/>
          <a:p>
            <a:pPr algn="ctr"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BOM机又称为人工售/补票机或票房售/补票机，在公共交通系统中扮演着至关重要的角色，它不仅提高了票务处理的效率，还降低了人为错误率。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半自动售票机的概述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560913" y="1312852"/>
            <a:ext cx="7804501" cy="7620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BOM机设备</a:t>
            </a:r>
          </a:p>
        </p:txBody>
      </p:sp>
      <p:cxnSp>
        <p:nvCxnSpPr>
          <p:cNvPr id="3" name="Connector 3"/>
          <p:cNvCxnSpPr/>
          <p:nvPr/>
        </p:nvCxnSpPr>
        <p:spPr>
          <a:xfrm>
            <a:off x="1197254" y="5988003"/>
            <a:ext cx="10998321" cy="0"/>
          </a:xfrm>
          <a:prstGeom prst="line">
            <a:avLst/>
          </a:prstGeom>
          <a:ln w="14288">
            <a:solidFill>
              <a:schemeClr val="accent1"/>
            </a:solidFill>
            <a:prstDash val="dash"/>
            <a:headEnd type="none"/>
            <a:tailEnd type="none"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" name="TextBox 4"/>
          <p:cNvSpPr txBox="1"/>
          <p:nvPr/>
        </p:nvSpPr>
        <p:spPr>
          <a:xfrm>
            <a:off x="3560913" y="1927072"/>
            <a:ext cx="7804501" cy="120396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BOM机是在车站中以人工方式为乘客提供服务的售补票设备，放置于车站售票和补票室内。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1183473" y="3943665"/>
            <a:ext cx="7806355" cy="7620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BOM机的主要功能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183473" y="4571667"/>
            <a:ext cx="7806355" cy="120396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售票、补票、充值、更新、替换、退票、车票挂失、车票分析、车票处理、车票查询、收益管理、设备操作等。</a:t>
            </a:r>
          </a:p>
        </p:txBody>
      </p:sp>
      <p:cxnSp>
        <p:nvCxnSpPr>
          <p:cNvPr id="7" name="Connector 7"/>
          <p:cNvCxnSpPr/>
          <p:nvPr/>
        </p:nvCxnSpPr>
        <p:spPr>
          <a:xfrm>
            <a:off x="3574694" y="3297546"/>
            <a:ext cx="8614217" cy="0"/>
          </a:xfrm>
          <a:prstGeom prst="line">
            <a:avLst/>
          </a:prstGeom>
          <a:ln w="14288">
            <a:solidFill>
              <a:schemeClr val="accent1"/>
            </a:solidFill>
            <a:prstDash val="dash"/>
            <a:headEnd type="none"/>
            <a:tailEnd type="none"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" name="TextBox 8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半自动售票机功能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6032113" y="5184323"/>
            <a:ext cx="2429542" cy="1127284"/>
          </a:xfrm>
          <a:custGeom>
            <a:avLst/>
            <a:gdLst/>
            <a:ahLst/>
            <a:cxnLst/>
            <a:rect l="l" t="t" r="r" b="b"/>
            <a:pathLst>
              <a:path w="292" h="135">
                <a:moveTo>
                  <a:pt x="130" y="19"/>
                </a:moveTo>
                <a:cubicBezTo>
                  <a:pt x="75" y="38"/>
                  <a:pt x="31" y="73"/>
                  <a:pt x="0" y="118"/>
                </a:cubicBezTo>
                <a:cubicBezTo>
                  <a:pt x="52" y="134"/>
                  <a:pt x="108" y="135"/>
                  <a:pt x="163" y="116"/>
                </a:cubicBezTo>
                <a:cubicBezTo>
                  <a:pt x="218" y="97"/>
                  <a:pt x="262" y="61"/>
                  <a:pt x="292" y="17"/>
                </a:cubicBezTo>
                <a:cubicBezTo>
                  <a:pt x="241" y="0"/>
                  <a:pt x="184" y="0"/>
                  <a:pt x="130" y="19"/>
                </a:cubicBezTo>
                <a:close/>
              </a:path>
            </a:pathLst>
          </a:custGeom>
          <a:solidFill>
            <a:schemeClr val="accent1">
              <a:alpha val="100000"/>
            </a:schemeClr>
          </a:solidFill>
          <a:ln/>
        </p:spPr>
      </p:sp>
      <p:sp>
        <p:nvSpPr>
          <p:cNvPr id="3" name="Freeform 3"/>
          <p:cNvSpPr/>
          <p:nvPr/>
        </p:nvSpPr>
        <p:spPr>
          <a:xfrm>
            <a:off x="6032113" y="4073042"/>
            <a:ext cx="1515142" cy="2095595"/>
          </a:xfrm>
          <a:custGeom>
            <a:avLst/>
            <a:gdLst/>
            <a:ahLst/>
            <a:cxnLst/>
            <a:rect l="l" t="t" r="r" b="b"/>
            <a:pathLst>
              <a:path w="182" h="251">
                <a:moveTo>
                  <a:pt x="49" y="96"/>
                </a:moveTo>
                <a:cubicBezTo>
                  <a:pt x="15" y="143"/>
                  <a:pt x="0" y="197"/>
                  <a:pt x="1" y="251"/>
                </a:cubicBezTo>
                <a:cubicBezTo>
                  <a:pt x="52" y="235"/>
                  <a:pt x="99" y="203"/>
                  <a:pt x="132" y="156"/>
                </a:cubicBezTo>
                <a:cubicBezTo>
                  <a:pt x="166" y="109"/>
                  <a:pt x="182" y="54"/>
                  <a:pt x="181" y="0"/>
                </a:cubicBezTo>
                <a:cubicBezTo>
                  <a:pt x="130" y="16"/>
                  <a:pt x="83" y="49"/>
                  <a:pt x="49" y="96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/>
        </p:spPr>
      </p:sp>
      <p:sp>
        <p:nvSpPr>
          <p:cNvPr id="4" name="Freeform 4"/>
          <p:cNvSpPr/>
          <p:nvPr/>
        </p:nvSpPr>
        <p:spPr>
          <a:xfrm>
            <a:off x="3612763" y="5184323"/>
            <a:ext cx="2419350" cy="1127284"/>
          </a:xfrm>
          <a:custGeom>
            <a:avLst/>
            <a:gdLst/>
            <a:ahLst/>
            <a:cxnLst/>
            <a:rect l="l" t="t" r="r" b="b"/>
            <a:pathLst>
              <a:path w="291" h="135">
                <a:moveTo>
                  <a:pt x="162" y="19"/>
                </a:moveTo>
                <a:cubicBezTo>
                  <a:pt x="217" y="38"/>
                  <a:pt x="261" y="73"/>
                  <a:pt x="291" y="118"/>
                </a:cubicBezTo>
                <a:cubicBezTo>
                  <a:pt x="240" y="134"/>
                  <a:pt x="184" y="135"/>
                  <a:pt x="129" y="116"/>
                </a:cubicBezTo>
                <a:cubicBezTo>
                  <a:pt x="74" y="97"/>
                  <a:pt x="30" y="61"/>
                  <a:pt x="0" y="17"/>
                </a:cubicBezTo>
                <a:cubicBezTo>
                  <a:pt x="51" y="0"/>
                  <a:pt x="108" y="0"/>
                  <a:pt x="162" y="19"/>
                </a:cubicBezTo>
                <a:close/>
              </a:path>
            </a:pathLst>
          </a:custGeom>
          <a:solidFill>
            <a:schemeClr val="accent1">
              <a:alpha val="100000"/>
            </a:schemeClr>
          </a:solidFill>
          <a:ln/>
        </p:spPr>
      </p:sp>
      <p:sp>
        <p:nvSpPr>
          <p:cNvPr id="5" name="Freeform 5"/>
          <p:cNvSpPr/>
          <p:nvPr/>
        </p:nvSpPr>
        <p:spPr>
          <a:xfrm>
            <a:off x="4527163" y="4073042"/>
            <a:ext cx="1513713" cy="2095595"/>
          </a:xfrm>
          <a:custGeom>
            <a:avLst/>
            <a:gdLst/>
            <a:ahLst/>
            <a:cxnLst/>
            <a:rect l="l" t="t" r="r" b="b"/>
            <a:pathLst>
              <a:path w="182" h="251">
                <a:moveTo>
                  <a:pt x="133" y="96"/>
                </a:moveTo>
                <a:cubicBezTo>
                  <a:pt x="167" y="143"/>
                  <a:pt x="182" y="197"/>
                  <a:pt x="181" y="251"/>
                </a:cubicBezTo>
                <a:cubicBezTo>
                  <a:pt x="130" y="235"/>
                  <a:pt x="83" y="203"/>
                  <a:pt x="50" y="156"/>
                </a:cubicBezTo>
                <a:cubicBezTo>
                  <a:pt x="16" y="109"/>
                  <a:pt x="0" y="54"/>
                  <a:pt x="1" y="0"/>
                </a:cubicBezTo>
                <a:cubicBezTo>
                  <a:pt x="52" y="16"/>
                  <a:pt x="99" y="49"/>
                  <a:pt x="133" y="96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/>
        </p:spPr>
      </p:sp>
      <p:sp>
        <p:nvSpPr>
          <p:cNvPr id="6" name="Freeform 6"/>
          <p:cNvSpPr/>
          <p:nvPr/>
        </p:nvSpPr>
        <p:spPr>
          <a:xfrm>
            <a:off x="5609203" y="3588886"/>
            <a:ext cx="856012" cy="2579751"/>
          </a:xfrm>
          <a:custGeom>
            <a:avLst/>
            <a:gdLst/>
            <a:ahLst/>
            <a:cxnLst/>
            <a:rect l="l" t="t" r="r" b="b"/>
            <a:pathLst>
              <a:path w="103" h="309">
                <a:moveTo>
                  <a:pt x="0" y="154"/>
                </a:moveTo>
                <a:cubicBezTo>
                  <a:pt x="0" y="212"/>
                  <a:pt x="19" y="266"/>
                  <a:pt x="51" y="309"/>
                </a:cubicBezTo>
                <a:cubicBezTo>
                  <a:pt x="84" y="266"/>
                  <a:pt x="103" y="212"/>
                  <a:pt x="103" y="154"/>
                </a:cubicBezTo>
                <a:cubicBezTo>
                  <a:pt x="103" y="97"/>
                  <a:pt x="84" y="43"/>
                  <a:pt x="51" y="0"/>
                </a:cubicBezTo>
                <a:cubicBezTo>
                  <a:pt x="19" y="43"/>
                  <a:pt x="0" y="97"/>
                  <a:pt x="0" y="154"/>
                </a:cubicBezTo>
                <a:close/>
              </a:path>
            </a:pathLst>
          </a:custGeom>
          <a:solidFill>
            <a:schemeClr val="accent1">
              <a:alpha val="100000"/>
            </a:schemeClr>
          </a:solidFill>
          <a:ln/>
        </p:spPr>
      </p:sp>
      <p:sp>
        <p:nvSpPr>
          <p:cNvPr id="7" name="TextBox 7"/>
          <p:cNvSpPr txBox="1"/>
          <p:nvPr/>
        </p:nvSpPr>
        <p:spPr>
          <a:xfrm>
            <a:off x="463378" y="4535812"/>
            <a:ext cx="2931336" cy="490334"/>
          </a:xfrm>
          <a:prstGeom prst="rect">
            <a:avLst/>
          </a:prstGeom>
          <a:ln/>
        </p:spPr>
        <p:txBody>
          <a:bodyPr vert="horz" wrap="square" lIns="66008" tIns="33052" rIns="66008" bIns="33052" rtlCol="0" anchor="ctr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21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工控机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449597" y="5004954"/>
            <a:ext cx="2931336" cy="1398504"/>
          </a:xfrm>
          <a:prstGeom prst="rect">
            <a:avLst/>
          </a:prstGeom>
          <a:ln/>
        </p:spPr>
        <p:txBody>
          <a:bodyPr vert="horz" wrap="square" lIns="66008" tIns="33052" rIns="66008" bIns="33052" rtlCol="0" anchor="t" anchorCtr="0">
            <a:noAutofit/>
          </a:bodyPr>
          <a:lstStyle/>
          <a:p>
            <a:pPr algn="ctr">
              <a:lnSpc>
                <a:spcPct val="140000"/>
              </a:lnSpc>
            </a:pPr>
            <a:r>
              <a:rPr lang="en-US" sz="14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负责运行半自动票机的控制软件，完成车票处理、数据通信、状态监控及故障检测等功能。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288216" y="2422580"/>
            <a:ext cx="2931336" cy="490334"/>
          </a:xfrm>
          <a:prstGeom prst="rect">
            <a:avLst/>
          </a:prstGeom>
          <a:ln/>
        </p:spPr>
        <p:txBody>
          <a:bodyPr vert="horz" wrap="square" lIns="66008" tIns="33052" rIns="66008" bIns="33052" rtlCol="0" anchor="ctr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乘客显示器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274435" y="2891723"/>
            <a:ext cx="2931336" cy="1398504"/>
          </a:xfrm>
          <a:prstGeom prst="rect">
            <a:avLst/>
          </a:prstGeom>
          <a:ln/>
        </p:spPr>
        <p:txBody>
          <a:bodyPr vert="horz" wrap="square" lIns="66008" tIns="33052" rIns="66008" bIns="33052" rtlCol="0" anchor="t" anchorCtr="0">
            <a:noAutofit/>
          </a:bodyPr>
          <a:lstStyle/>
          <a:p>
            <a:pPr algn="ctr">
              <a:lnSpc>
                <a:spcPct val="140000"/>
              </a:lnSpc>
            </a:pPr>
            <a:r>
              <a:rPr lang="en-US" sz="14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配置2个乘客显示器，分别安放在付费区、非付费区靠近窗口，方便乘客阅读的地方，为乘客提供相关信息的显示。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4540944" y="1591726"/>
            <a:ext cx="3020092" cy="490334"/>
          </a:xfrm>
          <a:prstGeom prst="rect">
            <a:avLst/>
          </a:prstGeom>
          <a:ln/>
        </p:spPr>
        <p:txBody>
          <a:bodyPr vert="horz" wrap="square" lIns="66008" tIns="33052" rIns="66008" bIns="33052" rtlCol="0" anchor="ctr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21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操作员显示器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4564095" y="2060868"/>
            <a:ext cx="2931336" cy="1398504"/>
          </a:xfrm>
          <a:prstGeom prst="rect">
            <a:avLst/>
          </a:prstGeom>
          <a:ln/>
        </p:spPr>
        <p:txBody>
          <a:bodyPr vert="horz" wrap="square" lIns="66008" tIns="33052" rIns="66008" bIns="33052" rtlCol="0" anchor="t" anchorCtr="0">
            <a:noAutofit/>
          </a:bodyPr>
          <a:lstStyle/>
          <a:p>
            <a:pPr algn="ctr">
              <a:lnSpc>
                <a:spcPct val="140000"/>
              </a:lnSpc>
            </a:pPr>
            <a:r>
              <a:rPr lang="en-US" sz="14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为操作人员提供实现半自动售票机各种功能的操作显示界面，确保操作人员能快速掌握设备状态和功能。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8261908" y="2422580"/>
            <a:ext cx="2931336" cy="490334"/>
          </a:xfrm>
          <a:prstGeom prst="rect">
            <a:avLst/>
          </a:prstGeom>
          <a:ln/>
        </p:spPr>
        <p:txBody>
          <a:bodyPr vert="horz" wrap="square" lIns="66008" tIns="33052" rIns="66008" bIns="33052" rtlCol="0" anchor="ctr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21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桌面IC卡读写器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8248127" y="2891723"/>
            <a:ext cx="2931336" cy="1398504"/>
          </a:xfrm>
          <a:prstGeom prst="rect">
            <a:avLst/>
          </a:prstGeom>
          <a:ln/>
        </p:spPr>
        <p:txBody>
          <a:bodyPr vert="horz" wrap="square" lIns="66008" tIns="33052" rIns="66008" bIns="33052" rtlCol="0" anchor="t" anchorCtr="0">
            <a:noAutofit/>
          </a:bodyPr>
          <a:lstStyle/>
          <a:p>
            <a:pPr algn="ctr">
              <a:lnSpc>
                <a:spcPct val="140000"/>
              </a:lnSpc>
            </a:pPr>
            <a:r>
              <a:rPr lang="en-US" sz="14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用于对车票进行读写操作，BOM读写器要求可以同时处理单程票和储值票，满足不同车票类型的需求。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8814029" y="4535812"/>
            <a:ext cx="2931336" cy="490334"/>
          </a:xfrm>
          <a:prstGeom prst="rect">
            <a:avLst/>
          </a:prstGeom>
          <a:ln/>
        </p:spPr>
        <p:txBody>
          <a:bodyPr vert="horz" wrap="square" lIns="66008" tIns="33052" rIns="66008" bIns="33052" rtlCol="0" anchor="ctr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21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单程票发售模块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8800248" y="5004954"/>
            <a:ext cx="2931336" cy="1398504"/>
          </a:xfrm>
          <a:prstGeom prst="rect">
            <a:avLst/>
          </a:prstGeom>
          <a:ln/>
        </p:spPr>
        <p:txBody>
          <a:bodyPr vert="horz" wrap="square" lIns="66008" tIns="33052" rIns="66008" bIns="33052" rtlCol="0" anchor="t" anchorCtr="0">
            <a:noAutofit/>
          </a:bodyPr>
          <a:lstStyle/>
          <a:p>
            <a:pPr algn="ctr">
              <a:lnSpc>
                <a:spcPct val="140000"/>
              </a:lnSpc>
            </a:pPr>
            <a:r>
              <a:rPr lang="en-US" sz="14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装置主要由储票箱，主机架及票卡发送机构，票卡发送装置，票卡传输及读写装置，废票箱以及控制模块组成。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半自动售票机的组成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3794737" y="5266000"/>
            <a:ext cx="849630" cy="481965"/>
          </a:xfrm>
          <a:prstGeom prst="rect">
            <a:avLst/>
          </a:prstGeom>
          <a:ln/>
        </p:spPr>
        <p:txBody>
          <a:bodyPr vert="horz" wrap="square" lIns="91440" tIns="45720" rIns="91440" bIns="45720" rtlCol="0" anchor="ctr" anchorCtr="0">
            <a:spAutoFit/>
          </a:bodyPr>
          <a:lstStyle/>
          <a:p>
            <a:pPr algn="ctr">
              <a:lnSpc>
                <a:spcPct val="100000"/>
              </a:lnSpc>
              <a:spcBef>
                <a:spcPts val="375"/>
              </a:spcBef>
            </a:pPr>
            <a:r>
              <a:rPr lang="en-US" sz="2400">
                <a:solidFill>
                  <a:srgbClr val="FFFFFF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01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4527163" y="4396796"/>
            <a:ext cx="849630" cy="481965"/>
          </a:xfrm>
          <a:prstGeom prst="rect">
            <a:avLst/>
          </a:prstGeom>
          <a:ln/>
        </p:spPr>
        <p:txBody>
          <a:bodyPr vert="horz" wrap="square" lIns="91440" tIns="45720" rIns="91440" bIns="45720" rtlCol="0" anchor="ctr" anchorCtr="0">
            <a:spAutoFit/>
          </a:bodyPr>
          <a:lstStyle/>
          <a:p>
            <a:pPr algn="ctr">
              <a:lnSpc>
                <a:spcPct val="100000"/>
              </a:lnSpc>
              <a:spcBef>
                <a:spcPts val="375"/>
              </a:spcBef>
            </a:pPr>
            <a:r>
              <a:rPr lang="en-US" sz="2400">
                <a:solidFill>
                  <a:srgbClr val="FFFFFF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02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5607298" y="4073042"/>
            <a:ext cx="849630" cy="481965"/>
          </a:xfrm>
          <a:prstGeom prst="rect">
            <a:avLst/>
          </a:prstGeom>
          <a:ln/>
        </p:spPr>
        <p:txBody>
          <a:bodyPr vert="horz" wrap="square" lIns="91440" tIns="45720" rIns="91440" bIns="45720" rtlCol="0" anchor="ctr" anchorCtr="0">
            <a:spAutoFit/>
          </a:bodyPr>
          <a:lstStyle/>
          <a:p>
            <a:pPr algn="ctr">
              <a:lnSpc>
                <a:spcPct val="100000"/>
              </a:lnSpc>
              <a:spcBef>
                <a:spcPts val="375"/>
              </a:spcBef>
            </a:pPr>
            <a:r>
              <a:rPr lang="en-US" sz="2400">
                <a:solidFill>
                  <a:srgbClr val="FFFFFF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03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6697625" y="4396796"/>
            <a:ext cx="849630" cy="481965"/>
          </a:xfrm>
          <a:prstGeom prst="rect">
            <a:avLst/>
          </a:prstGeom>
          <a:ln/>
        </p:spPr>
        <p:txBody>
          <a:bodyPr vert="horz" wrap="square" lIns="91440" tIns="45720" rIns="91440" bIns="45720" rtlCol="0" anchor="ctr" anchorCtr="0">
            <a:spAutoFit/>
          </a:bodyPr>
          <a:lstStyle/>
          <a:p>
            <a:pPr algn="ctr">
              <a:lnSpc>
                <a:spcPct val="100000"/>
              </a:lnSpc>
              <a:spcBef>
                <a:spcPts val="375"/>
              </a:spcBef>
            </a:pPr>
            <a:r>
              <a:rPr lang="en-US" sz="2400">
                <a:solidFill>
                  <a:srgbClr val="FFFFFF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04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7495431" y="5266000"/>
            <a:ext cx="849630" cy="481965"/>
          </a:xfrm>
          <a:prstGeom prst="rect">
            <a:avLst/>
          </a:prstGeom>
          <a:ln/>
        </p:spPr>
        <p:txBody>
          <a:bodyPr vert="horz" wrap="square" lIns="91440" tIns="45720" rIns="91440" bIns="45720" rtlCol="0" anchor="ctr" anchorCtr="0">
            <a:spAutoFit/>
          </a:bodyPr>
          <a:lstStyle/>
          <a:p>
            <a:pPr algn="ctr">
              <a:lnSpc>
                <a:spcPct val="100000"/>
              </a:lnSpc>
              <a:spcBef>
                <a:spcPts val="375"/>
              </a:spcBef>
            </a:pPr>
            <a:r>
              <a:rPr lang="en-US" sz="2400">
                <a:solidFill>
                  <a:srgbClr val="FFFFFF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05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222222"/>
      </a:dk1>
      <a:lt1>
        <a:srgbClr val="FFFFFF"/>
      </a:lt1>
      <a:dk2>
        <a:srgbClr val="222222"/>
      </a:dk2>
      <a:lt2>
        <a:srgbClr val="E7E7E7"/>
      </a:lt2>
      <a:accent1>
        <a:srgbClr val="208BD9"/>
      </a:accent1>
      <a:accent2>
        <a:srgbClr val="208BD9"/>
      </a:accent2>
      <a:accent3>
        <a:srgbClr val="1B96DB"/>
      </a:accent3>
      <a:accent4>
        <a:srgbClr val="1B96DB"/>
      </a:accent4>
      <a:accent5>
        <a:srgbClr val="0688D0"/>
      </a:accent5>
      <a:accent6>
        <a:srgbClr val="15B9F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483</Words>
  <Application>Microsoft Office PowerPoint</Application>
  <PresentationFormat>宽屏</PresentationFormat>
  <Paragraphs>107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3" baseType="lpstr">
      <vt:lpstr>Microsoft Yahei</vt:lpstr>
      <vt:lpstr>Arial</vt:lpstr>
      <vt:lpstr>Calibri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xing zhang</cp:lastModifiedBy>
  <cp:revision>2</cp:revision>
  <dcterms:created xsi:type="dcterms:W3CDTF">2006-08-16T00:00:00Z</dcterms:created>
  <dcterms:modified xsi:type="dcterms:W3CDTF">2024-10-19T03:10:53Z</dcterms:modified>
</cp:coreProperties>
</file>