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8" d="100"/>
          <a:sy n="78" d="100"/>
        </p:scale>
        <p:origin x="778"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33841" y="1525651"/>
            <a:ext cx="5943600" cy="2817749"/>
          </a:xfrm>
          <a:prstGeom prst="rect">
            <a:avLst/>
          </a:prstGeom>
          <a:ln/>
        </p:spPr>
        <p:txBody>
          <a:bodyPr vert="horz" wrap="square" lIns="114300" tIns="57150" rIns="114300" bIns="57150" rtlCol="0" anchor="ctr" anchorCtr="0">
            <a:normAutofit lnSpcReduction="10000"/>
          </a:bodyPr>
          <a:lstStyle/>
          <a:p>
            <a:pPr algn="ctr">
              <a:lnSpc>
                <a:spcPct val="114999"/>
              </a:lnSpc>
            </a:pPr>
            <a:r>
              <a:rPr lang="en-US" sz="5400" b="1" dirty="0" err="1">
                <a:solidFill>
                  <a:srgbClr val="208BD9">
                    <a:alpha val="100000"/>
                  </a:srgbClr>
                </a:solidFill>
                <a:latin typeface="Microsoft Yahei"/>
                <a:ea typeface="Microsoft Yahei"/>
                <a:cs typeface="Microsoft Yahei"/>
              </a:rPr>
              <a:t>自动售票机设备</a:t>
            </a:r>
            <a:endParaRPr lang="en-US" sz="5400" b="1" dirty="0">
              <a:solidFill>
                <a:srgbClr val="208BD9">
                  <a:alpha val="100000"/>
                </a:srgbClr>
              </a:solidFill>
              <a:latin typeface="Microsoft Yahei"/>
              <a:ea typeface="Microsoft Yahei"/>
              <a:cs typeface="Microsoft Yahei"/>
            </a:endParaRPr>
          </a:p>
          <a:p>
            <a:pPr algn="ctr">
              <a:lnSpc>
                <a:spcPct val="114999"/>
              </a:lnSpc>
            </a:pPr>
            <a:r>
              <a:rPr lang="en-US" sz="5400" b="1" dirty="0" err="1">
                <a:solidFill>
                  <a:srgbClr val="208BD9">
                    <a:alpha val="100000"/>
                  </a:srgbClr>
                </a:solidFill>
                <a:latin typeface="Microsoft Yahei"/>
                <a:ea typeface="Microsoft Yahei"/>
                <a:cs typeface="Microsoft Yahei"/>
              </a:rPr>
              <a:t>与操作系统</a:t>
            </a:r>
            <a:r>
              <a:rPr lang="en-US" sz="5400" b="1" dirty="0">
                <a:solidFill>
                  <a:srgbClr val="208BD9">
                    <a:alpha val="100000"/>
                  </a:srgbClr>
                </a:solidFill>
                <a:latin typeface="Microsoft Yahei"/>
                <a:ea typeface="Microsoft Yahei"/>
                <a:cs typeface="Microsoft Yahei"/>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1374316" y="3045252"/>
            <a:ext cx="9429750" cy="1656361"/>
          </a:xfrm>
          <a:prstGeom prst="roundRect">
            <a:avLst>
              <a:gd name="adj" fmla="val 16667"/>
            </a:avLst>
          </a:prstGeom>
          <a:gradFill>
            <a:gsLst>
              <a:gs pos="100000">
                <a:schemeClr val="lt2">
                  <a:alpha val="100000"/>
                </a:schemeClr>
              </a:gs>
              <a:gs pos="0">
                <a:schemeClr val="lt1">
                  <a:alpha val="100000"/>
                </a:schemeClr>
              </a:gs>
            </a:gsLst>
            <a:lin ang="0"/>
          </a:gradFill>
          <a:ln/>
        </p:spPr>
      </p:sp>
      <p:sp>
        <p:nvSpPr>
          <p:cNvPr id="3" name="AutoShape 3"/>
          <p:cNvSpPr/>
          <p:nvPr/>
        </p:nvSpPr>
        <p:spPr>
          <a:xfrm>
            <a:off x="1374316" y="4823279"/>
            <a:ext cx="9429750" cy="1656361"/>
          </a:xfrm>
          <a:prstGeom prst="roundRect">
            <a:avLst>
              <a:gd name="adj" fmla="val 16667"/>
            </a:avLst>
          </a:prstGeom>
          <a:gradFill>
            <a:gsLst>
              <a:gs pos="0">
                <a:schemeClr val="lt2">
                  <a:alpha val="100000"/>
                </a:schemeClr>
              </a:gs>
              <a:gs pos="100000">
                <a:schemeClr val="lt1">
                  <a:alpha val="100000"/>
                </a:schemeClr>
              </a:gs>
            </a:gsLst>
            <a:lin ang="0"/>
          </a:gradFill>
          <a:ln/>
        </p:spPr>
      </p:sp>
      <p:sp>
        <p:nvSpPr>
          <p:cNvPr id="4" name="AutoShape 4"/>
          <p:cNvSpPr/>
          <p:nvPr/>
        </p:nvSpPr>
        <p:spPr>
          <a:xfrm>
            <a:off x="1374316" y="1267225"/>
            <a:ext cx="9429750" cy="1656361"/>
          </a:xfrm>
          <a:prstGeom prst="roundRect">
            <a:avLst>
              <a:gd name="adj" fmla="val 16667"/>
            </a:avLst>
          </a:prstGeom>
          <a:gradFill>
            <a:gsLst>
              <a:gs pos="0">
                <a:schemeClr val="lt2">
                  <a:alpha val="100000"/>
                </a:schemeClr>
              </a:gs>
              <a:gs pos="100000">
                <a:schemeClr val="lt1">
                  <a:alpha val="100000"/>
                </a:schemeClr>
              </a:gs>
            </a:gsLst>
            <a:lin ang="0"/>
          </a:gradFill>
          <a:ln/>
        </p:spPr>
      </p:sp>
      <p:sp>
        <p:nvSpPr>
          <p:cNvPr id="5" name="AutoShape 5"/>
          <p:cNvSpPr/>
          <p:nvPr/>
        </p:nvSpPr>
        <p:spPr>
          <a:xfrm>
            <a:off x="987242" y="5246342"/>
            <a:ext cx="810236" cy="810236"/>
          </a:xfrm>
          <a:prstGeom prst="ellipse">
            <a:avLst/>
          </a:prstGeom>
          <a:solidFill>
            <a:schemeClr val="accent1">
              <a:alpha val="100000"/>
            </a:schemeClr>
          </a:solidFill>
          <a:ln/>
        </p:spPr>
      </p:sp>
      <p:sp>
        <p:nvSpPr>
          <p:cNvPr id="6" name="Freeform 6"/>
          <p:cNvSpPr/>
          <p:nvPr/>
        </p:nvSpPr>
        <p:spPr>
          <a:xfrm>
            <a:off x="1115389" y="5374489"/>
            <a:ext cx="553940" cy="553940"/>
          </a:xfrm>
          <a:custGeom>
            <a:avLst/>
            <a:gdLst/>
            <a:ahLst/>
            <a:cxnLst/>
            <a:rect l="l" t="t" r="r" b="b"/>
            <a:pathLst>
              <a:path w="304800" h="304800">
                <a:moveTo>
                  <a:pt x="190033" y="152400"/>
                </a:moveTo>
                <a:cubicBezTo>
                  <a:pt x="190033" y="90992"/>
                  <a:pt x="221771" y="56493"/>
                  <a:pt x="221771" y="56493"/>
                </a:cubicBezTo>
                <a:cubicBezTo>
                  <a:pt x="221771" y="56493"/>
                  <a:pt x="193758" y="33766"/>
                  <a:pt x="151924" y="33766"/>
                </a:cubicBezTo>
                <a:cubicBezTo>
                  <a:pt x="110090" y="33766"/>
                  <a:pt x="82067" y="56512"/>
                  <a:pt x="82067" y="56512"/>
                </a:cubicBezTo>
                <a:cubicBezTo>
                  <a:pt x="82067" y="56512"/>
                  <a:pt x="114376" y="82753"/>
                  <a:pt x="114376" y="152400"/>
                </a:cubicBezTo>
                <a:cubicBezTo>
                  <a:pt x="114376" y="219608"/>
                  <a:pt x="81858" y="248145"/>
                  <a:pt x="81858" y="248145"/>
                </a:cubicBezTo>
                <a:cubicBezTo>
                  <a:pt x="81858" y="248145"/>
                  <a:pt x="115662" y="271034"/>
                  <a:pt x="151924" y="271034"/>
                </a:cubicBezTo>
                <a:cubicBezTo>
                  <a:pt x="189043" y="271034"/>
                  <a:pt x="221799" y="248269"/>
                  <a:pt x="221799" y="248269"/>
                </a:cubicBezTo>
                <a:cubicBezTo>
                  <a:pt x="221799" y="248269"/>
                  <a:pt x="190033" y="218503"/>
                  <a:pt x="190033" y="152400"/>
                </a:cubicBezTo>
                <a:close/>
                <a:moveTo>
                  <a:pt x="74095" y="62789"/>
                </a:moveTo>
                <a:cubicBezTo>
                  <a:pt x="74095" y="62789"/>
                  <a:pt x="34633" y="86839"/>
                  <a:pt x="34633" y="152800"/>
                </a:cubicBezTo>
                <a:cubicBezTo>
                  <a:pt x="34633" y="218751"/>
                  <a:pt x="74533" y="240335"/>
                  <a:pt x="74533" y="240335"/>
                </a:cubicBezTo>
                <a:cubicBezTo>
                  <a:pt x="74533" y="240335"/>
                  <a:pt x="103613" y="218742"/>
                  <a:pt x="103613" y="152800"/>
                </a:cubicBezTo>
                <a:cubicBezTo>
                  <a:pt x="103613" y="86839"/>
                  <a:pt x="74095" y="62789"/>
                  <a:pt x="74095" y="62789"/>
                </a:cubicBezTo>
                <a:close/>
                <a:moveTo>
                  <a:pt x="229753" y="64570"/>
                </a:moveTo>
                <a:cubicBezTo>
                  <a:pt x="229753" y="64570"/>
                  <a:pt x="200244" y="86839"/>
                  <a:pt x="200244" y="152800"/>
                </a:cubicBezTo>
                <a:cubicBezTo>
                  <a:pt x="200244" y="218751"/>
                  <a:pt x="229305" y="240335"/>
                  <a:pt x="229305" y="240335"/>
                </a:cubicBezTo>
                <a:cubicBezTo>
                  <a:pt x="229305" y="240335"/>
                  <a:pt x="270158" y="218742"/>
                  <a:pt x="270158" y="152800"/>
                </a:cubicBezTo>
                <a:cubicBezTo>
                  <a:pt x="270158" y="86839"/>
                  <a:pt x="229753" y="64570"/>
                  <a:pt x="229753" y="64570"/>
                </a:cubicBezTo>
                <a:close/>
              </a:path>
            </a:pathLst>
          </a:custGeom>
          <a:solidFill>
            <a:srgbClr val="FFFFFF">
              <a:alpha val="100000"/>
            </a:srgbClr>
          </a:solidFill>
          <a:ln/>
        </p:spPr>
      </p:sp>
      <p:sp>
        <p:nvSpPr>
          <p:cNvPr id="7" name="AutoShape 7"/>
          <p:cNvSpPr/>
          <p:nvPr/>
        </p:nvSpPr>
        <p:spPr>
          <a:xfrm>
            <a:off x="10373288" y="3468315"/>
            <a:ext cx="810236" cy="810236"/>
          </a:xfrm>
          <a:prstGeom prst="ellipse">
            <a:avLst/>
          </a:prstGeom>
          <a:solidFill>
            <a:schemeClr val="accent1">
              <a:alpha val="100000"/>
            </a:schemeClr>
          </a:solidFill>
          <a:ln/>
        </p:spPr>
      </p:sp>
      <p:sp>
        <p:nvSpPr>
          <p:cNvPr id="8" name="AutoShape 8"/>
          <p:cNvSpPr/>
          <p:nvPr/>
        </p:nvSpPr>
        <p:spPr>
          <a:xfrm>
            <a:off x="987242" y="1690288"/>
            <a:ext cx="810236" cy="810236"/>
          </a:xfrm>
          <a:prstGeom prst="ellipse">
            <a:avLst/>
          </a:prstGeom>
          <a:solidFill>
            <a:schemeClr val="accent1">
              <a:alpha val="100000"/>
            </a:schemeClr>
          </a:solidFill>
          <a:ln/>
        </p:spPr>
      </p:sp>
      <p:sp>
        <p:nvSpPr>
          <p:cNvPr id="9" name="Freeform 9"/>
          <p:cNvSpPr/>
          <p:nvPr/>
        </p:nvSpPr>
        <p:spPr>
          <a:xfrm>
            <a:off x="1171659" y="1892749"/>
            <a:ext cx="405314" cy="405314"/>
          </a:xfrm>
          <a:custGeom>
            <a:avLst/>
            <a:gdLst/>
            <a:ahLst/>
            <a:cxnLst/>
            <a:rect l="l" t="t" r="r" b="b"/>
            <a:pathLst>
              <a:path w="304800" h="304800">
                <a:moveTo>
                  <a:pt x="173841" y="122930"/>
                </a:moveTo>
                <a:cubicBezTo>
                  <a:pt x="179718" y="102937"/>
                  <a:pt x="177232" y="81020"/>
                  <a:pt x="166392" y="62665"/>
                </a:cubicBezTo>
                <a:cubicBezTo>
                  <a:pt x="166630" y="62998"/>
                  <a:pt x="62770" y="167697"/>
                  <a:pt x="62027" y="167040"/>
                </a:cubicBezTo>
                <a:cubicBezTo>
                  <a:pt x="80077" y="177698"/>
                  <a:pt x="101994" y="180699"/>
                  <a:pt x="121720" y="175193"/>
                </a:cubicBezTo>
                <a:cubicBezTo>
                  <a:pt x="121577" y="174689"/>
                  <a:pt x="173422" y="122853"/>
                  <a:pt x="173841" y="122930"/>
                </a:cubicBezTo>
                <a:close/>
                <a:moveTo>
                  <a:pt x="155315" y="45968"/>
                </a:moveTo>
                <a:cubicBezTo>
                  <a:pt x="141322" y="32175"/>
                  <a:pt x="121301" y="22822"/>
                  <a:pt x="100127" y="22822"/>
                </a:cubicBezTo>
                <a:cubicBezTo>
                  <a:pt x="57331" y="22822"/>
                  <a:pt x="22631" y="57607"/>
                  <a:pt x="22631" y="100508"/>
                </a:cubicBezTo>
                <a:cubicBezTo>
                  <a:pt x="22631" y="121444"/>
                  <a:pt x="32156" y="141713"/>
                  <a:pt x="45587" y="155686"/>
                </a:cubicBezTo>
                <a:cubicBezTo>
                  <a:pt x="45615" y="155686"/>
                  <a:pt x="154657" y="46863"/>
                  <a:pt x="155315" y="45968"/>
                </a:cubicBezTo>
                <a:close/>
                <a:moveTo>
                  <a:pt x="264909" y="252089"/>
                </a:moveTo>
                <a:cubicBezTo>
                  <a:pt x="264909" y="252089"/>
                  <a:pt x="267443" y="230200"/>
                  <a:pt x="261128" y="223885"/>
                </a:cubicBezTo>
                <a:cubicBezTo>
                  <a:pt x="260709" y="223466"/>
                  <a:pt x="188300" y="135065"/>
                  <a:pt x="188300" y="135065"/>
                </a:cubicBezTo>
                <a:lnTo>
                  <a:pt x="134417" y="188947"/>
                </a:lnTo>
                <a:lnTo>
                  <a:pt x="222818" y="262185"/>
                </a:lnTo>
                <a:cubicBezTo>
                  <a:pt x="228714" y="268919"/>
                  <a:pt x="251441" y="265557"/>
                  <a:pt x="251441" y="265557"/>
                </a:cubicBezTo>
                <a:lnTo>
                  <a:pt x="269538" y="281978"/>
                </a:lnTo>
                <a:lnTo>
                  <a:pt x="282169" y="269348"/>
                </a:lnTo>
                <a:lnTo>
                  <a:pt x="264909" y="252089"/>
                </a:lnTo>
                <a:close/>
              </a:path>
            </a:pathLst>
          </a:custGeom>
          <a:solidFill>
            <a:srgbClr val="FFFFFF">
              <a:alpha val="100000"/>
            </a:srgbClr>
          </a:solidFill>
          <a:ln/>
        </p:spPr>
      </p:sp>
      <p:sp>
        <p:nvSpPr>
          <p:cNvPr id="10" name="Freeform 10"/>
          <p:cNvSpPr/>
          <p:nvPr/>
        </p:nvSpPr>
        <p:spPr>
          <a:xfrm>
            <a:off x="10569897" y="3661311"/>
            <a:ext cx="424244" cy="424244"/>
          </a:xfrm>
          <a:custGeom>
            <a:avLst/>
            <a:gdLst/>
            <a:ahLst/>
            <a:cxnLst/>
            <a:rect l="l" t="t" r="r" b="b"/>
            <a:pathLst>
              <a:path w="304800" h="304800">
                <a:moveTo>
                  <a:pt x="167640" y="106680"/>
                </a:moveTo>
                <a:lnTo>
                  <a:pt x="189586" y="139598"/>
                </a:lnTo>
                <a:cubicBezTo>
                  <a:pt x="194310" y="146761"/>
                  <a:pt x="204978" y="152400"/>
                  <a:pt x="213512" y="152400"/>
                </a:cubicBezTo>
                <a:lnTo>
                  <a:pt x="259080" y="152400"/>
                </a:lnTo>
                <a:lnTo>
                  <a:pt x="259080" y="121920"/>
                </a:lnTo>
                <a:lnTo>
                  <a:pt x="213360" y="121920"/>
                </a:lnTo>
                <a:lnTo>
                  <a:pt x="191414" y="89002"/>
                </a:lnTo>
                <a:cubicBezTo>
                  <a:pt x="185452" y="80686"/>
                  <a:pt x="178394" y="73628"/>
                  <a:pt x="170345" y="67847"/>
                </a:cubicBezTo>
                <a:lnTo>
                  <a:pt x="170069" y="67666"/>
                </a:lnTo>
                <a:lnTo>
                  <a:pt x="149952" y="54254"/>
                </a:lnTo>
                <a:cubicBezTo>
                  <a:pt x="146104" y="51911"/>
                  <a:pt x="141446" y="50521"/>
                  <a:pt x="136465" y="50521"/>
                </a:cubicBezTo>
                <a:cubicBezTo>
                  <a:pt x="131912" y="50521"/>
                  <a:pt x="127635" y="51683"/>
                  <a:pt x="123911" y="53721"/>
                </a:cubicBezTo>
                <a:lnTo>
                  <a:pt x="124044" y="53654"/>
                </a:lnTo>
                <a:lnTo>
                  <a:pt x="60950" y="91450"/>
                </a:lnTo>
                <a:lnTo>
                  <a:pt x="60950" y="167650"/>
                </a:lnTo>
                <a:lnTo>
                  <a:pt x="91430" y="167650"/>
                </a:lnTo>
                <a:lnTo>
                  <a:pt x="91430" y="106690"/>
                </a:lnTo>
                <a:lnTo>
                  <a:pt x="121910" y="91450"/>
                </a:lnTo>
                <a:lnTo>
                  <a:pt x="76190" y="304810"/>
                </a:lnTo>
                <a:lnTo>
                  <a:pt x="106670" y="304810"/>
                </a:lnTo>
                <a:lnTo>
                  <a:pt x="142484" y="188224"/>
                </a:lnTo>
                <a:lnTo>
                  <a:pt x="167630" y="213370"/>
                </a:lnTo>
                <a:lnTo>
                  <a:pt x="167630" y="304810"/>
                </a:lnTo>
                <a:lnTo>
                  <a:pt x="198110" y="304810"/>
                </a:lnTo>
                <a:lnTo>
                  <a:pt x="198110" y="182890"/>
                </a:lnTo>
                <a:lnTo>
                  <a:pt x="156962" y="141742"/>
                </a:lnTo>
                <a:lnTo>
                  <a:pt x="167630" y="106690"/>
                </a:lnTo>
                <a:close/>
                <a:moveTo>
                  <a:pt x="182880" y="60960"/>
                </a:moveTo>
                <a:cubicBezTo>
                  <a:pt x="199711" y="60960"/>
                  <a:pt x="213360" y="47311"/>
                  <a:pt x="213360" y="30480"/>
                </a:cubicBezTo>
                <a:cubicBezTo>
                  <a:pt x="213360" y="13649"/>
                  <a:pt x="199711" y="0"/>
                  <a:pt x="182880" y="0"/>
                </a:cubicBezTo>
                <a:lnTo>
                  <a:pt x="182880" y="0"/>
                </a:lnTo>
                <a:cubicBezTo>
                  <a:pt x="166049" y="0"/>
                  <a:pt x="152400" y="13649"/>
                  <a:pt x="152400" y="30480"/>
                </a:cubicBezTo>
                <a:cubicBezTo>
                  <a:pt x="152400" y="47311"/>
                  <a:pt x="166049" y="60960"/>
                  <a:pt x="182880" y="60960"/>
                </a:cubicBezTo>
                <a:lnTo>
                  <a:pt x="182880" y="60960"/>
                </a:lnTo>
                <a:close/>
              </a:path>
            </a:pathLst>
          </a:custGeom>
          <a:solidFill>
            <a:srgbClr val="FFFFFF">
              <a:alpha val="100000"/>
            </a:srgbClr>
          </a:solidFill>
          <a:ln/>
        </p:spPr>
      </p:sp>
      <p:sp>
        <p:nvSpPr>
          <p:cNvPr id="11" name="TextBox 11"/>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自动售票机的结构</a:t>
            </a:r>
          </a:p>
        </p:txBody>
      </p:sp>
      <p:sp>
        <p:nvSpPr>
          <p:cNvPr id="12" name="TextBox 12"/>
          <p:cNvSpPr txBox="1"/>
          <p:nvPr/>
        </p:nvSpPr>
        <p:spPr>
          <a:xfrm>
            <a:off x="1986545" y="1423391"/>
            <a:ext cx="8201025" cy="571500"/>
          </a:xfrm>
          <a:prstGeom prst="rect">
            <a:avLst/>
          </a:prstGeom>
          <a:ln/>
        </p:spPr>
        <p:txBody>
          <a:bodyPr vert="horz" wrap="square" lIns="114300" tIns="57150" rIns="114300" bIns="57150"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工控机</a:t>
            </a:r>
          </a:p>
        </p:txBody>
      </p:sp>
      <p:sp>
        <p:nvSpPr>
          <p:cNvPr id="13" name="TextBox 13"/>
          <p:cNvSpPr txBox="1"/>
          <p:nvPr/>
        </p:nvSpPr>
        <p:spPr>
          <a:xfrm>
            <a:off x="1986545" y="1881734"/>
            <a:ext cx="8201025" cy="781050"/>
          </a:xfrm>
          <a:prstGeom prst="rect">
            <a:avLst/>
          </a:prstGeom>
          <a:ln/>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工控机是自动售票机的核心模块，负责运行控制、响应用户请求、完成车票读写处理、硬件模块时序控制、现金处理显示、数据通信等。</a:t>
            </a:r>
          </a:p>
        </p:txBody>
      </p:sp>
      <p:sp>
        <p:nvSpPr>
          <p:cNvPr id="14" name="TextBox 14"/>
          <p:cNvSpPr txBox="1"/>
          <p:nvPr/>
        </p:nvSpPr>
        <p:spPr>
          <a:xfrm>
            <a:off x="1931680" y="3229780"/>
            <a:ext cx="8201025" cy="571500"/>
          </a:xfrm>
          <a:prstGeom prst="rect">
            <a:avLst/>
          </a:prstGeom>
          <a:ln/>
        </p:spPr>
        <p:txBody>
          <a:bodyPr vert="horz" wrap="square" lIns="114300" tIns="57150" rIns="114300" bIns="57150" rtlCol="0" anchor="ctr" anchorCtr="0">
            <a:noAutofit/>
          </a:bodyPr>
          <a:lstStyle/>
          <a:p>
            <a:pPr algn="r">
              <a:lnSpc>
                <a:spcPct val="120000"/>
              </a:lnSpc>
            </a:pPr>
            <a:r>
              <a:rPr lang="en-US" sz="2400" b="1">
                <a:solidFill>
                  <a:schemeClr val="accent1">
                    <a:alpha val="100000"/>
                  </a:schemeClr>
                </a:solidFill>
                <a:latin typeface="Microsoft Yahei"/>
                <a:ea typeface="Microsoft Yahei"/>
                <a:cs typeface="Microsoft Yahei"/>
              </a:rPr>
              <a:t>单程票发售模块</a:t>
            </a:r>
          </a:p>
        </p:txBody>
      </p:sp>
      <p:sp>
        <p:nvSpPr>
          <p:cNvPr id="15" name="TextBox 15"/>
          <p:cNvSpPr txBox="1"/>
          <p:nvPr/>
        </p:nvSpPr>
        <p:spPr>
          <a:xfrm>
            <a:off x="1931680" y="3688123"/>
            <a:ext cx="8201025" cy="781050"/>
          </a:xfrm>
          <a:prstGeom prst="rect">
            <a:avLst/>
          </a:prstGeom>
          <a:ln/>
        </p:spPr>
        <p:txBody>
          <a:bodyPr vert="horz" wrap="square" lIns="114300" tIns="57150" rIns="114300" bIns="57150" rtlCol="0" anchor="t" anchorCtr="0">
            <a:noAutofit/>
          </a:bodyPr>
          <a:lstStyle/>
          <a:p>
            <a:pPr algn="r">
              <a:lnSpc>
                <a:spcPct val="140000"/>
              </a:lnSpc>
            </a:pPr>
            <a:r>
              <a:rPr lang="en-US" sz="1500">
                <a:solidFill>
                  <a:schemeClr val="dk1">
                    <a:alpha val="100000"/>
                  </a:schemeClr>
                </a:solidFill>
                <a:latin typeface="Microsoft Yahei"/>
                <a:ea typeface="Microsoft Yahei"/>
                <a:cs typeface="Microsoft Yahei"/>
              </a:rPr>
              <a:t>单程票发售模块安装在TVM机械机架的右部，主要由单程票票箱和废票箱、票卡刮出模块、票卡传输电机与通道、控制主板、读写器与天线板组成。</a:t>
            </a:r>
          </a:p>
        </p:txBody>
      </p:sp>
      <p:sp>
        <p:nvSpPr>
          <p:cNvPr id="16" name="TextBox 16"/>
          <p:cNvSpPr txBox="1"/>
          <p:nvPr/>
        </p:nvSpPr>
        <p:spPr>
          <a:xfrm>
            <a:off x="1931680" y="4882435"/>
            <a:ext cx="8201025" cy="571500"/>
          </a:xfrm>
          <a:prstGeom prst="rect">
            <a:avLst/>
          </a:prstGeom>
          <a:ln/>
        </p:spPr>
        <p:txBody>
          <a:bodyPr vert="horz" wrap="square" lIns="114300" tIns="57150" rIns="114300" bIns="57150"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单程票发售模块读写器</a:t>
            </a:r>
          </a:p>
        </p:txBody>
      </p:sp>
      <p:sp>
        <p:nvSpPr>
          <p:cNvPr id="17" name="TextBox 17"/>
          <p:cNvSpPr txBox="1"/>
          <p:nvPr/>
        </p:nvSpPr>
        <p:spPr>
          <a:xfrm>
            <a:off x="1931680" y="5340777"/>
            <a:ext cx="8201025" cy="781050"/>
          </a:xfrm>
          <a:prstGeom prst="rect">
            <a:avLst/>
          </a:prstGeom>
          <a:ln/>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单程票发售模块读写器采用的是南京熊猫提供的非接触IC卡读写器，在安全认证模块SAM的配合下，完成对非接触IC卡票卡的读写操作。</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4630332" y="3327670"/>
            <a:ext cx="2931336" cy="490334"/>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纸币接收模块</a:t>
            </a:r>
          </a:p>
        </p:txBody>
      </p:sp>
      <p:sp>
        <p:nvSpPr>
          <p:cNvPr id="3" name="TextBox 3"/>
          <p:cNvSpPr txBox="1"/>
          <p:nvPr/>
        </p:nvSpPr>
        <p:spPr>
          <a:xfrm>
            <a:off x="4630332" y="3818003"/>
            <a:ext cx="2931336" cy="2153723"/>
          </a:xfrm>
          <a:prstGeom prst="rect">
            <a:avLst/>
          </a:prstGeom>
          <a:ln/>
        </p:spPr>
        <p:txBody>
          <a:bodyPr vert="horz" wrap="square" lIns="66008" tIns="33052" rIns="66008" bIns="33052" rtlCol="0" anchor="t" anchorCtr="0">
            <a:normAutofit/>
          </a:bodyPr>
          <a:lstStyle/>
          <a:p>
            <a:pPr algn="ctr">
              <a:lnSpc>
                <a:spcPct val="140000"/>
              </a:lnSpc>
            </a:pPr>
            <a:r>
              <a:rPr lang="en-US" sz="1500">
                <a:solidFill>
                  <a:schemeClr val="dk1">
                    <a:alpha val="100000"/>
                  </a:schemeClr>
                </a:solidFill>
                <a:latin typeface="Microsoft Yahei"/>
                <a:ea typeface="Microsoft Yahei"/>
                <a:cs typeface="Microsoft Yahei"/>
              </a:rPr>
              <a:t>采用G&amp;D公司生产的BIM2020，由纸币机、钱箱支架、纸币钱箱三部分组成；接收5/10/20元纸币，真伪面值识别，合法纸币压入钱箱，反馈主控模块。</a:t>
            </a:r>
          </a:p>
        </p:txBody>
      </p:sp>
      <p:sp>
        <p:nvSpPr>
          <p:cNvPr id="4" name="TextBox 4"/>
          <p:cNvSpPr txBox="1"/>
          <p:nvPr/>
        </p:nvSpPr>
        <p:spPr>
          <a:xfrm>
            <a:off x="982170" y="3327670"/>
            <a:ext cx="2931336" cy="490334"/>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硬币处理模块</a:t>
            </a:r>
          </a:p>
        </p:txBody>
      </p:sp>
      <p:sp>
        <p:nvSpPr>
          <p:cNvPr id="5" name="TextBox 5"/>
          <p:cNvSpPr txBox="1"/>
          <p:nvPr/>
        </p:nvSpPr>
        <p:spPr>
          <a:xfrm>
            <a:off x="982170" y="3818003"/>
            <a:ext cx="2931336" cy="2153723"/>
          </a:xfrm>
          <a:prstGeom prst="rect">
            <a:avLst/>
          </a:prstGeom>
          <a:ln/>
        </p:spPr>
        <p:txBody>
          <a:bodyPr vert="horz" wrap="square" lIns="66008" tIns="33052" rIns="66008" bIns="33052" rtlCol="0" anchor="t" anchorCtr="0">
            <a:normAutofit/>
          </a:bodyPr>
          <a:lstStyle/>
          <a:p>
            <a:pPr algn="ctr">
              <a:lnSpc>
                <a:spcPct val="140000"/>
              </a:lnSpc>
            </a:pPr>
            <a:r>
              <a:rPr lang="en-US" sz="1500">
                <a:solidFill>
                  <a:schemeClr val="dk1">
                    <a:alpha val="100000"/>
                  </a:schemeClr>
                </a:solidFill>
                <a:latin typeface="Microsoft Yahei"/>
                <a:ea typeface="Microsoft Yahei"/>
                <a:cs typeface="Microsoft Yahei"/>
              </a:rPr>
              <a:t>硬币处理模块主要完成自动售票机对顾客投入硬币的鉴别、分拣、暂存、循环找零、备用找零、原币退还、硬币回收等功能。</a:t>
            </a:r>
          </a:p>
        </p:txBody>
      </p:sp>
      <p:sp>
        <p:nvSpPr>
          <p:cNvPr id="6" name="TextBox 6"/>
          <p:cNvSpPr txBox="1"/>
          <p:nvPr/>
        </p:nvSpPr>
        <p:spPr>
          <a:xfrm>
            <a:off x="8226079" y="3327670"/>
            <a:ext cx="2931336" cy="490334"/>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纸币找零模块</a:t>
            </a:r>
          </a:p>
        </p:txBody>
      </p:sp>
      <p:sp>
        <p:nvSpPr>
          <p:cNvPr id="7" name="TextBox 7"/>
          <p:cNvSpPr txBox="1"/>
          <p:nvPr/>
        </p:nvSpPr>
        <p:spPr>
          <a:xfrm>
            <a:off x="8226079" y="3818003"/>
            <a:ext cx="2931336" cy="2153723"/>
          </a:xfrm>
          <a:prstGeom prst="rect">
            <a:avLst/>
          </a:prstGeom>
          <a:ln/>
        </p:spPr>
        <p:txBody>
          <a:bodyPr vert="horz" wrap="square" lIns="66008" tIns="33052" rIns="66008" bIns="33052" rtlCol="0" anchor="t" anchorCtr="0">
            <a:normAutofit/>
          </a:bodyPr>
          <a:lstStyle/>
          <a:p>
            <a:pPr algn="ctr">
              <a:lnSpc>
                <a:spcPct val="140000"/>
              </a:lnSpc>
            </a:pPr>
            <a:r>
              <a:rPr lang="en-US" sz="1500">
                <a:solidFill>
                  <a:schemeClr val="dk1">
                    <a:alpha val="100000"/>
                  </a:schemeClr>
                </a:solidFill>
                <a:latin typeface="Microsoft Yahei"/>
                <a:ea typeface="Microsoft Yahei"/>
                <a:cs typeface="Microsoft Yahei"/>
              </a:rPr>
              <a:t>采用富士通生产的F53，配备三个钱箱，两个找零钱箱容量是500张纸币，一个废币箱容量是300张纸币；钱箱具有安全锁和电子识别标签，设备可监测钱箱状态。</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自动售票机的结构</a:t>
            </a:r>
          </a:p>
        </p:txBody>
      </p:sp>
      <p:sp>
        <p:nvSpPr>
          <p:cNvPr id="9" name="Freeform 9"/>
          <p:cNvSpPr/>
          <p:nvPr/>
        </p:nvSpPr>
        <p:spPr>
          <a:xfrm>
            <a:off x="9116199" y="2012791"/>
            <a:ext cx="1151096" cy="1151477"/>
          </a:xfrm>
          <a:custGeom>
            <a:avLst/>
            <a:gdLst/>
            <a:ahLst/>
            <a:cxnLst/>
            <a:rect l="l" t="t" r="r" b="b"/>
            <a:pathLst>
              <a:path w="1482" h="1482">
                <a:moveTo>
                  <a:pt x="1482" y="742"/>
                </a:moveTo>
                <a:lnTo>
                  <a:pt x="1482" y="742"/>
                </a:lnTo>
                <a:lnTo>
                  <a:pt x="1481" y="780"/>
                </a:lnTo>
                <a:lnTo>
                  <a:pt x="1478" y="818"/>
                </a:lnTo>
                <a:lnTo>
                  <a:pt x="1473" y="854"/>
                </a:lnTo>
                <a:lnTo>
                  <a:pt x="1467" y="890"/>
                </a:lnTo>
                <a:lnTo>
                  <a:pt x="1458" y="926"/>
                </a:lnTo>
                <a:lnTo>
                  <a:pt x="1448" y="962"/>
                </a:lnTo>
                <a:lnTo>
                  <a:pt x="1436" y="997"/>
                </a:lnTo>
                <a:lnTo>
                  <a:pt x="1423" y="1029"/>
                </a:lnTo>
                <a:lnTo>
                  <a:pt x="1408" y="1063"/>
                </a:lnTo>
                <a:lnTo>
                  <a:pt x="1392" y="1094"/>
                </a:lnTo>
                <a:lnTo>
                  <a:pt x="1375" y="1126"/>
                </a:lnTo>
                <a:lnTo>
                  <a:pt x="1355" y="1155"/>
                </a:lnTo>
                <a:lnTo>
                  <a:pt x="1334" y="1185"/>
                </a:lnTo>
                <a:lnTo>
                  <a:pt x="1313" y="1213"/>
                </a:lnTo>
                <a:lnTo>
                  <a:pt x="1289" y="1240"/>
                </a:lnTo>
                <a:lnTo>
                  <a:pt x="1265" y="1265"/>
                </a:lnTo>
                <a:lnTo>
                  <a:pt x="1239" y="1290"/>
                </a:lnTo>
                <a:lnTo>
                  <a:pt x="1212" y="1313"/>
                </a:lnTo>
                <a:lnTo>
                  <a:pt x="1185" y="1335"/>
                </a:lnTo>
                <a:lnTo>
                  <a:pt x="1155" y="1356"/>
                </a:lnTo>
                <a:lnTo>
                  <a:pt x="1125" y="1375"/>
                </a:lnTo>
                <a:lnTo>
                  <a:pt x="1094" y="1393"/>
                </a:lnTo>
                <a:lnTo>
                  <a:pt x="1062" y="1409"/>
                </a:lnTo>
                <a:lnTo>
                  <a:pt x="1029" y="1424"/>
                </a:lnTo>
                <a:lnTo>
                  <a:pt x="996" y="1437"/>
                </a:lnTo>
                <a:lnTo>
                  <a:pt x="961" y="1449"/>
                </a:lnTo>
                <a:lnTo>
                  <a:pt x="926" y="1459"/>
                </a:lnTo>
                <a:lnTo>
                  <a:pt x="890" y="1467"/>
                </a:lnTo>
                <a:lnTo>
                  <a:pt x="853" y="1473"/>
                </a:lnTo>
                <a:lnTo>
                  <a:pt x="817" y="1479"/>
                </a:lnTo>
                <a:lnTo>
                  <a:pt x="779" y="1481"/>
                </a:lnTo>
                <a:lnTo>
                  <a:pt x="741" y="1482"/>
                </a:lnTo>
                <a:lnTo>
                  <a:pt x="741" y="1482"/>
                </a:lnTo>
                <a:lnTo>
                  <a:pt x="703" y="1481"/>
                </a:lnTo>
                <a:lnTo>
                  <a:pt x="665" y="1479"/>
                </a:lnTo>
                <a:lnTo>
                  <a:pt x="628" y="1473"/>
                </a:lnTo>
                <a:lnTo>
                  <a:pt x="592" y="1467"/>
                </a:lnTo>
                <a:lnTo>
                  <a:pt x="556" y="1459"/>
                </a:lnTo>
                <a:lnTo>
                  <a:pt x="520" y="1449"/>
                </a:lnTo>
                <a:lnTo>
                  <a:pt x="487" y="1437"/>
                </a:lnTo>
                <a:lnTo>
                  <a:pt x="453" y="1424"/>
                </a:lnTo>
                <a:lnTo>
                  <a:pt x="419" y="1409"/>
                </a:lnTo>
                <a:lnTo>
                  <a:pt x="388" y="1393"/>
                </a:lnTo>
                <a:lnTo>
                  <a:pt x="356" y="1375"/>
                </a:lnTo>
                <a:lnTo>
                  <a:pt x="327" y="1356"/>
                </a:lnTo>
                <a:lnTo>
                  <a:pt x="298" y="1335"/>
                </a:lnTo>
                <a:lnTo>
                  <a:pt x="269" y="1313"/>
                </a:lnTo>
                <a:lnTo>
                  <a:pt x="242" y="1290"/>
                </a:lnTo>
                <a:lnTo>
                  <a:pt x="217" y="1265"/>
                </a:lnTo>
                <a:lnTo>
                  <a:pt x="192" y="1240"/>
                </a:lnTo>
                <a:lnTo>
                  <a:pt x="170" y="1213"/>
                </a:lnTo>
                <a:lnTo>
                  <a:pt x="147" y="1185"/>
                </a:lnTo>
                <a:lnTo>
                  <a:pt x="126" y="1155"/>
                </a:lnTo>
                <a:lnTo>
                  <a:pt x="108" y="1126"/>
                </a:lnTo>
                <a:lnTo>
                  <a:pt x="89" y="1094"/>
                </a:lnTo>
                <a:lnTo>
                  <a:pt x="73" y="1063"/>
                </a:lnTo>
                <a:lnTo>
                  <a:pt x="58" y="1029"/>
                </a:lnTo>
                <a:lnTo>
                  <a:pt x="45" y="997"/>
                </a:lnTo>
                <a:lnTo>
                  <a:pt x="34" y="962"/>
                </a:lnTo>
                <a:lnTo>
                  <a:pt x="23" y="926"/>
                </a:lnTo>
                <a:lnTo>
                  <a:pt x="15" y="890"/>
                </a:lnTo>
                <a:lnTo>
                  <a:pt x="9" y="854"/>
                </a:lnTo>
                <a:lnTo>
                  <a:pt x="4" y="818"/>
                </a:lnTo>
                <a:lnTo>
                  <a:pt x="1" y="780"/>
                </a:lnTo>
                <a:lnTo>
                  <a:pt x="0" y="742"/>
                </a:lnTo>
                <a:lnTo>
                  <a:pt x="0" y="742"/>
                </a:lnTo>
                <a:lnTo>
                  <a:pt x="1" y="704"/>
                </a:lnTo>
                <a:lnTo>
                  <a:pt x="4" y="666"/>
                </a:lnTo>
                <a:lnTo>
                  <a:pt x="9" y="629"/>
                </a:lnTo>
                <a:lnTo>
                  <a:pt x="15" y="592"/>
                </a:lnTo>
                <a:lnTo>
                  <a:pt x="23" y="556"/>
                </a:lnTo>
                <a:lnTo>
                  <a:pt x="34" y="521"/>
                </a:lnTo>
                <a:lnTo>
                  <a:pt x="45" y="486"/>
                </a:lnTo>
                <a:lnTo>
                  <a:pt x="58" y="453"/>
                </a:lnTo>
                <a:lnTo>
                  <a:pt x="73" y="420"/>
                </a:lnTo>
                <a:lnTo>
                  <a:pt x="89" y="389"/>
                </a:lnTo>
                <a:lnTo>
                  <a:pt x="108" y="357"/>
                </a:lnTo>
                <a:lnTo>
                  <a:pt x="126" y="327"/>
                </a:lnTo>
                <a:lnTo>
                  <a:pt x="147" y="299"/>
                </a:lnTo>
                <a:lnTo>
                  <a:pt x="170" y="270"/>
                </a:lnTo>
                <a:lnTo>
                  <a:pt x="192" y="243"/>
                </a:lnTo>
                <a:lnTo>
                  <a:pt x="217" y="217"/>
                </a:lnTo>
                <a:lnTo>
                  <a:pt x="242" y="193"/>
                </a:lnTo>
                <a:lnTo>
                  <a:pt x="269" y="169"/>
                </a:lnTo>
                <a:lnTo>
                  <a:pt x="298" y="148"/>
                </a:lnTo>
                <a:lnTo>
                  <a:pt x="327" y="127"/>
                </a:lnTo>
                <a:lnTo>
                  <a:pt x="356" y="107"/>
                </a:lnTo>
                <a:lnTo>
                  <a:pt x="388" y="90"/>
                </a:lnTo>
                <a:lnTo>
                  <a:pt x="419" y="74"/>
                </a:lnTo>
                <a:lnTo>
                  <a:pt x="453" y="59"/>
                </a:lnTo>
                <a:lnTo>
                  <a:pt x="487" y="46"/>
                </a:lnTo>
                <a:lnTo>
                  <a:pt x="520" y="34"/>
                </a:lnTo>
                <a:lnTo>
                  <a:pt x="556" y="24"/>
                </a:lnTo>
                <a:lnTo>
                  <a:pt x="592" y="15"/>
                </a:lnTo>
                <a:lnTo>
                  <a:pt x="628" y="9"/>
                </a:lnTo>
                <a:lnTo>
                  <a:pt x="665" y="4"/>
                </a:lnTo>
                <a:lnTo>
                  <a:pt x="703" y="1"/>
                </a:lnTo>
                <a:lnTo>
                  <a:pt x="741" y="0"/>
                </a:lnTo>
                <a:lnTo>
                  <a:pt x="741" y="0"/>
                </a:lnTo>
                <a:lnTo>
                  <a:pt x="779" y="1"/>
                </a:lnTo>
                <a:lnTo>
                  <a:pt x="817" y="4"/>
                </a:lnTo>
                <a:lnTo>
                  <a:pt x="853" y="9"/>
                </a:lnTo>
                <a:lnTo>
                  <a:pt x="890" y="15"/>
                </a:lnTo>
                <a:lnTo>
                  <a:pt x="926" y="24"/>
                </a:lnTo>
                <a:lnTo>
                  <a:pt x="961" y="34"/>
                </a:lnTo>
                <a:lnTo>
                  <a:pt x="996" y="46"/>
                </a:lnTo>
                <a:lnTo>
                  <a:pt x="1029" y="59"/>
                </a:lnTo>
                <a:lnTo>
                  <a:pt x="1062" y="74"/>
                </a:lnTo>
                <a:lnTo>
                  <a:pt x="1094" y="90"/>
                </a:lnTo>
                <a:lnTo>
                  <a:pt x="1125" y="107"/>
                </a:lnTo>
                <a:lnTo>
                  <a:pt x="1155" y="127"/>
                </a:lnTo>
                <a:lnTo>
                  <a:pt x="1185" y="148"/>
                </a:lnTo>
                <a:lnTo>
                  <a:pt x="1212" y="169"/>
                </a:lnTo>
                <a:lnTo>
                  <a:pt x="1239" y="193"/>
                </a:lnTo>
                <a:lnTo>
                  <a:pt x="1265" y="217"/>
                </a:lnTo>
                <a:lnTo>
                  <a:pt x="1289" y="243"/>
                </a:lnTo>
                <a:lnTo>
                  <a:pt x="1313" y="270"/>
                </a:lnTo>
                <a:lnTo>
                  <a:pt x="1334" y="299"/>
                </a:lnTo>
                <a:lnTo>
                  <a:pt x="1355" y="327"/>
                </a:lnTo>
                <a:lnTo>
                  <a:pt x="1375" y="357"/>
                </a:lnTo>
                <a:lnTo>
                  <a:pt x="1392" y="389"/>
                </a:lnTo>
                <a:lnTo>
                  <a:pt x="1408" y="420"/>
                </a:lnTo>
                <a:lnTo>
                  <a:pt x="1423" y="453"/>
                </a:lnTo>
                <a:lnTo>
                  <a:pt x="1436" y="486"/>
                </a:lnTo>
                <a:lnTo>
                  <a:pt x="1448" y="521"/>
                </a:lnTo>
                <a:lnTo>
                  <a:pt x="1458" y="556"/>
                </a:lnTo>
                <a:lnTo>
                  <a:pt x="1467" y="592"/>
                </a:lnTo>
                <a:lnTo>
                  <a:pt x="1473" y="629"/>
                </a:lnTo>
                <a:lnTo>
                  <a:pt x="1478" y="666"/>
                </a:lnTo>
                <a:lnTo>
                  <a:pt x="1481" y="704"/>
                </a:lnTo>
                <a:lnTo>
                  <a:pt x="1482" y="742"/>
                </a:lnTo>
                <a:lnTo>
                  <a:pt x="1482" y="742"/>
                </a:lnTo>
                <a:close/>
              </a:path>
            </a:pathLst>
          </a:custGeom>
          <a:solidFill>
            <a:schemeClr val="lt1">
              <a:alpha val="100000"/>
            </a:schemeClr>
          </a:solidFill>
          <a:ln w="19050">
            <a:solidFill>
              <a:schemeClr val="accent1">
                <a:alpha val="100000"/>
              </a:schemeClr>
            </a:solidFill>
            <a:prstDash val="solid"/>
          </a:ln>
        </p:spPr>
      </p:sp>
      <p:sp>
        <p:nvSpPr>
          <p:cNvPr id="10" name="Freeform 10"/>
          <p:cNvSpPr/>
          <p:nvPr/>
        </p:nvSpPr>
        <p:spPr>
          <a:xfrm>
            <a:off x="9435718" y="2236205"/>
            <a:ext cx="512058" cy="704648"/>
          </a:xfrm>
          <a:custGeom>
            <a:avLst/>
            <a:gdLst/>
            <a:ahLst/>
            <a:cxnLst/>
            <a:rect l="l" t="t" r="r" b="b"/>
            <a:pathLst>
              <a:path w="885" h="1217">
                <a:moveTo>
                  <a:pt x="212" y="796"/>
                </a:moveTo>
                <a:lnTo>
                  <a:pt x="125" y="1151"/>
                </a:lnTo>
                <a:lnTo>
                  <a:pt x="105" y="1154"/>
                </a:lnTo>
                <a:lnTo>
                  <a:pt x="194" y="790"/>
                </a:lnTo>
                <a:lnTo>
                  <a:pt x="194" y="790"/>
                </a:lnTo>
                <a:lnTo>
                  <a:pt x="178" y="783"/>
                </a:lnTo>
                <a:lnTo>
                  <a:pt x="162" y="775"/>
                </a:lnTo>
                <a:lnTo>
                  <a:pt x="162" y="775"/>
                </a:lnTo>
                <a:lnTo>
                  <a:pt x="149" y="769"/>
                </a:lnTo>
                <a:lnTo>
                  <a:pt x="137" y="761"/>
                </a:lnTo>
                <a:lnTo>
                  <a:pt x="127" y="753"/>
                </a:lnTo>
                <a:lnTo>
                  <a:pt x="117" y="744"/>
                </a:lnTo>
                <a:lnTo>
                  <a:pt x="110" y="732"/>
                </a:lnTo>
                <a:lnTo>
                  <a:pt x="102" y="719"/>
                </a:lnTo>
                <a:lnTo>
                  <a:pt x="96" y="704"/>
                </a:lnTo>
                <a:lnTo>
                  <a:pt x="90" y="685"/>
                </a:lnTo>
                <a:lnTo>
                  <a:pt x="90" y="685"/>
                </a:lnTo>
                <a:lnTo>
                  <a:pt x="77" y="639"/>
                </a:lnTo>
                <a:lnTo>
                  <a:pt x="69" y="616"/>
                </a:lnTo>
                <a:lnTo>
                  <a:pt x="61" y="594"/>
                </a:lnTo>
                <a:lnTo>
                  <a:pt x="61" y="594"/>
                </a:lnTo>
                <a:lnTo>
                  <a:pt x="48" y="565"/>
                </a:lnTo>
                <a:lnTo>
                  <a:pt x="34" y="538"/>
                </a:lnTo>
                <a:lnTo>
                  <a:pt x="34" y="538"/>
                </a:lnTo>
                <a:lnTo>
                  <a:pt x="20" y="509"/>
                </a:lnTo>
                <a:lnTo>
                  <a:pt x="14" y="495"/>
                </a:lnTo>
                <a:lnTo>
                  <a:pt x="9" y="480"/>
                </a:lnTo>
                <a:lnTo>
                  <a:pt x="9" y="480"/>
                </a:lnTo>
                <a:lnTo>
                  <a:pt x="4" y="466"/>
                </a:lnTo>
                <a:lnTo>
                  <a:pt x="1" y="452"/>
                </a:lnTo>
                <a:lnTo>
                  <a:pt x="0" y="439"/>
                </a:lnTo>
                <a:lnTo>
                  <a:pt x="0" y="426"/>
                </a:lnTo>
                <a:lnTo>
                  <a:pt x="2" y="412"/>
                </a:lnTo>
                <a:lnTo>
                  <a:pt x="6" y="398"/>
                </a:lnTo>
                <a:lnTo>
                  <a:pt x="13" y="382"/>
                </a:lnTo>
                <a:lnTo>
                  <a:pt x="22" y="365"/>
                </a:lnTo>
                <a:lnTo>
                  <a:pt x="22" y="365"/>
                </a:lnTo>
                <a:lnTo>
                  <a:pt x="44" y="323"/>
                </a:lnTo>
                <a:lnTo>
                  <a:pt x="55" y="302"/>
                </a:lnTo>
                <a:lnTo>
                  <a:pt x="66" y="280"/>
                </a:lnTo>
                <a:lnTo>
                  <a:pt x="66" y="280"/>
                </a:lnTo>
                <a:lnTo>
                  <a:pt x="77" y="251"/>
                </a:lnTo>
                <a:lnTo>
                  <a:pt x="87" y="222"/>
                </a:lnTo>
                <a:lnTo>
                  <a:pt x="87" y="222"/>
                </a:lnTo>
                <a:lnTo>
                  <a:pt x="97" y="191"/>
                </a:lnTo>
                <a:lnTo>
                  <a:pt x="102" y="177"/>
                </a:lnTo>
                <a:lnTo>
                  <a:pt x="109" y="162"/>
                </a:lnTo>
                <a:lnTo>
                  <a:pt x="109" y="162"/>
                </a:lnTo>
                <a:lnTo>
                  <a:pt x="116" y="149"/>
                </a:lnTo>
                <a:lnTo>
                  <a:pt x="124" y="138"/>
                </a:lnTo>
                <a:lnTo>
                  <a:pt x="131" y="127"/>
                </a:lnTo>
                <a:lnTo>
                  <a:pt x="141" y="119"/>
                </a:lnTo>
                <a:lnTo>
                  <a:pt x="153" y="110"/>
                </a:lnTo>
                <a:lnTo>
                  <a:pt x="166" y="102"/>
                </a:lnTo>
                <a:lnTo>
                  <a:pt x="181" y="96"/>
                </a:lnTo>
                <a:lnTo>
                  <a:pt x="200" y="90"/>
                </a:lnTo>
                <a:lnTo>
                  <a:pt x="200" y="90"/>
                </a:lnTo>
                <a:lnTo>
                  <a:pt x="245" y="77"/>
                </a:lnTo>
                <a:lnTo>
                  <a:pt x="268" y="70"/>
                </a:lnTo>
                <a:lnTo>
                  <a:pt x="291" y="61"/>
                </a:lnTo>
                <a:lnTo>
                  <a:pt x="291" y="61"/>
                </a:lnTo>
                <a:lnTo>
                  <a:pt x="320" y="49"/>
                </a:lnTo>
                <a:lnTo>
                  <a:pt x="347" y="35"/>
                </a:lnTo>
                <a:lnTo>
                  <a:pt x="347" y="35"/>
                </a:lnTo>
                <a:lnTo>
                  <a:pt x="376" y="20"/>
                </a:lnTo>
                <a:lnTo>
                  <a:pt x="390" y="14"/>
                </a:lnTo>
                <a:lnTo>
                  <a:pt x="405" y="9"/>
                </a:lnTo>
                <a:lnTo>
                  <a:pt x="405" y="9"/>
                </a:lnTo>
                <a:lnTo>
                  <a:pt x="419" y="5"/>
                </a:lnTo>
                <a:lnTo>
                  <a:pt x="432" y="1"/>
                </a:lnTo>
                <a:lnTo>
                  <a:pt x="446" y="0"/>
                </a:lnTo>
                <a:lnTo>
                  <a:pt x="459" y="0"/>
                </a:lnTo>
                <a:lnTo>
                  <a:pt x="472" y="2"/>
                </a:lnTo>
                <a:lnTo>
                  <a:pt x="487" y="7"/>
                </a:lnTo>
                <a:lnTo>
                  <a:pt x="503" y="13"/>
                </a:lnTo>
                <a:lnTo>
                  <a:pt x="520" y="22"/>
                </a:lnTo>
                <a:lnTo>
                  <a:pt x="520" y="22"/>
                </a:lnTo>
                <a:lnTo>
                  <a:pt x="561" y="46"/>
                </a:lnTo>
                <a:lnTo>
                  <a:pt x="583" y="57"/>
                </a:lnTo>
                <a:lnTo>
                  <a:pt x="605" y="66"/>
                </a:lnTo>
                <a:lnTo>
                  <a:pt x="605" y="66"/>
                </a:lnTo>
                <a:lnTo>
                  <a:pt x="634" y="77"/>
                </a:lnTo>
                <a:lnTo>
                  <a:pt x="663" y="87"/>
                </a:lnTo>
                <a:lnTo>
                  <a:pt x="663" y="87"/>
                </a:lnTo>
                <a:lnTo>
                  <a:pt x="694" y="97"/>
                </a:lnTo>
                <a:lnTo>
                  <a:pt x="708" y="102"/>
                </a:lnTo>
                <a:lnTo>
                  <a:pt x="723" y="110"/>
                </a:lnTo>
                <a:lnTo>
                  <a:pt x="723" y="110"/>
                </a:lnTo>
                <a:lnTo>
                  <a:pt x="736" y="116"/>
                </a:lnTo>
                <a:lnTo>
                  <a:pt x="747" y="124"/>
                </a:lnTo>
                <a:lnTo>
                  <a:pt x="758" y="133"/>
                </a:lnTo>
                <a:lnTo>
                  <a:pt x="766" y="142"/>
                </a:lnTo>
                <a:lnTo>
                  <a:pt x="775" y="153"/>
                </a:lnTo>
                <a:lnTo>
                  <a:pt x="783" y="166"/>
                </a:lnTo>
                <a:lnTo>
                  <a:pt x="789" y="182"/>
                </a:lnTo>
                <a:lnTo>
                  <a:pt x="795" y="200"/>
                </a:lnTo>
                <a:lnTo>
                  <a:pt x="795" y="200"/>
                </a:lnTo>
                <a:lnTo>
                  <a:pt x="808" y="247"/>
                </a:lnTo>
                <a:lnTo>
                  <a:pt x="815" y="270"/>
                </a:lnTo>
                <a:lnTo>
                  <a:pt x="823" y="292"/>
                </a:lnTo>
                <a:lnTo>
                  <a:pt x="823" y="292"/>
                </a:lnTo>
                <a:lnTo>
                  <a:pt x="836" y="321"/>
                </a:lnTo>
                <a:lnTo>
                  <a:pt x="850" y="348"/>
                </a:lnTo>
                <a:lnTo>
                  <a:pt x="850" y="348"/>
                </a:lnTo>
                <a:lnTo>
                  <a:pt x="864" y="376"/>
                </a:lnTo>
                <a:lnTo>
                  <a:pt x="871" y="390"/>
                </a:lnTo>
                <a:lnTo>
                  <a:pt x="876" y="405"/>
                </a:lnTo>
                <a:lnTo>
                  <a:pt x="876" y="405"/>
                </a:lnTo>
                <a:lnTo>
                  <a:pt x="880" y="419"/>
                </a:lnTo>
                <a:lnTo>
                  <a:pt x="884" y="433"/>
                </a:lnTo>
                <a:lnTo>
                  <a:pt x="885" y="446"/>
                </a:lnTo>
                <a:lnTo>
                  <a:pt x="885" y="460"/>
                </a:lnTo>
                <a:lnTo>
                  <a:pt x="883" y="474"/>
                </a:lnTo>
                <a:lnTo>
                  <a:pt x="878" y="488"/>
                </a:lnTo>
                <a:lnTo>
                  <a:pt x="872" y="504"/>
                </a:lnTo>
                <a:lnTo>
                  <a:pt x="863" y="520"/>
                </a:lnTo>
                <a:lnTo>
                  <a:pt x="863" y="520"/>
                </a:lnTo>
                <a:lnTo>
                  <a:pt x="839" y="563"/>
                </a:lnTo>
                <a:lnTo>
                  <a:pt x="828" y="583"/>
                </a:lnTo>
                <a:lnTo>
                  <a:pt x="818" y="606"/>
                </a:lnTo>
                <a:lnTo>
                  <a:pt x="818" y="606"/>
                </a:lnTo>
                <a:lnTo>
                  <a:pt x="808" y="634"/>
                </a:lnTo>
                <a:lnTo>
                  <a:pt x="798" y="665"/>
                </a:lnTo>
                <a:lnTo>
                  <a:pt x="798" y="665"/>
                </a:lnTo>
                <a:lnTo>
                  <a:pt x="788" y="694"/>
                </a:lnTo>
                <a:lnTo>
                  <a:pt x="783" y="709"/>
                </a:lnTo>
                <a:lnTo>
                  <a:pt x="775" y="723"/>
                </a:lnTo>
                <a:lnTo>
                  <a:pt x="775" y="723"/>
                </a:lnTo>
                <a:lnTo>
                  <a:pt x="766" y="740"/>
                </a:lnTo>
                <a:lnTo>
                  <a:pt x="757" y="754"/>
                </a:lnTo>
                <a:lnTo>
                  <a:pt x="751" y="760"/>
                </a:lnTo>
                <a:lnTo>
                  <a:pt x="745" y="766"/>
                </a:lnTo>
                <a:lnTo>
                  <a:pt x="738" y="771"/>
                </a:lnTo>
                <a:lnTo>
                  <a:pt x="731" y="777"/>
                </a:lnTo>
                <a:lnTo>
                  <a:pt x="805" y="1000"/>
                </a:lnTo>
                <a:lnTo>
                  <a:pt x="785" y="998"/>
                </a:lnTo>
                <a:lnTo>
                  <a:pt x="714" y="785"/>
                </a:lnTo>
                <a:lnTo>
                  <a:pt x="714" y="785"/>
                </a:lnTo>
                <a:lnTo>
                  <a:pt x="703" y="790"/>
                </a:lnTo>
                <a:lnTo>
                  <a:pt x="772" y="997"/>
                </a:lnTo>
                <a:lnTo>
                  <a:pt x="593" y="982"/>
                </a:lnTo>
                <a:lnTo>
                  <a:pt x="566" y="1046"/>
                </a:lnTo>
                <a:lnTo>
                  <a:pt x="506" y="867"/>
                </a:lnTo>
                <a:lnTo>
                  <a:pt x="506" y="867"/>
                </a:lnTo>
                <a:lnTo>
                  <a:pt x="495" y="871"/>
                </a:lnTo>
                <a:lnTo>
                  <a:pt x="559" y="1063"/>
                </a:lnTo>
                <a:lnTo>
                  <a:pt x="550" y="1085"/>
                </a:lnTo>
                <a:lnTo>
                  <a:pt x="481" y="876"/>
                </a:lnTo>
                <a:lnTo>
                  <a:pt x="480" y="876"/>
                </a:lnTo>
                <a:lnTo>
                  <a:pt x="480" y="876"/>
                </a:lnTo>
                <a:lnTo>
                  <a:pt x="463" y="882"/>
                </a:lnTo>
                <a:lnTo>
                  <a:pt x="448" y="884"/>
                </a:lnTo>
                <a:lnTo>
                  <a:pt x="367" y="1217"/>
                </a:lnTo>
                <a:lnTo>
                  <a:pt x="356" y="1197"/>
                </a:lnTo>
                <a:lnTo>
                  <a:pt x="432" y="885"/>
                </a:lnTo>
                <a:lnTo>
                  <a:pt x="432" y="885"/>
                </a:lnTo>
                <a:lnTo>
                  <a:pt x="420" y="884"/>
                </a:lnTo>
                <a:lnTo>
                  <a:pt x="348" y="1180"/>
                </a:lnTo>
                <a:lnTo>
                  <a:pt x="316" y="1117"/>
                </a:lnTo>
                <a:lnTo>
                  <a:pt x="139" y="1149"/>
                </a:lnTo>
                <a:lnTo>
                  <a:pt x="223" y="799"/>
                </a:lnTo>
                <a:lnTo>
                  <a:pt x="220" y="798"/>
                </a:lnTo>
                <a:lnTo>
                  <a:pt x="220" y="798"/>
                </a:lnTo>
                <a:lnTo>
                  <a:pt x="212" y="796"/>
                </a:lnTo>
                <a:lnTo>
                  <a:pt x="212" y="796"/>
                </a:lnTo>
                <a:close/>
                <a:moveTo>
                  <a:pt x="497" y="656"/>
                </a:moveTo>
                <a:lnTo>
                  <a:pt x="497" y="208"/>
                </a:lnTo>
                <a:lnTo>
                  <a:pt x="411" y="208"/>
                </a:lnTo>
                <a:lnTo>
                  <a:pt x="411" y="208"/>
                </a:lnTo>
                <a:lnTo>
                  <a:pt x="411" y="216"/>
                </a:lnTo>
                <a:lnTo>
                  <a:pt x="408" y="226"/>
                </a:lnTo>
                <a:lnTo>
                  <a:pt x="404" y="235"/>
                </a:lnTo>
                <a:lnTo>
                  <a:pt x="397" y="243"/>
                </a:lnTo>
                <a:lnTo>
                  <a:pt x="397" y="243"/>
                </a:lnTo>
                <a:lnTo>
                  <a:pt x="390" y="252"/>
                </a:lnTo>
                <a:lnTo>
                  <a:pt x="381" y="258"/>
                </a:lnTo>
                <a:lnTo>
                  <a:pt x="371" y="261"/>
                </a:lnTo>
                <a:lnTo>
                  <a:pt x="360" y="262"/>
                </a:lnTo>
                <a:lnTo>
                  <a:pt x="360" y="327"/>
                </a:lnTo>
                <a:lnTo>
                  <a:pt x="398" y="327"/>
                </a:lnTo>
                <a:lnTo>
                  <a:pt x="398" y="656"/>
                </a:lnTo>
                <a:lnTo>
                  <a:pt x="497" y="656"/>
                </a:lnTo>
                <a:lnTo>
                  <a:pt x="497" y="656"/>
                </a:lnTo>
                <a:close/>
                <a:moveTo>
                  <a:pt x="486" y="124"/>
                </a:moveTo>
                <a:lnTo>
                  <a:pt x="486" y="124"/>
                </a:lnTo>
                <a:lnTo>
                  <a:pt x="511" y="131"/>
                </a:lnTo>
                <a:lnTo>
                  <a:pt x="536" y="139"/>
                </a:lnTo>
                <a:lnTo>
                  <a:pt x="560" y="150"/>
                </a:lnTo>
                <a:lnTo>
                  <a:pt x="582" y="163"/>
                </a:lnTo>
                <a:lnTo>
                  <a:pt x="604" y="177"/>
                </a:lnTo>
                <a:lnTo>
                  <a:pt x="623" y="194"/>
                </a:lnTo>
                <a:lnTo>
                  <a:pt x="643" y="211"/>
                </a:lnTo>
                <a:lnTo>
                  <a:pt x="659" y="229"/>
                </a:lnTo>
                <a:lnTo>
                  <a:pt x="674" y="250"/>
                </a:lnTo>
                <a:lnTo>
                  <a:pt x="688" y="272"/>
                </a:lnTo>
                <a:lnTo>
                  <a:pt x="700" y="294"/>
                </a:lnTo>
                <a:lnTo>
                  <a:pt x="710" y="318"/>
                </a:lnTo>
                <a:lnTo>
                  <a:pt x="718" y="343"/>
                </a:lnTo>
                <a:lnTo>
                  <a:pt x="724" y="369"/>
                </a:lnTo>
                <a:lnTo>
                  <a:pt x="727" y="397"/>
                </a:lnTo>
                <a:lnTo>
                  <a:pt x="728" y="424"/>
                </a:lnTo>
                <a:lnTo>
                  <a:pt x="728" y="424"/>
                </a:lnTo>
                <a:lnTo>
                  <a:pt x="728" y="439"/>
                </a:lnTo>
                <a:lnTo>
                  <a:pt x="727" y="455"/>
                </a:lnTo>
                <a:lnTo>
                  <a:pt x="725" y="470"/>
                </a:lnTo>
                <a:lnTo>
                  <a:pt x="722" y="486"/>
                </a:lnTo>
                <a:lnTo>
                  <a:pt x="719" y="500"/>
                </a:lnTo>
                <a:lnTo>
                  <a:pt x="714" y="515"/>
                </a:lnTo>
                <a:lnTo>
                  <a:pt x="710" y="529"/>
                </a:lnTo>
                <a:lnTo>
                  <a:pt x="704" y="542"/>
                </a:lnTo>
                <a:lnTo>
                  <a:pt x="698" y="556"/>
                </a:lnTo>
                <a:lnTo>
                  <a:pt x="691" y="569"/>
                </a:lnTo>
                <a:lnTo>
                  <a:pt x="684" y="582"/>
                </a:lnTo>
                <a:lnTo>
                  <a:pt x="676" y="594"/>
                </a:lnTo>
                <a:lnTo>
                  <a:pt x="668" y="606"/>
                </a:lnTo>
                <a:lnTo>
                  <a:pt x="659" y="618"/>
                </a:lnTo>
                <a:lnTo>
                  <a:pt x="649" y="629"/>
                </a:lnTo>
                <a:lnTo>
                  <a:pt x="639" y="640"/>
                </a:lnTo>
                <a:lnTo>
                  <a:pt x="628" y="650"/>
                </a:lnTo>
                <a:lnTo>
                  <a:pt x="618" y="659"/>
                </a:lnTo>
                <a:lnTo>
                  <a:pt x="606" y="668"/>
                </a:lnTo>
                <a:lnTo>
                  <a:pt x="594" y="677"/>
                </a:lnTo>
                <a:lnTo>
                  <a:pt x="582" y="685"/>
                </a:lnTo>
                <a:lnTo>
                  <a:pt x="569" y="692"/>
                </a:lnTo>
                <a:lnTo>
                  <a:pt x="556" y="699"/>
                </a:lnTo>
                <a:lnTo>
                  <a:pt x="542" y="705"/>
                </a:lnTo>
                <a:lnTo>
                  <a:pt x="528" y="710"/>
                </a:lnTo>
                <a:lnTo>
                  <a:pt x="513" y="716"/>
                </a:lnTo>
                <a:lnTo>
                  <a:pt x="499" y="719"/>
                </a:lnTo>
                <a:lnTo>
                  <a:pt x="484" y="723"/>
                </a:lnTo>
                <a:lnTo>
                  <a:pt x="469" y="726"/>
                </a:lnTo>
                <a:lnTo>
                  <a:pt x="454" y="728"/>
                </a:lnTo>
                <a:lnTo>
                  <a:pt x="439" y="729"/>
                </a:lnTo>
                <a:lnTo>
                  <a:pt x="423" y="729"/>
                </a:lnTo>
                <a:lnTo>
                  <a:pt x="423" y="729"/>
                </a:lnTo>
                <a:lnTo>
                  <a:pt x="398" y="728"/>
                </a:lnTo>
                <a:lnTo>
                  <a:pt x="374" y="726"/>
                </a:lnTo>
                <a:lnTo>
                  <a:pt x="351" y="720"/>
                </a:lnTo>
                <a:lnTo>
                  <a:pt x="328" y="714"/>
                </a:lnTo>
                <a:lnTo>
                  <a:pt x="306" y="706"/>
                </a:lnTo>
                <a:lnTo>
                  <a:pt x="284" y="696"/>
                </a:lnTo>
                <a:lnTo>
                  <a:pt x="264" y="684"/>
                </a:lnTo>
                <a:lnTo>
                  <a:pt x="244" y="672"/>
                </a:lnTo>
                <a:lnTo>
                  <a:pt x="227" y="657"/>
                </a:lnTo>
                <a:lnTo>
                  <a:pt x="209" y="642"/>
                </a:lnTo>
                <a:lnTo>
                  <a:pt x="193" y="626"/>
                </a:lnTo>
                <a:lnTo>
                  <a:pt x="179" y="607"/>
                </a:lnTo>
                <a:lnTo>
                  <a:pt x="166" y="589"/>
                </a:lnTo>
                <a:lnTo>
                  <a:pt x="154" y="568"/>
                </a:lnTo>
                <a:lnTo>
                  <a:pt x="143" y="547"/>
                </a:lnTo>
                <a:lnTo>
                  <a:pt x="135" y="526"/>
                </a:lnTo>
                <a:lnTo>
                  <a:pt x="135" y="526"/>
                </a:lnTo>
                <a:lnTo>
                  <a:pt x="143" y="551"/>
                </a:lnTo>
                <a:lnTo>
                  <a:pt x="153" y="575"/>
                </a:lnTo>
                <a:lnTo>
                  <a:pt x="164" y="597"/>
                </a:lnTo>
                <a:lnTo>
                  <a:pt x="178" y="619"/>
                </a:lnTo>
                <a:lnTo>
                  <a:pt x="193" y="640"/>
                </a:lnTo>
                <a:lnTo>
                  <a:pt x="209" y="659"/>
                </a:lnTo>
                <a:lnTo>
                  <a:pt x="228" y="677"/>
                </a:lnTo>
                <a:lnTo>
                  <a:pt x="247" y="693"/>
                </a:lnTo>
                <a:lnTo>
                  <a:pt x="268" y="708"/>
                </a:lnTo>
                <a:lnTo>
                  <a:pt x="291" y="721"/>
                </a:lnTo>
                <a:lnTo>
                  <a:pt x="314" y="733"/>
                </a:lnTo>
                <a:lnTo>
                  <a:pt x="338" y="742"/>
                </a:lnTo>
                <a:lnTo>
                  <a:pt x="363" y="749"/>
                </a:lnTo>
                <a:lnTo>
                  <a:pt x="389" y="755"/>
                </a:lnTo>
                <a:lnTo>
                  <a:pt x="416" y="759"/>
                </a:lnTo>
                <a:lnTo>
                  <a:pt x="443" y="760"/>
                </a:lnTo>
                <a:lnTo>
                  <a:pt x="443" y="760"/>
                </a:lnTo>
                <a:lnTo>
                  <a:pt x="459" y="759"/>
                </a:lnTo>
                <a:lnTo>
                  <a:pt x="475" y="758"/>
                </a:lnTo>
                <a:lnTo>
                  <a:pt x="491" y="756"/>
                </a:lnTo>
                <a:lnTo>
                  <a:pt x="507" y="754"/>
                </a:lnTo>
                <a:lnTo>
                  <a:pt x="522" y="749"/>
                </a:lnTo>
                <a:lnTo>
                  <a:pt x="537" y="745"/>
                </a:lnTo>
                <a:lnTo>
                  <a:pt x="553" y="741"/>
                </a:lnTo>
                <a:lnTo>
                  <a:pt x="567" y="735"/>
                </a:lnTo>
                <a:lnTo>
                  <a:pt x="581" y="729"/>
                </a:lnTo>
                <a:lnTo>
                  <a:pt x="595" y="721"/>
                </a:lnTo>
                <a:lnTo>
                  <a:pt x="608" y="714"/>
                </a:lnTo>
                <a:lnTo>
                  <a:pt x="621" y="705"/>
                </a:lnTo>
                <a:lnTo>
                  <a:pt x="634" y="696"/>
                </a:lnTo>
                <a:lnTo>
                  <a:pt x="646" y="686"/>
                </a:lnTo>
                <a:lnTo>
                  <a:pt x="657" y="677"/>
                </a:lnTo>
                <a:lnTo>
                  <a:pt x="669" y="667"/>
                </a:lnTo>
                <a:lnTo>
                  <a:pt x="678" y="655"/>
                </a:lnTo>
                <a:lnTo>
                  <a:pt x="688" y="644"/>
                </a:lnTo>
                <a:lnTo>
                  <a:pt x="698" y="632"/>
                </a:lnTo>
                <a:lnTo>
                  <a:pt x="707" y="619"/>
                </a:lnTo>
                <a:lnTo>
                  <a:pt x="715" y="606"/>
                </a:lnTo>
                <a:lnTo>
                  <a:pt x="723" y="593"/>
                </a:lnTo>
                <a:lnTo>
                  <a:pt x="731" y="579"/>
                </a:lnTo>
                <a:lnTo>
                  <a:pt x="737" y="565"/>
                </a:lnTo>
                <a:lnTo>
                  <a:pt x="742" y="551"/>
                </a:lnTo>
                <a:lnTo>
                  <a:pt x="747" y="536"/>
                </a:lnTo>
                <a:lnTo>
                  <a:pt x="751" y="520"/>
                </a:lnTo>
                <a:lnTo>
                  <a:pt x="756" y="505"/>
                </a:lnTo>
                <a:lnTo>
                  <a:pt x="758" y="489"/>
                </a:lnTo>
                <a:lnTo>
                  <a:pt x="760" y="474"/>
                </a:lnTo>
                <a:lnTo>
                  <a:pt x="761" y="457"/>
                </a:lnTo>
                <a:lnTo>
                  <a:pt x="762" y="441"/>
                </a:lnTo>
                <a:lnTo>
                  <a:pt x="762" y="441"/>
                </a:lnTo>
                <a:lnTo>
                  <a:pt x="761" y="426"/>
                </a:lnTo>
                <a:lnTo>
                  <a:pt x="760" y="411"/>
                </a:lnTo>
                <a:lnTo>
                  <a:pt x="759" y="397"/>
                </a:lnTo>
                <a:lnTo>
                  <a:pt x="757" y="381"/>
                </a:lnTo>
                <a:lnTo>
                  <a:pt x="753" y="367"/>
                </a:lnTo>
                <a:lnTo>
                  <a:pt x="749" y="353"/>
                </a:lnTo>
                <a:lnTo>
                  <a:pt x="746" y="340"/>
                </a:lnTo>
                <a:lnTo>
                  <a:pt x="740" y="326"/>
                </a:lnTo>
                <a:lnTo>
                  <a:pt x="729" y="300"/>
                </a:lnTo>
                <a:lnTo>
                  <a:pt x="715" y="275"/>
                </a:lnTo>
                <a:lnTo>
                  <a:pt x="700" y="252"/>
                </a:lnTo>
                <a:lnTo>
                  <a:pt x="682" y="230"/>
                </a:lnTo>
                <a:lnTo>
                  <a:pt x="663" y="210"/>
                </a:lnTo>
                <a:lnTo>
                  <a:pt x="642" y="191"/>
                </a:lnTo>
                <a:lnTo>
                  <a:pt x="619" y="175"/>
                </a:lnTo>
                <a:lnTo>
                  <a:pt x="595" y="160"/>
                </a:lnTo>
                <a:lnTo>
                  <a:pt x="569" y="148"/>
                </a:lnTo>
                <a:lnTo>
                  <a:pt x="543" y="137"/>
                </a:lnTo>
                <a:lnTo>
                  <a:pt x="529" y="134"/>
                </a:lnTo>
                <a:lnTo>
                  <a:pt x="515" y="129"/>
                </a:lnTo>
                <a:lnTo>
                  <a:pt x="500" y="127"/>
                </a:lnTo>
                <a:lnTo>
                  <a:pt x="486" y="124"/>
                </a:lnTo>
                <a:lnTo>
                  <a:pt x="486" y="124"/>
                </a:lnTo>
                <a:close/>
                <a:moveTo>
                  <a:pt x="216" y="696"/>
                </a:moveTo>
                <a:lnTo>
                  <a:pt x="217" y="696"/>
                </a:lnTo>
                <a:lnTo>
                  <a:pt x="217" y="697"/>
                </a:lnTo>
                <a:lnTo>
                  <a:pt x="217" y="697"/>
                </a:lnTo>
                <a:lnTo>
                  <a:pt x="221" y="701"/>
                </a:lnTo>
                <a:lnTo>
                  <a:pt x="221" y="701"/>
                </a:lnTo>
                <a:lnTo>
                  <a:pt x="221" y="701"/>
                </a:lnTo>
                <a:lnTo>
                  <a:pt x="221" y="701"/>
                </a:lnTo>
                <a:lnTo>
                  <a:pt x="223" y="702"/>
                </a:lnTo>
                <a:lnTo>
                  <a:pt x="223" y="702"/>
                </a:lnTo>
                <a:lnTo>
                  <a:pt x="224" y="703"/>
                </a:lnTo>
                <a:lnTo>
                  <a:pt x="224" y="703"/>
                </a:lnTo>
                <a:lnTo>
                  <a:pt x="224" y="703"/>
                </a:lnTo>
                <a:lnTo>
                  <a:pt x="224" y="703"/>
                </a:lnTo>
                <a:lnTo>
                  <a:pt x="225" y="703"/>
                </a:lnTo>
                <a:lnTo>
                  <a:pt x="227" y="705"/>
                </a:lnTo>
                <a:lnTo>
                  <a:pt x="227" y="705"/>
                </a:lnTo>
                <a:lnTo>
                  <a:pt x="231" y="708"/>
                </a:lnTo>
                <a:lnTo>
                  <a:pt x="231" y="709"/>
                </a:lnTo>
                <a:lnTo>
                  <a:pt x="232" y="709"/>
                </a:lnTo>
                <a:lnTo>
                  <a:pt x="232" y="709"/>
                </a:lnTo>
                <a:lnTo>
                  <a:pt x="243" y="718"/>
                </a:lnTo>
                <a:lnTo>
                  <a:pt x="243" y="718"/>
                </a:lnTo>
                <a:lnTo>
                  <a:pt x="247" y="721"/>
                </a:lnTo>
                <a:lnTo>
                  <a:pt x="249" y="722"/>
                </a:lnTo>
                <a:lnTo>
                  <a:pt x="249" y="722"/>
                </a:lnTo>
                <a:lnTo>
                  <a:pt x="253" y="726"/>
                </a:lnTo>
                <a:lnTo>
                  <a:pt x="256" y="727"/>
                </a:lnTo>
                <a:lnTo>
                  <a:pt x="256" y="727"/>
                </a:lnTo>
                <a:lnTo>
                  <a:pt x="256" y="727"/>
                </a:lnTo>
                <a:lnTo>
                  <a:pt x="261" y="730"/>
                </a:lnTo>
                <a:lnTo>
                  <a:pt x="264" y="731"/>
                </a:lnTo>
                <a:lnTo>
                  <a:pt x="264" y="731"/>
                </a:lnTo>
                <a:lnTo>
                  <a:pt x="267" y="733"/>
                </a:lnTo>
                <a:lnTo>
                  <a:pt x="270" y="735"/>
                </a:lnTo>
                <a:lnTo>
                  <a:pt x="270" y="735"/>
                </a:lnTo>
                <a:lnTo>
                  <a:pt x="275" y="739"/>
                </a:lnTo>
                <a:lnTo>
                  <a:pt x="278" y="740"/>
                </a:lnTo>
                <a:lnTo>
                  <a:pt x="281" y="742"/>
                </a:lnTo>
                <a:lnTo>
                  <a:pt x="285" y="744"/>
                </a:lnTo>
                <a:lnTo>
                  <a:pt x="289" y="746"/>
                </a:lnTo>
                <a:lnTo>
                  <a:pt x="293" y="747"/>
                </a:lnTo>
                <a:lnTo>
                  <a:pt x="296" y="749"/>
                </a:lnTo>
                <a:lnTo>
                  <a:pt x="296" y="749"/>
                </a:lnTo>
                <a:lnTo>
                  <a:pt x="300" y="752"/>
                </a:lnTo>
                <a:lnTo>
                  <a:pt x="304" y="753"/>
                </a:lnTo>
                <a:lnTo>
                  <a:pt x="304" y="753"/>
                </a:lnTo>
                <a:lnTo>
                  <a:pt x="308" y="755"/>
                </a:lnTo>
                <a:lnTo>
                  <a:pt x="310" y="756"/>
                </a:lnTo>
                <a:lnTo>
                  <a:pt x="310" y="756"/>
                </a:lnTo>
                <a:lnTo>
                  <a:pt x="316" y="758"/>
                </a:lnTo>
                <a:lnTo>
                  <a:pt x="319" y="759"/>
                </a:lnTo>
                <a:lnTo>
                  <a:pt x="319" y="759"/>
                </a:lnTo>
                <a:lnTo>
                  <a:pt x="323" y="761"/>
                </a:lnTo>
                <a:lnTo>
                  <a:pt x="326" y="761"/>
                </a:lnTo>
                <a:lnTo>
                  <a:pt x="326" y="761"/>
                </a:lnTo>
                <a:lnTo>
                  <a:pt x="332" y="764"/>
                </a:lnTo>
                <a:lnTo>
                  <a:pt x="334" y="765"/>
                </a:lnTo>
                <a:lnTo>
                  <a:pt x="334" y="765"/>
                </a:lnTo>
                <a:lnTo>
                  <a:pt x="340" y="767"/>
                </a:lnTo>
                <a:lnTo>
                  <a:pt x="342" y="767"/>
                </a:lnTo>
                <a:lnTo>
                  <a:pt x="342" y="767"/>
                </a:lnTo>
                <a:lnTo>
                  <a:pt x="348" y="769"/>
                </a:lnTo>
                <a:lnTo>
                  <a:pt x="351" y="769"/>
                </a:lnTo>
                <a:lnTo>
                  <a:pt x="351" y="769"/>
                </a:lnTo>
                <a:lnTo>
                  <a:pt x="356" y="771"/>
                </a:lnTo>
                <a:lnTo>
                  <a:pt x="358" y="771"/>
                </a:lnTo>
                <a:lnTo>
                  <a:pt x="358" y="771"/>
                </a:lnTo>
                <a:lnTo>
                  <a:pt x="365" y="773"/>
                </a:lnTo>
                <a:lnTo>
                  <a:pt x="366" y="773"/>
                </a:lnTo>
                <a:lnTo>
                  <a:pt x="366" y="773"/>
                </a:lnTo>
                <a:lnTo>
                  <a:pt x="372" y="775"/>
                </a:lnTo>
                <a:lnTo>
                  <a:pt x="374" y="775"/>
                </a:lnTo>
                <a:lnTo>
                  <a:pt x="374" y="775"/>
                </a:lnTo>
                <a:lnTo>
                  <a:pt x="382" y="777"/>
                </a:lnTo>
                <a:lnTo>
                  <a:pt x="383" y="777"/>
                </a:lnTo>
                <a:lnTo>
                  <a:pt x="383" y="777"/>
                </a:lnTo>
                <a:lnTo>
                  <a:pt x="390" y="778"/>
                </a:lnTo>
                <a:lnTo>
                  <a:pt x="391" y="779"/>
                </a:lnTo>
                <a:lnTo>
                  <a:pt x="391" y="779"/>
                </a:lnTo>
                <a:lnTo>
                  <a:pt x="398" y="780"/>
                </a:lnTo>
                <a:lnTo>
                  <a:pt x="399" y="780"/>
                </a:lnTo>
                <a:lnTo>
                  <a:pt x="399" y="780"/>
                </a:lnTo>
                <a:lnTo>
                  <a:pt x="407" y="780"/>
                </a:lnTo>
                <a:lnTo>
                  <a:pt x="407" y="781"/>
                </a:lnTo>
                <a:lnTo>
                  <a:pt x="408" y="781"/>
                </a:lnTo>
                <a:lnTo>
                  <a:pt x="408" y="781"/>
                </a:lnTo>
                <a:lnTo>
                  <a:pt x="416" y="781"/>
                </a:lnTo>
                <a:lnTo>
                  <a:pt x="417" y="781"/>
                </a:lnTo>
                <a:lnTo>
                  <a:pt x="417" y="781"/>
                </a:lnTo>
                <a:lnTo>
                  <a:pt x="433" y="782"/>
                </a:lnTo>
                <a:lnTo>
                  <a:pt x="434" y="782"/>
                </a:lnTo>
                <a:lnTo>
                  <a:pt x="434" y="782"/>
                </a:lnTo>
                <a:lnTo>
                  <a:pt x="443" y="782"/>
                </a:lnTo>
                <a:lnTo>
                  <a:pt x="443" y="782"/>
                </a:lnTo>
                <a:lnTo>
                  <a:pt x="449" y="782"/>
                </a:lnTo>
                <a:lnTo>
                  <a:pt x="449" y="782"/>
                </a:lnTo>
                <a:lnTo>
                  <a:pt x="449" y="782"/>
                </a:lnTo>
                <a:lnTo>
                  <a:pt x="449" y="782"/>
                </a:lnTo>
                <a:lnTo>
                  <a:pt x="453" y="782"/>
                </a:lnTo>
                <a:lnTo>
                  <a:pt x="454" y="782"/>
                </a:lnTo>
                <a:lnTo>
                  <a:pt x="454" y="782"/>
                </a:lnTo>
                <a:lnTo>
                  <a:pt x="454" y="782"/>
                </a:lnTo>
                <a:lnTo>
                  <a:pt x="454" y="782"/>
                </a:lnTo>
                <a:lnTo>
                  <a:pt x="454" y="782"/>
                </a:lnTo>
                <a:lnTo>
                  <a:pt x="454" y="782"/>
                </a:lnTo>
                <a:lnTo>
                  <a:pt x="454" y="782"/>
                </a:lnTo>
                <a:lnTo>
                  <a:pt x="454" y="782"/>
                </a:lnTo>
                <a:lnTo>
                  <a:pt x="454" y="782"/>
                </a:lnTo>
                <a:lnTo>
                  <a:pt x="455" y="782"/>
                </a:lnTo>
                <a:lnTo>
                  <a:pt x="455" y="782"/>
                </a:lnTo>
                <a:lnTo>
                  <a:pt x="455" y="782"/>
                </a:lnTo>
                <a:lnTo>
                  <a:pt x="455" y="782"/>
                </a:lnTo>
                <a:lnTo>
                  <a:pt x="455" y="782"/>
                </a:lnTo>
                <a:lnTo>
                  <a:pt x="456" y="782"/>
                </a:lnTo>
                <a:lnTo>
                  <a:pt x="456" y="782"/>
                </a:lnTo>
                <a:lnTo>
                  <a:pt x="456" y="782"/>
                </a:lnTo>
                <a:lnTo>
                  <a:pt x="456" y="782"/>
                </a:lnTo>
                <a:lnTo>
                  <a:pt x="457" y="782"/>
                </a:lnTo>
                <a:lnTo>
                  <a:pt x="457" y="782"/>
                </a:lnTo>
                <a:lnTo>
                  <a:pt x="457" y="782"/>
                </a:lnTo>
                <a:lnTo>
                  <a:pt x="457" y="782"/>
                </a:lnTo>
                <a:lnTo>
                  <a:pt x="457" y="782"/>
                </a:lnTo>
                <a:lnTo>
                  <a:pt x="457" y="782"/>
                </a:lnTo>
                <a:lnTo>
                  <a:pt x="457" y="782"/>
                </a:lnTo>
                <a:lnTo>
                  <a:pt x="457" y="782"/>
                </a:lnTo>
                <a:lnTo>
                  <a:pt x="457" y="782"/>
                </a:lnTo>
                <a:lnTo>
                  <a:pt x="458" y="782"/>
                </a:lnTo>
                <a:lnTo>
                  <a:pt x="458" y="782"/>
                </a:lnTo>
                <a:lnTo>
                  <a:pt x="458" y="782"/>
                </a:lnTo>
                <a:lnTo>
                  <a:pt x="458" y="782"/>
                </a:lnTo>
                <a:lnTo>
                  <a:pt x="458" y="782"/>
                </a:lnTo>
                <a:lnTo>
                  <a:pt x="458" y="782"/>
                </a:lnTo>
                <a:lnTo>
                  <a:pt x="458" y="782"/>
                </a:lnTo>
                <a:lnTo>
                  <a:pt x="458" y="782"/>
                </a:lnTo>
                <a:lnTo>
                  <a:pt x="459" y="782"/>
                </a:lnTo>
                <a:lnTo>
                  <a:pt x="459" y="782"/>
                </a:lnTo>
                <a:lnTo>
                  <a:pt x="459" y="782"/>
                </a:lnTo>
                <a:lnTo>
                  <a:pt x="459" y="782"/>
                </a:lnTo>
                <a:lnTo>
                  <a:pt x="459" y="782"/>
                </a:lnTo>
                <a:lnTo>
                  <a:pt x="459" y="782"/>
                </a:lnTo>
                <a:lnTo>
                  <a:pt x="459" y="782"/>
                </a:lnTo>
                <a:lnTo>
                  <a:pt x="459" y="782"/>
                </a:lnTo>
                <a:lnTo>
                  <a:pt x="459" y="782"/>
                </a:lnTo>
                <a:lnTo>
                  <a:pt x="460" y="782"/>
                </a:lnTo>
                <a:lnTo>
                  <a:pt x="460" y="782"/>
                </a:lnTo>
                <a:lnTo>
                  <a:pt x="460" y="782"/>
                </a:lnTo>
                <a:lnTo>
                  <a:pt x="460" y="782"/>
                </a:lnTo>
                <a:lnTo>
                  <a:pt x="460" y="782"/>
                </a:lnTo>
                <a:lnTo>
                  <a:pt x="460" y="782"/>
                </a:lnTo>
                <a:lnTo>
                  <a:pt x="460" y="782"/>
                </a:lnTo>
                <a:lnTo>
                  <a:pt x="460" y="782"/>
                </a:lnTo>
                <a:lnTo>
                  <a:pt x="460" y="782"/>
                </a:lnTo>
                <a:lnTo>
                  <a:pt x="461" y="782"/>
                </a:lnTo>
                <a:lnTo>
                  <a:pt x="461" y="782"/>
                </a:lnTo>
                <a:lnTo>
                  <a:pt x="461" y="782"/>
                </a:lnTo>
                <a:lnTo>
                  <a:pt x="461" y="782"/>
                </a:lnTo>
                <a:lnTo>
                  <a:pt x="461" y="782"/>
                </a:lnTo>
                <a:lnTo>
                  <a:pt x="461" y="782"/>
                </a:lnTo>
                <a:lnTo>
                  <a:pt x="461" y="782"/>
                </a:lnTo>
                <a:lnTo>
                  <a:pt x="461" y="782"/>
                </a:lnTo>
                <a:lnTo>
                  <a:pt x="462" y="782"/>
                </a:lnTo>
                <a:lnTo>
                  <a:pt x="462" y="782"/>
                </a:lnTo>
                <a:lnTo>
                  <a:pt x="462" y="782"/>
                </a:lnTo>
                <a:lnTo>
                  <a:pt x="462" y="782"/>
                </a:lnTo>
                <a:lnTo>
                  <a:pt x="462" y="782"/>
                </a:lnTo>
                <a:lnTo>
                  <a:pt x="462" y="782"/>
                </a:lnTo>
                <a:lnTo>
                  <a:pt x="462" y="782"/>
                </a:lnTo>
                <a:lnTo>
                  <a:pt x="462" y="782"/>
                </a:lnTo>
                <a:lnTo>
                  <a:pt x="462" y="782"/>
                </a:lnTo>
                <a:lnTo>
                  <a:pt x="462" y="782"/>
                </a:lnTo>
                <a:lnTo>
                  <a:pt x="463" y="782"/>
                </a:lnTo>
                <a:lnTo>
                  <a:pt x="463" y="782"/>
                </a:lnTo>
                <a:lnTo>
                  <a:pt x="463" y="782"/>
                </a:lnTo>
                <a:lnTo>
                  <a:pt x="463" y="782"/>
                </a:lnTo>
                <a:lnTo>
                  <a:pt x="463" y="782"/>
                </a:lnTo>
                <a:lnTo>
                  <a:pt x="463" y="782"/>
                </a:lnTo>
                <a:lnTo>
                  <a:pt x="463" y="782"/>
                </a:lnTo>
                <a:lnTo>
                  <a:pt x="463" y="782"/>
                </a:lnTo>
                <a:lnTo>
                  <a:pt x="465" y="781"/>
                </a:lnTo>
                <a:lnTo>
                  <a:pt x="465" y="781"/>
                </a:lnTo>
                <a:lnTo>
                  <a:pt x="465" y="781"/>
                </a:lnTo>
                <a:lnTo>
                  <a:pt x="465" y="781"/>
                </a:lnTo>
                <a:lnTo>
                  <a:pt x="465" y="781"/>
                </a:lnTo>
                <a:lnTo>
                  <a:pt x="465" y="781"/>
                </a:lnTo>
                <a:lnTo>
                  <a:pt x="465" y="781"/>
                </a:lnTo>
                <a:lnTo>
                  <a:pt x="466" y="781"/>
                </a:lnTo>
                <a:lnTo>
                  <a:pt x="466" y="781"/>
                </a:lnTo>
                <a:lnTo>
                  <a:pt x="466" y="781"/>
                </a:lnTo>
                <a:lnTo>
                  <a:pt x="466" y="781"/>
                </a:lnTo>
                <a:lnTo>
                  <a:pt x="466" y="781"/>
                </a:lnTo>
                <a:lnTo>
                  <a:pt x="466" y="781"/>
                </a:lnTo>
                <a:lnTo>
                  <a:pt x="466" y="781"/>
                </a:lnTo>
                <a:lnTo>
                  <a:pt x="466" y="781"/>
                </a:lnTo>
                <a:lnTo>
                  <a:pt x="466" y="781"/>
                </a:lnTo>
                <a:lnTo>
                  <a:pt x="466" y="781"/>
                </a:lnTo>
                <a:lnTo>
                  <a:pt x="471" y="781"/>
                </a:lnTo>
                <a:lnTo>
                  <a:pt x="471" y="781"/>
                </a:lnTo>
                <a:lnTo>
                  <a:pt x="472" y="781"/>
                </a:lnTo>
                <a:lnTo>
                  <a:pt x="472" y="781"/>
                </a:lnTo>
                <a:lnTo>
                  <a:pt x="472" y="781"/>
                </a:lnTo>
                <a:lnTo>
                  <a:pt x="472" y="781"/>
                </a:lnTo>
                <a:lnTo>
                  <a:pt x="472" y="781"/>
                </a:lnTo>
                <a:lnTo>
                  <a:pt x="472" y="781"/>
                </a:lnTo>
                <a:lnTo>
                  <a:pt x="472" y="781"/>
                </a:lnTo>
                <a:lnTo>
                  <a:pt x="472" y="781"/>
                </a:lnTo>
                <a:lnTo>
                  <a:pt x="472" y="781"/>
                </a:lnTo>
                <a:lnTo>
                  <a:pt x="473" y="781"/>
                </a:lnTo>
                <a:lnTo>
                  <a:pt x="473" y="781"/>
                </a:lnTo>
                <a:lnTo>
                  <a:pt x="473" y="781"/>
                </a:lnTo>
                <a:lnTo>
                  <a:pt x="478" y="781"/>
                </a:lnTo>
                <a:lnTo>
                  <a:pt x="478" y="781"/>
                </a:lnTo>
                <a:lnTo>
                  <a:pt x="478" y="781"/>
                </a:lnTo>
                <a:lnTo>
                  <a:pt x="478" y="781"/>
                </a:lnTo>
                <a:lnTo>
                  <a:pt x="485" y="780"/>
                </a:lnTo>
                <a:lnTo>
                  <a:pt x="486" y="780"/>
                </a:lnTo>
                <a:lnTo>
                  <a:pt x="486" y="780"/>
                </a:lnTo>
                <a:lnTo>
                  <a:pt x="494" y="779"/>
                </a:lnTo>
                <a:lnTo>
                  <a:pt x="495" y="779"/>
                </a:lnTo>
                <a:lnTo>
                  <a:pt x="495" y="778"/>
                </a:lnTo>
                <a:lnTo>
                  <a:pt x="495" y="778"/>
                </a:lnTo>
                <a:lnTo>
                  <a:pt x="503" y="777"/>
                </a:lnTo>
                <a:lnTo>
                  <a:pt x="504" y="777"/>
                </a:lnTo>
                <a:lnTo>
                  <a:pt x="504" y="777"/>
                </a:lnTo>
                <a:lnTo>
                  <a:pt x="510" y="775"/>
                </a:lnTo>
                <a:lnTo>
                  <a:pt x="512" y="775"/>
                </a:lnTo>
                <a:lnTo>
                  <a:pt x="512" y="775"/>
                </a:lnTo>
                <a:lnTo>
                  <a:pt x="519" y="773"/>
                </a:lnTo>
                <a:lnTo>
                  <a:pt x="520" y="773"/>
                </a:lnTo>
                <a:lnTo>
                  <a:pt x="520" y="773"/>
                </a:lnTo>
                <a:lnTo>
                  <a:pt x="528" y="771"/>
                </a:lnTo>
                <a:lnTo>
                  <a:pt x="529" y="771"/>
                </a:lnTo>
                <a:lnTo>
                  <a:pt x="529" y="771"/>
                </a:lnTo>
                <a:lnTo>
                  <a:pt x="535" y="769"/>
                </a:lnTo>
                <a:lnTo>
                  <a:pt x="537" y="769"/>
                </a:lnTo>
                <a:lnTo>
                  <a:pt x="537" y="769"/>
                </a:lnTo>
                <a:lnTo>
                  <a:pt x="543" y="767"/>
                </a:lnTo>
                <a:lnTo>
                  <a:pt x="545" y="767"/>
                </a:lnTo>
                <a:lnTo>
                  <a:pt x="545" y="767"/>
                </a:lnTo>
                <a:lnTo>
                  <a:pt x="551" y="765"/>
                </a:lnTo>
                <a:lnTo>
                  <a:pt x="553" y="764"/>
                </a:lnTo>
                <a:lnTo>
                  <a:pt x="553" y="764"/>
                </a:lnTo>
                <a:lnTo>
                  <a:pt x="559" y="761"/>
                </a:lnTo>
                <a:lnTo>
                  <a:pt x="560" y="761"/>
                </a:lnTo>
                <a:lnTo>
                  <a:pt x="560" y="761"/>
                </a:lnTo>
                <a:lnTo>
                  <a:pt x="567" y="759"/>
                </a:lnTo>
                <a:lnTo>
                  <a:pt x="569" y="758"/>
                </a:lnTo>
                <a:lnTo>
                  <a:pt x="569" y="758"/>
                </a:lnTo>
                <a:lnTo>
                  <a:pt x="574" y="756"/>
                </a:lnTo>
                <a:lnTo>
                  <a:pt x="576" y="755"/>
                </a:lnTo>
                <a:lnTo>
                  <a:pt x="576" y="755"/>
                </a:lnTo>
                <a:lnTo>
                  <a:pt x="582" y="753"/>
                </a:lnTo>
                <a:lnTo>
                  <a:pt x="584" y="752"/>
                </a:lnTo>
                <a:lnTo>
                  <a:pt x="584" y="752"/>
                </a:lnTo>
                <a:lnTo>
                  <a:pt x="589" y="749"/>
                </a:lnTo>
                <a:lnTo>
                  <a:pt x="592" y="748"/>
                </a:lnTo>
                <a:lnTo>
                  <a:pt x="592" y="748"/>
                </a:lnTo>
                <a:lnTo>
                  <a:pt x="597" y="745"/>
                </a:lnTo>
                <a:lnTo>
                  <a:pt x="599" y="744"/>
                </a:lnTo>
                <a:lnTo>
                  <a:pt x="599" y="744"/>
                </a:lnTo>
                <a:lnTo>
                  <a:pt x="604" y="742"/>
                </a:lnTo>
                <a:lnTo>
                  <a:pt x="606" y="741"/>
                </a:lnTo>
                <a:lnTo>
                  <a:pt x="606" y="741"/>
                </a:lnTo>
                <a:lnTo>
                  <a:pt x="611" y="737"/>
                </a:lnTo>
                <a:lnTo>
                  <a:pt x="614" y="736"/>
                </a:lnTo>
                <a:lnTo>
                  <a:pt x="614" y="736"/>
                </a:lnTo>
                <a:lnTo>
                  <a:pt x="619" y="733"/>
                </a:lnTo>
                <a:lnTo>
                  <a:pt x="621" y="732"/>
                </a:lnTo>
                <a:lnTo>
                  <a:pt x="621" y="732"/>
                </a:lnTo>
                <a:lnTo>
                  <a:pt x="625" y="729"/>
                </a:lnTo>
                <a:lnTo>
                  <a:pt x="628" y="728"/>
                </a:lnTo>
                <a:lnTo>
                  <a:pt x="632" y="724"/>
                </a:lnTo>
                <a:lnTo>
                  <a:pt x="635" y="723"/>
                </a:lnTo>
                <a:lnTo>
                  <a:pt x="635" y="723"/>
                </a:lnTo>
                <a:lnTo>
                  <a:pt x="638" y="720"/>
                </a:lnTo>
                <a:lnTo>
                  <a:pt x="642" y="718"/>
                </a:lnTo>
                <a:lnTo>
                  <a:pt x="642" y="718"/>
                </a:lnTo>
                <a:lnTo>
                  <a:pt x="646" y="715"/>
                </a:lnTo>
                <a:lnTo>
                  <a:pt x="648" y="714"/>
                </a:lnTo>
                <a:lnTo>
                  <a:pt x="648" y="714"/>
                </a:lnTo>
                <a:lnTo>
                  <a:pt x="651" y="710"/>
                </a:lnTo>
                <a:lnTo>
                  <a:pt x="655" y="708"/>
                </a:lnTo>
                <a:lnTo>
                  <a:pt x="655" y="708"/>
                </a:lnTo>
                <a:lnTo>
                  <a:pt x="659" y="705"/>
                </a:lnTo>
                <a:lnTo>
                  <a:pt x="661" y="703"/>
                </a:lnTo>
                <a:lnTo>
                  <a:pt x="664" y="701"/>
                </a:lnTo>
                <a:lnTo>
                  <a:pt x="668" y="697"/>
                </a:lnTo>
                <a:lnTo>
                  <a:pt x="668" y="697"/>
                </a:lnTo>
                <a:lnTo>
                  <a:pt x="671" y="694"/>
                </a:lnTo>
                <a:lnTo>
                  <a:pt x="671" y="694"/>
                </a:lnTo>
                <a:lnTo>
                  <a:pt x="671" y="694"/>
                </a:lnTo>
                <a:lnTo>
                  <a:pt x="681" y="685"/>
                </a:lnTo>
                <a:lnTo>
                  <a:pt x="682" y="684"/>
                </a:lnTo>
                <a:lnTo>
                  <a:pt x="682" y="684"/>
                </a:lnTo>
                <a:lnTo>
                  <a:pt x="682" y="684"/>
                </a:lnTo>
                <a:lnTo>
                  <a:pt x="682" y="684"/>
                </a:lnTo>
                <a:lnTo>
                  <a:pt x="682" y="684"/>
                </a:lnTo>
                <a:lnTo>
                  <a:pt x="683" y="683"/>
                </a:lnTo>
                <a:lnTo>
                  <a:pt x="685" y="681"/>
                </a:lnTo>
                <a:lnTo>
                  <a:pt x="685" y="681"/>
                </a:lnTo>
                <a:lnTo>
                  <a:pt x="686" y="680"/>
                </a:lnTo>
                <a:lnTo>
                  <a:pt x="686" y="680"/>
                </a:lnTo>
                <a:lnTo>
                  <a:pt x="688" y="678"/>
                </a:lnTo>
                <a:lnTo>
                  <a:pt x="688" y="678"/>
                </a:lnTo>
                <a:lnTo>
                  <a:pt x="688" y="678"/>
                </a:lnTo>
                <a:lnTo>
                  <a:pt x="688" y="677"/>
                </a:lnTo>
                <a:lnTo>
                  <a:pt x="690" y="676"/>
                </a:lnTo>
                <a:lnTo>
                  <a:pt x="690" y="676"/>
                </a:lnTo>
                <a:lnTo>
                  <a:pt x="690" y="676"/>
                </a:lnTo>
                <a:lnTo>
                  <a:pt x="695" y="671"/>
                </a:lnTo>
                <a:lnTo>
                  <a:pt x="695" y="670"/>
                </a:lnTo>
                <a:lnTo>
                  <a:pt x="696" y="670"/>
                </a:lnTo>
                <a:lnTo>
                  <a:pt x="696" y="670"/>
                </a:lnTo>
                <a:lnTo>
                  <a:pt x="706" y="658"/>
                </a:lnTo>
                <a:lnTo>
                  <a:pt x="715" y="646"/>
                </a:lnTo>
                <a:lnTo>
                  <a:pt x="724" y="634"/>
                </a:lnTo>
                <a:lnTo>
                  <a:pt x="733" y="621"/>
                </a:lnTo>
                <a:lnTo>
                  <a:pt x="740" y="608"/>
                </a:lnTo>
                <a:lnTo>
                  <a:pt x="748" y="594"/>
                </a:lnTo>
                <a:lnTo>
                  <a:pt x="754" y="580"/>
                </a:lnTo>
                <a:lnTo>
                  <a:pt x="760" y="566"/>
                </a:lnTo>
                <a:lnTo>
                  <a:pt x="765" y="551"/>
                </a:lnTo>
                <a:lnTo>
                  <a:pt x="771" y="536"/>
                </a:lnTo>
                <a:lnTo>
                  <a:pt x="774" y="520"/>
                </a:lnTo>
                <a:lnTo>
                  <a:pt x="778" y="505"/>
                </a:lnTo>
                <a:lnTo>
                  <a:pt x="780" y="490"/>
                </a:lnTo>
                <a:lnTo>
                  <a:pt x="783" y="474"/>
                </a:lnTo>
                <a:lnTo>
                  <a:pt x="784" y="457"/>
                </a:lnTo>
                <a:lnTo>
                  <a:pt x="784" y="441"/>
                </a:lnTo>
                <a:lnTo>
                  <a:pt x="784" y="441"/>
                </a:lnTo>
                <a:lnTo>
                  <a:pt x="784" y="423"/>
                </a:lnTo>
                <a:lnTo>
                  <a:pt x="783" y="406"/>
                </a:lnTo>
                <a:lnTo>
                  <a:pt x="780" y="389"/>
                </a:lnTo>
                <a:lnTo>
                  <a:pt x="777" y="372"/>
                </a:lnTo>
                <a:lnTo>
                  <a:pt x="773" y="355"/>
                </a:lnTo>
                <a:lnTo>
                  <a:pt x="769" y="339"/>
                </a:lnTo>
                <a:lnTo>
                  <a:pt x="763" y="324"/>
                </a:lnTo>
                <a:lnTo>
                  <a:pt x="757" y="308"/>
                </a:lnTo>
                <a:lnTo>
                  <a:pt x="750" y="292"/>
                </a:lnTo>
                <a:lnTo>
                  <a:pt x="742" y="278"/>
                </a:lnTo>
                <a:lnTo>
                  <a:pt x="735" y="264"/>
                </a:lnTo>
                <a:lnTo>
                  <a:pt x="725" y="250"/>
                </a:lnTo>
                <a:lnTo>
                  <a:pt x="716" y="237"/>
                </a:lnTo>
                <a:lnTo>
                  <a:pt x="706" y="224"/>
                </a:lnTo>
                <a:lnTo>
                  <a:pt x="695" y="211"/>
                </a:lnTo>
                <a:lnTo>
                  <a:pt x="684" y="199"/>
                </a:lnTo>
                <a:lnTo>
                  <a:pt x="672" y="188"/>
                </a:lnTo>
                <a:lnTo>
                  <a:pt x="660" y="177"/>
                </a:lnTo>
                <a:lnTo>
                  <a:pt x="647" y="167"/>
                </a:lnTo>
                <a:lnTo>
                  <a:pt x="633" y="158"/>
                </a:lnTo>
                <a:lnTo>
                  <a:pt x="620" y="149"/>
                </a:lnTo>
                <a:lnTo>
                  <a:pt x="606" y="140"/>
                </a:lnTo>
                <a:lnTo>
                  <a:pt x="591" y="133"/>
                </a:lnTo>
                <a:lnTo>
                  <a:pt x="575" y="126"/>
                </a:lnTo>
                <a:lnTo>
                  <a:pt x="560" y="120"/>
                </a:lnTo>
                <a:lnTo>
                  <a:pt x="544" y="114"/>
                </a:lnTo>
                <a:lnTo>
                  <a:pt x="528" y="110"/>
                </a:lnTo>
                <a:lnTo>
                  <a:pt x="511" y="107"/>
                </a:lnTo>
                <a:lnTo>
                  <a:pt x="495" y="103"/>
                </a:lnTo>
                <a:lnTo>
                  <a:pt x="478" y="101"/>
                </a:lnTo>
                <a:lnTo>
                  <a:pt x="460" y="100"/>
                </a:lnTo>
                <a:lnTo>
                  <a:pt x="443" y="99"/>
                </a:lnTo>
                <a:lnTo>
                  <a:pt x="443" y="99"/>
                </a:lnTo>
                <a:lnTo>
                  <a:pt x="424" y="100"/>
                </a:lnTo>
                <a:lnTo>
                  <a:pt x="407" y="101"/>
                </a:lnTo>
                <a:lnTo>
                  <a:pt x="391" y="103"/>
                </a:lnTo>
                <a:lnTo>
                  <a:pt x="373" y="107"/>
                </a:lnTo>
                <a:lnTo>
                  <a:pt x="357" y="110"/>
                </a:lnTo>
                <a:lnTo>
                  <a:pt x="341" y="114"/>
                </a:lnTo>
                <a:lnTo>
                  <a:pt x="326" y="120"/>
                </a:lnTo>
                <a:lnTo>
                  <a:pt x="309" y="126"/>
                </a:lnTo>
                <a:lnTo>
                  <a:pt x="294" y="133"/>
                </a:lnTo>
                <a:lnTo>
                  <a:pt x="280" y="140"/>
                </a:lnTo>
                <a:lnTo>
                  <a:pt x="266" y="149"/>
                </a:lnTo>
                <a:lnTo>
                  <a:pt x="252" y="158"/>
                </a:lnTo>
                <a:lnTo>
                  <a:pt x="238" y="167"/>
                </a:lnTo>
                <a:lnTo>
                  <a:pt x="226" y="177"/>
                </a:lnTo>
                <a:lnTo>
                  <a:pt x="213" y="188"/>
                </a:lnTo>
                <a:lnTo>
                  <a:pt x="201" y="199"/>
                </a:lnTo>
                <a:lnTo>
                  <a:pt x="190" y="211"/>
                </a:lnTo>
                <a:lnTo>
                  <a:pt x="179" y="224"/>
                </a:lnTo>
                <a:lnTo>
                  <a:pt x="169" y="237"/>
                </a:lnTo>
                <a:lnTo>
                  <a:pt x="160" y="250"/>
                </a:lnTo>
                <a:lnTo>
                  <a:pt x="151" y="264"/>
                </a:lnTo>
                <a:lnTo>
                  <a:pt x="142" y="278"/>
                </a:lnTo>
                <a:lnTo>
                  <a:pt x="135" y="292"/>
                </a:lnTo>
                <a:lnTo>
                  <a:pt x="128" y="308"/>
                </a:lnTo>
                <a:lnTo>
                  <a:pt x="122" y="324"/>
                </a:lnTo>
                <a:lnTo>
                  <a:pt x="116" y="339"/>
                </a:lnTo>
                <a:lnTo>
                  <a:pt x="112" y="355"/>
                </a:lnTo>
                <a:lnTo>
                  <a:pt x="109" y="372"/>
                </a:lnTo>
                <a:lnTo>
                  <a:pt x="105" y="389"/>
                </a:lnTo>
                <a:lnTo>
                  <a:pt x="103" y="406"/>
                </a:lnTo>
                <a:lnTo>
                  <a:pt x="102" y="423"/>
                </a:lnTo>
                <a:lnTo>
                  <a:pt x="101" y="441"/>
                </a:lnTo>
                <a:lnTo>
                  <a:pt x="101" y="441"/>
                </a:lnTo>
                <a:lnTo>
                  <a:pt x="102" y="460"/>
                </a:lnTo>
                <a:lnTo>
                  <a:pt x="103" y="478"/>
                </a:lnTo>
                <a:lnTo>
                  <a:pt x="105" y="496"/>
                </a:lnTo>
                <a:lnTo>
                  <a:pt x="110" y="515"/>
                </a:lnTo>
                <a:lnTo>
                  <a:pt x="114" y="532"/>
                </a:lnTo>
                <a:lnTo>
                  <a:pt x="119" y="550"/>
                </a:lnTo>
                <a:lnTo>
                  <a:pt x="125" y="567"/>
                </a:lnTo>
                <a:lnTo>
                  <a:pt x="132" y="583"/>
                </a:lnTo>
                <a:lnTo>
                  <a:pt x="140" y="600"/>
                </a:lnTo>
                <a:lnTo>
                  <a:pt x="149" y="615"/>
                </a:lnTo>
                <a:lnTo>
                  <a:pt x="158" y="630"/>
                </a:lnTo>
                <a:lnTo>
                  <a:pt x="168" y="644"/>
                </a:lnTo>
                <a:lnTo>
                  <a:pt x="179" y="658"/>
                </a:lnTo>
                <a:lnTo>
                  <a:pt x="191" y="671"/>
                </a:lnTo>
                <a:lnTo>
                  <a:pt x="203" y="684"/>
                </a:lnTo>
                <a:lnTo>
                  <a:pt x="216" y="696"/>
                </a:lnTo>
                <a:lnTo>
                  <a:pt x="216" y="696"/>
                </a:lnTo>
                <a:close/>
              </a:path>
            </a:pathLst>
          </a:custGeom>
          <a:solidFill>
            <a:schemeClr val="accent1">
              <a:alpha val="100000"/>
            </a:schemeClr>
          </a:solidFill>
          <a:ln/>
        </p:spPr>
      </p:sp>
      <p:sp>
        <p:nvSpPr>
          <p:cNvPr id="11" name="Freeform 11"/>
          <p:cNvSpPr/>
          <p:nvPr/>
        </p:nvSpPr>
        <p:spPr>
          <a:xfrm>
            <a:off x="5520452" y="2012791"/>
            <a:ext cx="1151096" cy="1151477"/>
          </a:xfrm>
          <a:custGeom>
            <a:avLst/>
            <a:gdLst/>
            <a:ahLst/>
            <a:cxnLst/>
            <a:rect l="l" t="t" r="r" b="b"/>
            <a:pathLst>
              <a:path w="1482" h="1482">
                <a:moveTo>
                  <a:pt x="1482" y="742"/>
                </a:moveTo>
                <a:lnTo>
                  <a:pt x="1482" y="742"/>
                </a:lnTo>
                <a:lnTo>
                  <a:pt x="1481" y="780"/>
                </a:lnTo>
                <a:lnTo>
                  <a:pt x="1479" y="818"/>
                </a:lnTo>
                <a:lnTo>
                  <a:pt x="1473" y="854"/>
                </a:lnTo>
                <a:lnTo>
                  <a:pt x="1467" y="890"/>
                </a:lnTo>
                <a:lnTo>
                  <a:pt x="1459" y="926"/>
                </a:lnTo>
                <a:lnTo>
                  <a:pt x="1448" y="962"/>
                </a:lnTo>
                <a:lnTo>
                  <a:pt x="1437" y="997"/>
                </a:lnTo>
                <a:lnTo>
                  <a:pt x="1424" y="1029"/>
                </a:lnTo>
                <a:lnTo>
                  <a:pt x="1409" y="1063"/>
                </a:lnTo>
                <a:lnTo>
                  <a:pt x="1393" y="1094"/>
                </a:lnTo>
                <a:lnTo>
                  <a:pt x="1374" y="1126"/>
                </a:lnTo>
                <a:lnTo>
                  <a:pt x="1356" y="1155"/>
                </a:lnTo>
                <a:lnTo>
                  <a:pt x="1335" y="1185"/>
                </a:lnTo>
                <a:lnTo>
                  <a:pt x="1313" y="1213"/>
                </a:lnTo>
                <a:lnTo>
                  <a:pt x="1290" y="1240"/>
                </a:lnTo>
                <a:lnTo>
                  <a:pt x="1265" y="1265"/>
                </a:lnTo>
                <a:lnTo>
                  <a:pt x="1240" y="1290"/>
                </a:lnTo>
                <a:lnTo>
                  <a:pt x="1213" y="1313"/>
                </a:lnTo>
                <a:lnTo>
                  <a:pt x="1184" y="1335"/>
                </a:lnTo>
                <a:lnTo>
                  <a:pt x="1155" y="1356"/>
                </a:lnTo>
                <a:lnTo>
                  <a:pt x="1126" y="1375"/>
                </a:lnTo>
                <a:lnTo>
                  <a:pt x="1094" y="1393"/>
                </a:lnTo>
                <a:lnTo>
                  <a:pt x="1063" y="1409"/>
                </a:lnTo>
                <a:lnTo>
                  <a:pt x="1029" y="1424"/>
                </a:lnTo>
                <a:lnTo>
                  <a:pt x="996" y="1437"/>
                </a:lnTo>
                <a:lnTo>
                  <a:pt x="962" y="1449"/>
                </a:lnTo>
                <a:lnTo>
                  <a:pt x="926" y="1459"/>
                </a:lnTo>
                <a:lnTo>
                  <a:pt x="890" y="1467"/>
                </a:lnTo>
                <a:lnTo>
                  <a:pt x="854" y="1473"/>
                </a:lnTo>
                <a:lnTo>
                  <a:pt x="818" y="1479"/>
                </a:lnTo>
                <a:lnTo>
                  <a:pt x="780" y="1481"/>
                </a:lnTo>
                <a:lnTo>
                  <a:pt x="742" y="1482"/>
                </a:lnTo>
                <a:lnTo>
                  <a:pt x="742" y="1482"/>
                </a:lnTo>
                <a:lnTo>
                  <a:pt x="704" y="1481"/>
                </a:lnTo>
                <a:lnTo>
                  <a:pt x="666" y="1479"/>
                </a:lnTo>
                <a:lnTo>
                  <a:pt x="629" y="1473"/>
                </a:lnTo>
                <a:lnTo>
                  <a:pt x="592" y="1467"/>
                </a:lnTo>
                <a:lnTo>
                  <a:pt x="556" y="1459"/>
                </a:lnTo>
                <a:lnTo>
                  <a:pt x="521" y="1449"/>
                </a:lnTo>
                <a:lnTo>
                  <a:pt x="486" y="1437"/>
                </a:lnTo>
                <a:lnTo>
                  <a:pt x="453" y="1424"/>
                </a:lnTo>
                <a:lnTo>
                  <a:pt x="420" y="1409"/>
                </a:lnTo>
                <a:lnTo>
                  <a:pt x="388" y="1393"/>
                </a:lnTo>
                <a:lnTo>
                  <a:pt x="357" y="1375"/>
                </a:lnTo>
                <a:lnTo>
                  <a:pt x="327" y="1356"/>
                </a:lnTo>
                <a:lnTo>
                  <a:pt x="298" y="1335"/>
                </a:lnTo>
                <a:lnTo>
                  <a:pt x="270" y="1313"/>
                </a:lnTo>
                <a:lnTo>
                  <a:pt x="243" y="1290"/>
                </a:lnTo>
                <a:lnTo>
                  <a:pt x="217" y="1265"/>
                </a:lnTo>
                <a:lnTo>
                  <a:pt x="193" y="1240"/>
                </a:lnTo>
                <a:lnTo>
                  <a:pt x="169" y="1213"/>
                </a:lnTo>
                <a:lnTo>
                  <a:pt x="148" y="1185"/>
                </a:lnTo>
                <a:lnTo>
                  <a:pt x="127" y="1155"/>
                </a:lnTo>
                <a:lnTo>
                  <a:pt x="108" y="1126"/>
                </a:lnTo>
                <a:lnTo>
                  <a:pt x="90" y="1094"/>
                </a:lnTo>
                <a:lnTo>
                  <a:pt x="74" y="1063"/>
                </a:lnTo>
                <a:lnTo>
                  <a:pt x="59" y="1029"/>
                </a:lnTo>
                <a:lnTo>
                  <a:pt x="46" y="997"/>
                </a:lnTo>
                <a:lnTo>
                  <a:pt x="34" y="962"/>
                </a:lnTo>
                <a:lnTo>
                  <a:pt x="24" y="926"/>
                </a:lnTo>
                <a:lnTo>
                  <a:pt x="15" y="890"/>
                </a:lnTo>
                <a:lnTo>
                  <a:pt x="9" y="854"/>
                </a:lnTo>
                <a:lnTo>
                  <a:pt x="4" y="818"/>
                </a:lnTo>
                <a:lnTo>
                  <a:pt x="1" y="780"/>
                </a:lnTo>
                <a:lnTo>
                  <a:pt x="0" y="742"/>
                </a:lnTo>
                <a:lnTo>
                  <a:pt x="0" y="742"/>
                </a:lnTo>
                <a:lnTo>
                  <a:pt x="1" y="704"/>
                </a:lnTo>
                <a:lnTo>
                  <a:pt x="4" y="666"/>
                </a:lnTo>
                <a:lnTo>
                  <a:pt x="9" y="629"/>
                </a:lnTo>
                <a:lnTo>
                  <a:pt x="15" y="592"/>
                </a:lnTo>
                <a:lnTo>
                  <a:pt x="24" y="556"/>
                </a:lnTo>
                <a:lnTo>
                  <a:pt x="34" y="521"/>
                </a:lnTo>
                <a:lnTo>
                  <a:pt x="46" y="486"/>
                </a:lnTo>
                <a:lnTo>
                  <a:pt x="59" y="453"/>
                </a:lnTo>
                <a:lnTo>
                  <a:pt x="74" y="420"/>
                </a:lnTo>
                <a:lnTo>
                  <a:pt x="90" y="389"/>
                </a:lnTo>
                <a:lnTo>
                  <a:pt x="108" y="357"/>
                </a:lnTo>
                <a:lnTo>
                  <a:pt x="127" y="327"/>
                </a:lnTo>
                <a:lnTo>
                  <a:pt x="148" y="299"/>
                </a:lnTo>
                <a:lnTo>
                  <a:pt x="169" y="270"/>
                </a:lnTo>
                <a:lnTo>
                  <a:pt x="193" y="243"/>
                </a:lnTo>
                <a:lnTo>
                  <a:pt x="217" y="217"/>
                </a:lnTo>
                <a:lnTo>
                  <a:pt x="243" y="193"/>
                </a:lnTo>
                <a:lnTo>
                  <a:pt x="270" y="169"/>
                </a:lnTo>
                <a:lnTo>
                  <a:pt x="298" y="148"/>
                </a:lnTo>
                <a:lnTo>
                  <a:pt x="327" y="127"/>
                </a:lnTo>
                <a:lnTo>
                  <a:pt x="357" y="107"/>
                </a:lnTo>
                <a:lnTo>
                  <a:pt x="388" y="90"/>
                </a:lnTo>
                <a:lnTo>
                  <a:pt x="420" y="74"/>
                </a:lnTo>
                <a:lnTo>
                  <a:pt x="453" y="59"/>
                </a:lnTo>
                <a:lnTo>
                  <a:pt x="486" y="46"/>
                </a:lnTo>
                <a:lnTo>
                  <a:pt x="521" y="34"/>
                </a:lnTo>
                <a:lnTo>
                  <a:pt x="556" y="24"/>
                </a:lnTo>
                <a:lnTo>
                  <a:pt x="592" y="15"/>
                </a:lnTo>
                <a:lnTo>
                  <a:pt x="629" y="9"/>
                </a:lnTo>
                <a:lnTo>
                  <a:pt x="666" y="4"/>
                </a:lnTo>
                <a:lnTo>
                  <a:pt x="704" y="1"/>
                </a:lnTo>
                <a:lnTo>
                  <a:pt x="742" y="0"/>
                </a:lnTo>
                <a:lnTo>
                  <a:pt x="742" y="0"/>
                </a:lnTo>
                <a:lnTo>
                  <a:pt x="780" y="1"/>
                </a:lnTo>
                <a:lnTo>
                  <a:pt x="818" y="4"/>
                </a:lnTo>
                <a:lnTo>
                  <a:pt x="854" y="9"/>
                </a:lnTo>
                <a:lnTo>
                  <a:pt x="890" y="15"/>
                </a:lnTo>
                <a:lnTo>
                  <a:pt x="926" y="24"/>
                </a:lnTo>
                <a:lnTo>
                  <a:pt x="962" y="34"/>
                </a:lnTo>
                <a:lnTo>
                  <a:pt x="996" y="46"/>
                </a:lnTo>
                <a:lnTo>
                  <a:pt x="1029" y="59"/>
                </a:lnTo>
                <a:lnTo>
                  <a:pt x="1063" y="74"/>
                </a:lnTo>
                <a:lnTo>
                  <a:pt x="1094" y="90"/>
                </a:lnTo>
                <a:lnTo>
                  <a:pt x="1126" y="107"/>
                </a:lnTo>
                <a:lnTo>
                  <a:pt x="1155" y="127"/>
                </a:lnTo>
                <a:lnTo>
                  <a:pt x="1184" y="148"/>
                </a:lnTo>
                <a:lnTo>
                  <a:pt x="1213" y="169"/>
                </a:lnTo>
                <a:lnTo>
                  <a:pt x="1240" y="193"/>
                </a:lnTo>
                <a:lnTo>
                  <a:pt x="1265" y="217"/>
                </a:lnTo>
                <a:lnTo>
                  <a:pt x="1290" y="243"/>
                </a:lnTo>
                <a:lnTo>
                  <a:pt x="1313" y="270"/>
                </a:lnTo>
                <a:lnTo>
                  <a:pt x="1335" y="299"/>
                </a:lnTo>
                <a:lnTo>
                  <a:pt x="1356" y="327"/>
                </a:lnTo>
                <a:lnTo>
                  <a:pt x="1374" y="357"/>
                </a:lnTo>
                <a:lnTo>
                  <a:pt x="1393" y="389"/>
                </a:lnTo>
                <a:lnTo>
                  <a:pt x="1409" y="420"/>
                </a:lnTo>
                <a:lnTo>
                  <a:pt x="1424" y="453"/>
                </a:lnTo>
                <a:lnTo>
                  <a:pt x="1437" y="486"/>
                </a:lnTo>
                <a:lnTo>
                  <a:pt x="1448" y="521"/>
                </a:lnTo>
                <a:lnTo>
                  <a:pt x="1459" y="556"/>
                </a:lnTo>
                <a:lnTo>
                  <a:pt x="1467" y="592"/>
                </a:lnTo>
                <a:lnTo>
                  <a:pt x="1473" y="629"/>
                </a:lnTo>
                <a:lnTo>
                  <a:pt x="1479" y="666"/>
                </a:lnTo>
                <a:lnTo>
                  <a:pt x="1481" y="704"/>
                </a:lnTo>
                <a:lnTo>
                  <a:pt x="1482" y="742"/>
                </a:lnTo>
                <a:lnTo>
                  <a:pt x="1482" y="742"/>
                </a:lnTo>
                <a:close/>
              </a:path>
            </a:pathLst>
          </a:custGeom>
          <a:solidFill>
            <a:schemeClr val="lt1">
              <a:alpha val="100000"/>
            </a:schemeClr>
          </a:solidFill>
          <a:ln w="19050">
            <a:solidFill>
              <a:schemeClr val="accent1">
                <a:alpha val="100000"/>
              </a:schemeClr>
            </a:solidFill>
            <a:prstDash val="solid"/>
          </a:ln>
        </p:spPr>
      </p:sp>
      <p:sp>
        <p:nvSpPr>
          <p:cNvPr id="12" name="Freeform 12"/>
          <p:cNvSpPr/>
          <p:nvPr/>
        </p:nvSpPr>
        <p:spPr>
          <a:xfrm>
            <a:off x="5800444" y="2272378"/>
            <a:ext cx="591112" cy="708502"/>
          </a:xfrm>
          <a:custGeom>
            <a:avLst/>
            <a:gdLst/>
            <a:ahLst/>
            <a:cxnLst/>
            <a:rect l="l" t="t" r="r" b="b"/>
            <a:pathLst>
              <a:path w="889" h="1065">
                <a:moveTo>
                  <a:pt x="455" y="403"/>
                </a:moveTo>
                <a:lnTo>
                  <a:pt x="455" y="403"/>
                </a:lnTo>
                <a:lnTo>
                  <a:pt x="479" y="403"/>
                </a:lnTo>
                <a:lnTo>
                  <a:pt x="502" y="406"/>
                </a:lnTo>
                <a:lnTo>
                  <a:pt x="525" y="410"/>
                </a:lnTo>
                <a:lnTo>
                  <a:pt x="547" y="415"/>
                </a:lnTo>
                <a:lnTo>
                  <a:pt x="568" y="423"/>
                </a:lnTo>
                <a:lnTo>
                  <a:pt x="589" y="431"/>
                </a:lnTo>
                <a:lnTo>
                  <a:pt x="609" y="440"/>
                </a:lnTo>
                <a:lnTo>
                  <a:pt x="629" y="452"/>
                </a:lnTo>
                <a:lnTo>
                  <a:pt x="629" y="363"/>
                </a:lnTo>
                <a:lnTo>
                  <a:pt x="583" y="363"/>
                </a:lnTo>
                <a:lnTo>
                  <a:pt x="568" y="343"/>
                </a:lnTo>
                <a:lnTo>
                  <a:pt x="819" y="0"/>
                </a:lnTo>
                <a:lnTo>
                  <a:pt x="889" y="0"/>
                </a:lnTo>
                <a:lnTo>
                  <a:pt x="641" y="332"/>
                </a:lnTo>
                <a:lnTo>
                  <a:pt x="644" y="332"/>
                </a:lnTo>
                <a:lnTo>
                  <a:pt x="659" y="332"/>
                </a:lnTo>
                <a:lnTo>
                  <a:pt x="659" y="348"/>
                </a:lnTo>
                <a:lnTo>
                  <a:pt x="659" y="473"/>
                </a:lnTo>
                <a:lnTo>
                  <a:pt x="659" y="473"/>
                </a:lnTo>
                <a:lnTo>
                  <a:pt x="674" y="486"/>
                </a:lnTo>
                <a:lnTo>
                  <a:pt x="690" y="500"/>
                </a:lnTo>
                <a:lnTo>
                  <a:pt x="690" y="500"/>
                </a:lnTo>
                <a:lnTo>
                  <a:pt x="700" y="512"/>
                </a:lnTo>
                <a:lnTo>
                  <a:pt x="711" y="524"/>
                </a:lnTo>
                <a:lnTo>
                  <a:pt x="721" y="536"/>
                </a:lnTo>
                <a:lnTo>
                  <a:pt x="730" y="549"/>
                </a:lnTo>
                <a:lnTo>
                  <a:pt x="738" y="563"/>
                </a:lnTo>
                <a:lnTo>
                  <a:pt x="747" y="576"/>
                </a:lnTo>
                <a:lnTo>
                  <a:pt x="754" y="591"/>
                </a:lnTo>
                <a:lnTo>
                  <a:pt x="761" y="605"/>
                </a:lnTo>
                <a:lnTo>
                  <a:pt x="767" y="620"/>
                </a:lnTo>
                <a:lnTo>
                  <a:pt x="772" y="635"/>
                </a:lnTo>
                <a:lnTo>
                  <a:pt x="776" y="652"/>
                </a:lnTo>
                <a:lnTo>
                  <a:pt x="780" y="667"/>
                </a:lnTo>
                <a:lnTo>
                  <a:pt x="783" y="683"/>
                </a:lnTo>
                <a:lnTo>
                  <a:pt x="785" y="701"/>
                </a:lnTo>
                <a:lnTo>
                  <a:pt x="786" y="717"/>
                </a:lnTo>
                <a:lnTo>
                  <a:pt x="787" y="734"/>
                </a:lnTo>
                <a:lnTo>
                  <a:pt x="787" y="734"/>
                </a:lnTo>
                <a:lnTo>
                  <a:pt x="786" y="752"/>
                </a:lnTo>
                <a:lnTo>
                  <a:pt x="785" y="768"/>
                </a:lnTo>
                <a:lnTo>
                  <a:pt x="783" y="784"/>
                </a:lnTo>
                <a:lnTo>
                  <a:pt x="780" y="800"/>
                </a:lnTo>
                <a:lnTo>
                  <a:pt x="776" y="817"/>
                </a:lnTo>
                <a:lnTo>
                  <a:pt x="772" y="833"/>
                </a:lnTo>
                <a:lnTo>
                  <a:pt x="767" y="848"/>
                </a:lnTo>
                <a:lnTo>
                  <a:pt x="761" y="863"/>
                </a:lnTo>
                <a:lnTo>
                  <a:pt x="754" y="878"/>
                </a:lnTo>
                <a:lnTo>
                  <a:pt x="747" y="892"/>
                </a:lnTo>
                <a:lnTo>
                  <a:pt x="738" y="906"/>
                </a:lnTo>
                <a:lnTo>
                  <a:pt x="730" y="919"/>
                </a:lnTo>
                <a:lnTo>
                  <a:pt x="721" y="932"/>
                </a:lnTo>
                <a:lnTo>
                  <a:pt x="711" y="945"/>
                </a:lnTo>
                <a:lnTo>
                  <a:pt x="700" y="957"/>
                </a:lnTo>
                <a:lnTo>
                  <a:pt x="690" y="969"/>
                </a:lnTo>
                <a:lnTo>
                  <a:pt x="690" y="969"/>
                </a:lnTo>
                <a:lnTo>
                  <a:pt x="679" y="980"/>
                </a:lnTo>
                <a:lnTo>
                  <a:pt x="666" y="989"/>
                </a:lnTo>
                <a:lnTo>
                  <a:pt x="654" y="999"/>
                </a:lnTo>
                <a:lnTo>
                  <a:pt x="641" y="1009"/>
                </a:lnTo>
                <a:lnTo>
                  <a:pt x="628" y="1018"/>
                </a:lnTo>
                <a:lnTo>
                  <a:pt x="614" y="1025"/>
                </a:lnTo>
                <a:lnTo>
                  <a:pt x="599" y="1033"/>
                </a:lnTo>
                <a:lnTo>
                  <a:pt x="584" y="1039"/>
                </a:lnTo>
                <a:lnTo>
                  <a:pt x="569" y="1046"/>
                </a:lnTo>
                <a:lnTo>
                  <a:pt x="554" y="1050"/>
                </a:lnTo>
                <a:lnTo>
                  <a:pt x="539" y="1054"/>
                </a:lnTo>
                <a:lnTo>
                  <a:pt x="522" y="1059"/>
                </a:lnTo>
                <a:lnTo>
                  <a:pt x="506" y="1062"/>
                </a:lnTo>
                <a:lnTo>
                  <a:pt x="490" y="1063"/>
                </a:lnTo>
                <a:lnTo>
                  <a:pt x="472" y="1065"/>
                </a:lnTo>
                <a:lnTo>
                  <a:pt x="455" y="1065"/>
                </a:lnTo>
                <a:lnTo>
                  <a:pt x="455" y="1065"/>
                </a:lnTo>
                <a:lnTo>
                  <a:pt x="439" y="1065"/>
                </a:lnTo>
                <a:lnTo>
                  <a:pt x="421" y="1063"/>
                </a:lnTo>
                <a:lnTo>
                  <a:pt x="405" y="1062"/>
                </a:lnTo>
                <a:lnTo>
                  <a:pt x="389" y="1059"/>
                </a:lnTo>
                <a:lnTo>
                  <a:pt x="373" y="1054"/>
                </a:lnTo>
                <a:lnTo>
                  <a:pt x="357" y="1050"/>
                </a:lnTo>
                <a:lnTo>
                  <a:pt x="341" y="1046"/>
                </a:lnTo>
                <a:lnTo>
                  <a:pt x="327" y="1039"/>
                </a:lnTo>
                <a:lnTo>
                  <a:pt x="312" y="1033"/>
                </a:lnTo>
                <a:lnTo>
                  <a:pt x="298" y="1025"/>
                </a:lnTo>
                <a:lnTo>
                  <a:pt x="284" y="1018"/>
                </a:lnTo>
                <a:lnTo>
                  <a:pt x="271" y="1009"/>
                </a:lnTo>
                <a:lnTo>
                  <a:pt x="257" y="999"/>
                </a:lnTo>
                <a:lnTo>
                  <a:pt x="244" y="989"/>
                </a:lnTo>
                <a:lnTo>
                  <a:pt x="233" y="980"/>
                </a:lnTo>
                <a:lnTo>
                  <a:pt x="222" y="969"/>
                </a:lnTo>
                <a:lnTo>
                  <a:pt x="222" y="969"/>
                </a:lnTo>
                <a:lnTo>
                  <a:pt x="210" y="957"/>
                </a:lnTo>
                <a:lnTo>
                  <a:pt x="200" y="945"/>
                </a:lnTo>
                <a:lnTo>
                  <a:pt x="190" y="932"/>
                </a:lnTo>
                <a:lnTo>
                  <a:pt x="180" y="919"/>
                </a:lnTo>
                <a:lnTo>
                  <a:pt x="172" y="906"/>
                </a:lnTo>
                <a:lnTo>
                  <a:pt x="164" y="892"/>
                </a:lnTo>
                <a:lnTo>
                  <a:pt x="157" y="878"/>
                </a:lnTo>
                <a:lnTo>
                  <a:pt x="150" y="863"/>
                </a:lnTo>
                <a:lnTo>
                  <a:pt x="145" y="848"/>
                </a:lnTo>
                <a:lnTo>
                  <a:pt x="139" y="833"/>
                </a:lnTo>
                <a:lnTo>
                  <a:pt x="135" y="817"/>
                </a:lnTo>
                <a:lnTo>
                  <a:pt x="130" y="800"/>
                </a:lnTo>
                <a:lnTo>
                  <a:pt x="128" y="784"/>
                </a:lnTo>
                <a:lnTo>
                  <a:pt x="126" y="768"/>
                </a:lnTo>
                <a:lnTo>
                  <a:pt x="125" y="752"/>
                </a:lnTo>
                <a:lnTo>
                  <a:pt x="124" y="734"/>
                </a:lnTo>
                <a:lnTo>
                  <a:pt x="124" y="734"/>
                </a:lnTo>
                <a:lnTo>
                  <a:pt x="125" y="717"/>
                </a:lnTo>
                <a:lnTo>
                  <a:pt x="126" y="701"/>
                </a:lnTo>
                <a:lnTo>
                  <a:pt x="128" y="683"/>
                </a:lnTo>
                <a:lnTo>
                  <a:pt x="130" y="667"/>
                </a:lnTo>
                <a:lnTo>
                  <a:pt x="135" y="652"/>
                </a:lnTo>
                <a:lnTo>
                  <a:pt x="139" y="635"/>
                </a:lnTo>
                <a:lnTo>
                  <a:pt x="145" y="620"/>
                </a:lnTo>
                <a:lnTo>
                  <a:pt x="150" y="605"/>
                </a:lnTo>
                <a:lnTo>
                  <a:pt x="157" y="591"/>
                </a:lnTo>
                <a:lnTo>
                  <a:pt x="164" y="576"/>
                </a:lnTo>
                <a:lnTo>
                  <a:pt x="172" y="563"/>
                </a:lnTo>
                <a:lnTo>
                  <a:pt x="180" y="549"/>
                </a:lnTo>
                <a:lnTo>
                  <a:pt x="190" y="536"/>
                </a:lnTo>
                <a:lnTo>
                  <a:pt x="200" y="524"/>
                </a:lnTo>
                <a:lnTo>
                  <a:pt x="210" y="512"/>
                </a:lnTo>
                <a:lnTo>
                  <a:pt x="222" y="500"/>
                </a:lnTo>
                <a:lnTo>
                  <a:pt x="222" y="500"/>
                </a:lnTo>
                <a:lnTo>
                  <a:pt x="233" y="489"/>
                </a:lnTo>
                <a:lnTo>
                  <a:pt x="246" y="478"/>
                </a:lnTo>
                <a:lnTo>
                  <a:pt x="246" y="379"/>
                </a:lnTo>
                <a:lnTo>
                  <a:pt x="256" y="393"/>
                </a:lnTo>
                <a:lnTo>
                  <a:pt x="276" y="393"/>
                </a:lnTo>
                <a:lnTo>
                  <a:pt x="276" y="455"/>
                </a:lnTo>
                <a:lnTo>
                  <a:pt x="276" y="455"/>
                </a:lnTo>
                <a:lnTo>
                  <a:pt x="295" y="443"/>
                </a:lnTo>
                <a:lnTo>
                  <a:pt x="317" y="433"/>
                </a:lnTo>
                <a:lnTo>
                  <a:pt x="338" y="424"/>
                </a:lnTo>
                <a:lnTo>
                  <a:pt x="361" y="416"/>
                </a:lnTo>
                <a:lnTo>
                  <a:pt x="383" y="411"/>
                </a:lnTo>
                <a:lnTo>
                  <a:pt x="407" y="406"/>
                </a:lnTo>
                <a:lnTo>
                  <a:pt x="431" y="404"/>
                </a:lnTo>
                <a:lnTo>
                  <a:pt x="455" y="403"/>
                </a:lnTo>
                <a:lnTo>
                  <a:pt x="455" y="403"/>
                </a:lnTo>
                <a:close/>
                <a:moveTo>
                  <a:pt x="556" y="328"/>
                </a:moveTo>
                <a:lnTo>
                  <a:pt x="795" y="0"/>
                </a:lnTo>
                <a:lnTo>
                  <a:pt x="752" y="0"/>
                </a:lnTo>
                <a:lnTo>
                  <a:pt x="534" y="299"/>
                </a:lnTo>
                <a:lnTo>
                  <a:pt x="556" y="328"/>
                </a:lnTo>
                <a:lnTo>
                  <a:pt x="556" y="328"/>
                </a:lnTo>
                <a:close/>
                <a:moveTo>
                  <a:pt x="522" y="283"/>
                </a:moveTo>
                <a:lnTo>
                  <a:pt x="729" y="0"/>
                </a:lnTo>
                <a:lnTo>
                  <a:pt x="686" y="0"/>
                </a:lnTo>
                <a:lnTo>
                  <a:pt x="503" y="255"/>
                </a:lnTo>
                <a:lnTo>
                  <a:pt x="522" y="283"/>
                </a:lnTo>
                <a:lnTo>
                  <a:pt x="522" y="283"/>
                </a:lnTo>
                <a:close/>
                <a:moveTo>
                  <a:pt x="491" y="240"/>
                </a:moveTo>
                <a:lnTo>
                  <a:pt x="663" y="0"/>
                </a:lnTo>
                <a:lnTo>
                  <a:pt x="618" y="0"/>
                </a:lnTo>
                <a:lnTo>
                  <a:pt x="464" y="205"/>
                </a:lnTo>
                <a:lnTo>
                  <a:pt x="491" y="240"/>
                </a:lnTo>
                <a:lnTo>
                  <a:pt x="491" y="240"/>
                </a:lnTo>
                <a:close/>
                <a:moveTo>
                  <a:pt x="0" y="0"/>
                </a:moveTo>
                <a:lnTo>
                  <a:pt x="272" y="362"/>
                </a:lnTo>
                <a:lnTo>
                  <a:pt x="544" y="362"/>
                </a:lnTo>
                <a:lnTo>
                  <a:pt x="273" y="0"/>
                </a:lnTo>
                <a:lnTo>
                  <a:pt x="0" y="0"/>
                </a:lnTo>
                <a:lnTo>
                  <a:pt x="0" y="0"/>
                </a:lnTo>
                <a:close/>
                <a:moveTo>
                  <a:pt x="508" y="918"/>
                </a:moveTo>
                <a:lnTo>
                  <a:pt x="508" y="550"/>
                </a:lnTo>
                <a:lnTo>
                  <a:pt x="439" y="550"/>
                </a:lnTo>
                <a:lnTo>
                  <a:pt x="439" y="550"/>
                </a:lnTo>
                <a:lnTo>
                  <a:pt x="438" y="557"/>
                </a:lnTo>
                <a:lnTo>
                  <a:pt x="436" y="565"/>
                </a:lnTo>
                <a:lnTo>
                  <a:pt x="431" y="572"/>
                </a:lnTo>
                <a:lnTo>
                  <a:pt x="427" y="580"/>
                </a:lnTo>
                <a:lnTo>
                  <a:pt x="427" y="580"/>
                </a:lnTo>
                <a:lnTo>
                  <a:pt x="420" y="587"/>
                </a:lnTo>
                <a:lnTo>
                  <a:pt x="413" y="591"/>
                </a:lnTo>
                <a:lnTo>
                  <a:pt x="405" y="594"/>
                </a:lnTo>
                <a:lnTo>
                  <a:pt x="396" y="595"/>
                </a:lnTo>
                <a:lnTo>
                  <a:pt x="396" y="648"/>
                </a:lnTo>
                <a:lnTo>
                  <a:pt x="428" y="648"/>
                </a:lnTo>
                <a:lnTo>
                  <a:pt x="428" y="918"/>
                </a:lnTo>
                <a:lnTo>
                  <a:pt x="508" y="918"/>
                </a:lnTo>
                <a:lnTo>
                  <a:pt x="508" y="918"/>
                </a:lnTo>
                <a:close/>
                <a:moveTo>
                  <a:pt x="646" y="543"/>
                </a:moveTo>
                <a:lnTo>
                  <a:pt x="646" y="543"/>
                </a:lnTo>
                <a:lnTo>
                  <a:pt x="627" y="526"/>
                </a:lnTo>
                <a:lnTo>
                  <a:pt x="606" y="511"/>
                </a:lnTo>
                <a:lnTo>
                  <a:pt x="584" y="496"/>
                </a:lnTo>
                <a:lnTo>
                  <a:pt x="560" y="486"/>
                </a:lnTo>
                <a:lnTo>
                  <a:pt x="548" y="480"/>
                </a:lnTo>
                <a:lnTo>
                  <a:pt x="535" y="476"/>
                </a:lnTo>
                <a:lnTo>
                  <a:pt x="522" y="473"/>
                </a:lnTo>
                <a:lnTo>
                  <a:pt x="509" y="469"/>
                </a:lnTo>
                <a:lnTo>
                  <a:pt x="496" y="467"/>
                </a:lnTo>
                <a:lnTo>
                  <a:pt x="483" y="466"/>
                </a:lnTo>
                <a:lnTo>
                  <a:pt x="469" y="465"/>
                </a:lnTo>
                <a:lnTo>
                  <a:pt x="455" y="464"/>
                </a:lnTo>
                <a:lnTo>
                  <a:pt x="455" y="464"/>
                </a:lnTo>
                <a:lnTo>
                  <a:pt x="442" y="465"/>
                </a:lnTo>
                <a:lnTo>
                  <a:pt x="428" y="466"/>
                </a:lnTo>
                <a:lnTo>
                  <a:pt x="414" y="467"/>
                </a:lnTo>
                <a:lnTo>
                  <a:pt x="401" y="469"/>
                </a:lnTo>
                <a:lnTo>
                  <a:pt x="388" y="473"/>
                </a:lnTo>
                <a:lnTo>
                  <a:pt x="375" y="476"/>
                </a:lnTo>
                <a:lnTo>
                  <a:pt x="363" y="480"/>
                </a:lnTo>
                <a:lnTo>
                  <a:pt x="351" y="486"/>
                </a:lnTo>
                <a:lnTo>
                  <a:pt x="327" y="496"/>
                </a:lnTo>
                <a:lnTo>
                  <a:pt x="304" y="511"/>
                </a:lnTo>
                <a:lnTo>
                  <a:pt x="284" y="526"/>
                </a:lnTo>
                <a:lnTo>
                  <a:pt x="265" y="543"/>
                </a:lnTo>
                <a:lnTo>
                  <a:pt x="265" y="543"/>
                </a:lnTo>
                <a:lnTo>
                  <a:pt x="248" y="563"/>
                </a:lnTo>
                <a:lnTo>
                  <a:pt x="231" y="583"/>
                </a:lnTo>
                <a:lnTo>
                  <a:pt x="218" y="605"/>
                </a:lnTo>
                <a:lnTo>
                  <a:pt x="206" y="629"/>
                </a:lnTo>
                <a:lnTo>
                  <a:pt x="202" y="641"/>
                </a:lnTo>
                <a:lnTo>
                  <a:pt x="198" y="654"/>
                </a:lnTo>
                <a:lnTo>
                  <a:pt x="195" y="667"/>
                </a:lnTo>
                <a:lnTo>
                  <a:pt x="191" y="680"/>
                </a:lnTo>
                <a:lnTo>
                  <a:pt x="189" y="693"/>
                </a:lnTo>
                <a:lnTo>
                  <a:pt x="187" y="706"/>
                </a:lnTo>
                <a:lnTo>
                  <a:pt x="186" y="720"/>
                </a:lnTo>
                <a:lnTo>
                  <a:pt x="186" y="734"/>
                </a:lnTo>
                <a:lnTo>
                  <a:pt x="186" y="734"/>
                </a:lnTo>
                <a:lnTo>
                  <a:pt x="186" y="748"/>
                </a:lnTo>
                <a:lnTo>
                  <a:pt x="187" y="761"/>
                </a:lnTo>
                <a:lnTo>
                  <a:pt x="189" y="775"/>
                </a:lnTo>
                <a:lnTo>
                  <a:pt x="191" y="788"/>
                </a:lnTo>
                <a:lnTo>
                  <a:pt x="195" y="802"/>
                </a:lnTo>
                <a:lnTo>
                  <a:pt x="198" y="815"/>
                </a:lnTo>
                <a:lnTo>
                  <a:pt x="202" y="826"/>
                </a:lnTo>
                <a:lnTo>
                  <a:pt x="206" y="840"/>
                </a:lnTo>
                <a:lnTo>
                  <a:pt x="218" y="862"/>
                </a:lnTo>
                <a:lnTo>
                  <a:pt x="231" y="885"/>
                </a:lnTo>
                <a:lnTo>
                  <a:pt x="248" y="906"/>
                </a:lnTo>
                <a:lnTo>
                  <a:pt x="265" y="925"/>
                </a:lnTo>
                <a:lnTo>
                  <a:pt x="265" y="925"/>
                </a:lnTo>
                <a:lnTo>
                  <a:pt x="284" y="943"/>
                </a:lnTo>
                <a:lnTo>
                  <a:pt x="304" y="958"/>
                </a:lnTo>
                <a:lnTo>
                  <a:pt x="327" y="971"/>
                </a:lnTo>
                <a:lnTo>
                  <a:pt x="351" y="983"/>
                </a:lnTo>
                <a:lnTo>
                  <a:pt x="363" y="987"/>
                </a:lnTo>
                <a:lnTo>
                  <a:pt x="375" y="992"/>
                </a:lnTo>
                <a:lnTo>
                  <a:pt x="388" y="996"/>
                </a:lnTo>
                <a:lnTo>
                  <a:pt x="401" y="998"/>
                </a:lnTo>
                <a:lnTo>
                  <a:pt x="414" y="1001"/>
                </a:lnTo>
                <a:lnTo>
                  <a:pt x="428" y="1002"/>
                </a:lnTo>
                <a:lnTo>
                  <a:pt x="442" y="1003"/>
                </a:lnTo>
                <a:lnTo>
                  <a:pt x="455" y="1003"/>
                </a:lnTo>
                <a:lnTo>
                  <a:pt x="455" y="1003"/>
                </a:lnTo>
                <a:lnTo>
                  <a:pt x="469" y="1003"/>
                </a:lnTo>
                <a:lnTo>
                  <a:pt x="483" y="1002"/>
                </a:lnTo>
                <a:lnTo>
                  <a:pt x="496" y="1001"/>
                </a:lnTo>
                <a:lnTo>
                  <a:pt x="509" y="998"/>
                </a:lnTo>
                <a:lnTo>
                  <a:pt x="522" y="996"/>
                </a:lnTo>
                <a:lnTo>
                  <a:pt x="535" y="992"/>
                </a:lnTo>
                <a:lnTo>
                  <a:pt x="548" y="987"/>
                </a:lnTo>
                <a:lnTo>
                  <a:pt x="560" y="983"/>
                </a:lnTo>
                <a:lnTo>
                  <a:pt x="584" y="971"/>
                </a:lnTo>
                <a:lnTo>
                  <a:pt x="606" y="958"/>
                </a:lnTo>
                <a:lnTo>
                  <a:pt x="627" y="943"/>
                </a:lnTo>
                <a:lnTo>
                  <a:pt x="646" y="925"/>
                </a:lnTo>
                <a:lnTo>
                  <a:pt x="646" y="925"/>
                </a:lnTo>
                <a:lnTo>
                  <a:pt x="663" y="906"/>
                </a:lnTo>
                <a:lnTo>
                  <a:pt x="679" y="885"/>
                </a:lnTo>
                <a:lnTo>
                  <a:pt x="693" y="862"/>
                </a:lnTo>
                <a:lnTo>
                  <a:pt x="704" y="840"/>
                </a:lnTo>
                <a:lnTo>
                  <a:pt x="709" y="826"/>
                </a:lnTo>
                <a:lnTo>
                  <a:pt x="713" y="815"/>
                </a:lnTo>
                <a:lnTo>
                  <a:pt x="717" y="802"/>
                </a:lnTo>
                <a:lnTo>
                  <a:pt x="720" y="788"/>
                </a:lnTo>
                <a:lnTo>
                  <a:pt x="722" y="775"/>
                </a:lnTo>
                <a:lnTo>
                  <a:pt x="724" y="761"/>
                </a:lnTo>
                <a:lnTo>
                  <a:pt x="725" y="748"/>
                </a:lnTo>
                <a:lnTo>
                  <a:pt x="725" y="734"/>
                </a:lnTo>
                <a:lnTo>
                  <a:pt x="725" y="734"/>
                </a:lnTo>
                <a:lnTo>
                  <a:pt x="725" y="720"/>
                </a:lnTo>
                <a:lnTo>
                  <a:pt x="724" y="706"/>
                </a:lnTo>
                <a:lnTo>
                  <a:pt x="722" y="693"/>
                </a:lnTo>
                <a:lnTo>
                  <a:pt x="720" y="680"/>
                </a:lnTo>
                <a:lnTo>
                  <a:pt x="717" y="667"/>
                </a:lnTo>
                <a:lnTo>
                  <a:pt x="713" y="654"/>
                </a:lnTo>
                <a:lnTo>
                  <a:pt x="709" y="641"/>
                </a:lnTo>
                <a:lnTo>
                  <a:pt x="704" y="629"/>
                </a:lnTo>
                <a:lnTo>
                  <a:pt x="693" y="605"/>
                </a:lnTo>
                <a:lnTo>
                  <a:pt x="679" y="583"/>
                </a:lnTo>
                <a:lnTo>
                  <a:pt x="663" y="563"/>
                </a:lnTo>
                <a:lnTo>
                  <a:pt x="646" y="543"/>
                </a:lnTo>
                <a:lnTo>
                  <a:pt x="646" y="543"/>
                </a:lnTo>
                <a:close/>
              </a:path>
            </a:pathLst>
          </a:custGeom>
          <a:solidFill>
            <a:schemeClr val="accent1">
              <a:alpha val="100000"/>
            </a:schemeClr>
          </a:solidFill>
          <a:ln/>
        </p:spPr>
      </p:sp>
      <p:sp>
        <p:nvSpPr>
          <p:cNvPr id="13" name="Freeform 13"/>
          <p:cNvSpPr/>
          <p:nvPr/>
        </p:nvSpPr>
        <p:spPr>
          <a:xfrm>
            <a:off x="1872290" y="2012791"/>
            <a:ext cx="1151096" cy="1151477"/>
          </a:xfrm>
          <a:custGeom>
            <a:avLst/>
            <a:gdLst/>
            <a:ahLst/>
            <a:cxnLst/>
            <a:rect l="l" t="t" r="r" b="b"/>
            <a:pathLst>
              <a:path w="1482" h="1482">
                <a:moveTo>
                  <a:pt x="1482" y="742"/>
                </a:moveTo>
                <a:lnTo>
                  <a:pt x="1482" y="742"/>
                </a:lnTo>
                <a:lnTo>
                  <a:pt x="1481" y="780"/>
                </a:lnTo>
                <a:lnTo>
                  <a:pt x="1477" y="818"/>
                </a:lnTo>
                <a:lnTo>
                  <a:pt x="1473" y="854"/>
                </a:lnTo>
                <a:lnTo>
                  <a:pt x="1467" y="890"/>
                </a:lnTo>
                <a:lnTo>
                  <a:pt x="1458" y="926"/>
                </a:lnTo>
                <a:lnTo>
                  <a:pt x="1448" y="962"/>
                </a:lnTo>
                <a:lnTo>
                  <a:pt x="1436" y="997"/>
                </a:lnTo>
                <a:lnTo>
                  <a:pt x="1423" y="1029"/>
                </a:lnTo>
                <a:lnTo>
                  <a:pt x="1408" y="1063"/>
                </a:lnTo>
                <a:lnTo>
                  <a:pt x="1392" y="1094"/>
                </a:lnTo>
                <a:lnTo>
                  <a:pt x="1374" y="1126"/>
                </a:lnTo>
                <a:lnTo>
                  <a:pt x="1355" y="1155"/>
                </a:lnTo>
                <a:lnTo>
                  <a:pt x="1334" y="1185"/>
                </a:lnTo>
                <a:lnTo>
                  <a:pt x="1312" y="1213"/>
                </a:lnTo>
                <a:lnTo>
                  <a:pt x="1289" y="1240"/>
                </a:lnTo>
                <a:lnTo>
                  <a:pt x="1265" y="1265"/>
                </a:lnTo>
                <a:lnTo>
                  <a:pt x="1239" y="1290"/>
                </a:lnTo>
                <a:lnTo>
                  <a:pt x="1211" y="1313"/>
                </a:lnTo>
                <a:lnTo>
                  <a:pt x="1184" y="1335"/>
                </a:lnTo>
                <a:lnTo>
                  <a:pt x="1155" y="1356"/>
                </a:lnTo>
                <a:lnTo>
                  <a:pt x="1125" y="1375"/>
                </a:lnTo>
                <a:lnTo>
                  <a:pt x="1094" y="1393"/>
                </a:lnTo>
                <a:lnTo>
                  <a:pt x="1062" y="1409"/>
                </a:lnTo>
                <a:lnTo>
                  <a:pt x="1029" y="1424"/>
                </a:lnTo>
                <a:lnTo>
                  <a:pt x="995" y="1437"/>
                </a:lnTo>
                <a:lnTo>
                  <a:pt x="961" y="1449"/>
                </a:lnTo>
                <a:lnTo>
                  <a:pt x="926" y="1459"/>
                </a:lnTo>
                <a:lnTo>
                  <a:pt x="890" y="1467"/>
                </a:lnTo>
                <a:lnTo>
                  <a:pt x="853" y="1473"/>
                </a:lnTo>
                <a:lnTo>
                  <a:pt x="816" y="1479"/>
                </a:lnTo>
                <a:lnTo>
                  <a:pt x="778" y="1481"/>
                </a:lnTo>
                <a:lnTo>
                  <a:pt x="740" y="1482"/>
                </a:lnTo>
                <a:lnTo>
                  <a:pt x="740" y="1482"/>
                </a:lnTo>
                <a:lnTo>
                  <a:pt x="702" y="1481"/>
                </a:lnTo>
                <a:lnTo>
                  <a:pt x="664" y="1479"/>
                </a:lnTo>
                <a:lnTo>
                  <a:pt x="627" y="1473"/>
                </a:lnTo>
                <a:lnTo>
                  <a:pt x="592" y="1467"/>
                </a:lnTo>
                <a:lnTo>
                  <a:pt x="556" y="1459"/>
                </a:lnTo>
                <a:lnTo>
                  <a:pt x="520" y="1449"/>
                </a:lnTo>
                <a:lnTo>
                  <a:pt x="486" y="1437"/>
                </a:lnTo>
                <a:lnTo>
                  <a:pt x="453" y="1424"/>
                </a:lnTo>
                <a:lnTo>
                  <a:pt x="419" y="1409"/>
                </a:lnTo>
                <a:lnTo>
                  <a:pt x="388" y="1393"/>
                </a:lnTo>
                <a:lnTo>
                  <a:pt x="356" y="1375"/>
                </a:lnTo>
                <a:lnTo>
                  <a:pt x="327" y="1356"/>
                </a:lnTo>
                <a:lnTo>
                  <a:pt x="297" y="1335"/>
                </a:lnTo>
                <a:lnTo>
                  <a:pt x="269" y="1313"/>
                </a:lnTo>
                <a:lnTo>
                  <a:pt x="242" y="1290"/>
                </a:lnTo>
                <a:lnTo>
                  <a:pt x="217" y="1265"/>
                </a:lnTo>
                <a:lnTo>
                  <a:pt x="192" y="1240"/>
                </a:lnTo>
                <a:lnTo>
                  <a:pt x="169" y="1213"/>
                </a:lnTo>
                <a:lnTo>
                  <a:pt x="147" y="1185"/>
                </a:lnTo>
                <a:lnTo>
                  <a:pt x="126" y="1155"/>
                </a:lnTo>
                <a:lnTo>
                  <a:pt x="107" y="1126"/>
                </a:lnTo>
                <a:lnTo>
                  <a:pt x="89" y="1094"/>
                </a:lnTo>
                <a:lnTo>
                  <a:pt x="73" y="1063"/>
                </a:lnTo>
                <a:lnTo>
                  <a:pt x="58" y="1029"/>
                </a:lnTo>
                <a:lnTo>
                  <a:pt x="45" y="997"/>
                </a:lnTo>
                <a:lnTo>
                  <a:pt x="33" y="962"/>
                </a:lnTo>
                <a:lnTo>
                  <a:pt x="23" y="926"/>
                </a:lnTo>
                <a:lnTo>
                  <a:pt x="15" y="890"/>
                </a:lnTo>
                <a:lnTo>
                  <a:pt x="9" y="854"/>
                </a:lnTo>
                <a:lnTo>
                  <a:pt x="3" y="818"/>
                </a:lnTo>
                <a:lnTo>
                  <a:pt x="1" y="780"/>
                </a:lnTo>
                <a:lnTo>
                  <a:pt x="0" y="742"/>
                </a:lnTo>
                <a:lnTo>
                  <a:pt x="0" y="742"/>
                </a:lnTo>
                <a:lnTo>
                  <a:pt x="1" y="704"/>
                </a:lnTo>
                <a:lnTo>
                  <a:pt x="3" y="666"/>
                </a:lnTo>
                <a:lnTo>
                  <a:pt x="9" y="629"/>
                </a:lnTo>
                <a:lnTo>
                  <a:pt x="15" y="592"/>
                </a:lnTo>
                <a:lnTo>
                  <a:pt x="23" y="556"/>
                </a:lnTo>
                <a:lnTo>
                  <a:pt x="33" y="521"/>
                </a:lnTo>
                <a:lnTo>
                  <a:pt x="45" y="486"/>
                </a:lnTo>
                <a:lnTo>
                  <a:pt x="58" y="453"/>
                </a:lnTo>
                <a:lnTo>
                  <a:pt x="73" y="420"/>
                </a:lnTo>
                <a:lnTo>
                  <a:pt x="89" y="389"/>
                </a:lnTo>
                <a:lnTo>
                  <a:pt x="107" y="357"/>
                </a:lnTo>
                <a:lnTo>
                  <a:pt x="126" y="327"/>
                </a:lnTo>
                <a:lnTo>
                  <a:pt x="147" y="299"/>
                </a:lnTo>
                <a:lnTo>
                  <a:pt x="169" y="270"/>
                </a:lnTo>
                <a:lnTo>
                  <a:pt x="192" y="243"/>
                </a:lnTo>
                <a:lnTo>
                  <a:pt x="217" y="217"/>
                </a:lnTo>
                <a:lnTo>
                  <a:pt x="242" y="193"/>
                </a:lnTo>
                <a:lnTo>
                  <a:pt x="269" y="169"/>
                </a:lnTo>
                <a:lnTo>
                  <a:pt x="297" y="148"/>
                </a:lnTo>
                <a:lnTo>
                  <a:pt x="327" y="127"/>
                </a:lnTo>
                <a:lnTo>
                  <a:pt x="356" y="107"/>
                </a:lnTo>
                <a:lnTo>
                  <a:pt x="388" y="90"/>
                </a:lnTo>
                <a:lnTo>
                  <a:pt x="419" y="74"/>
                </a:lnTo>
                <a:lnTo>
                  <a:pt x="453" y="59"/>
                </a:lnTo>
                <a:lnTo>
                  <a:pt x="486" y="46"/>
                </a:lnTo>
                <a:lnTo>
                  <a:pt x="520" y="34"/>
                </a:lnTo>
                <a:lnTo>
                  <a:pt x="556" y="24"/>
                </a:lnTo>
                <a:lnTo>
                  <a:pt x="592" y="15"/>
                </a:lnTo>
                <a:lnTo>
                  <a:pt x="627" y="9"/>
                </a:lnTo>
                <a:lnTo>
                  <a:pt x="664" y="4"/>
                </a:lnTo>
                <a:lnTo>
                  <a:pt x="702" y="1"/>
                </a:lnTo>
                <a:lnTo>
                  <a:pt x="740" y="0"/>
                </a:lnTo>
                <a:lnTo>
                  <a:pt x="740" y="0"/>
                </a:lnTo>
                <a:lnTo>
                  <a:pt x="778" y="1"/>
                </a:lnTo>
                <a:lnTo>
                  <a:pt x="816" y="4"/>
                </a:lnTo>
                <a:lnTo>
                  <a:pt x="853" y="9"/>
                </a:lnTo>
                <a:lnTo>
                  <a:pt x="890" y="15"/>
                </a:lnTo>
                <a:lnTo>
                  <a:pt x="926" y="24"/>
                </a:lnTo>
                <a:lnTo>
                  <a:pt x="961" y="34"/>
                </a:lnTo>
                <a:lnTo>
                  <a:pt x="995" y="46"/>
                </a:lnTo>
                <a:lnTo>
                  <a:pt x="1029" y="59"/>
                </a:lnTo>
                <a:lnTo>
                  <a:pt x="1062" y="74"/>
                </a:lnTo>
                <a:lnTo>
                  <a:pt x="1094" y="90"/>
                </a:lnTo>
                <a:lnTo>
                  <a:pt x="1125" y="107"/>
                </a:lnTo>
                <a:lnTo>
                  <a:pt x="1155" y="127"/>
                </a:lnTo>
                <a:lnTo>
                  <a:pt x="1184" y="148"/>
                </a:lnTo>
                <a:lnTo>
                  <a:pt x="1211" y="169"/>
                </a:lnTo>
                <a:lnTo>
                  <a:pt x="1239" y="193"/>
                </a:lnTo>
                <a:lnTo>
                  <a:pt x="1265" y="217"/>
                </a:lnTo>
                <a:lnTo>
                  <a:pt x="1289" y="243"/>
                </a:lnTo>
                <a:lnTo>
                  <a:pt x="1312" y="270"/>
                </a:lnTo>
                <a:lnTo>
                  <a:pt x="1334" y="299"/>
                </a:lnTo>
                <a:lnTo>
                  <a:pt x="1355" y="327"/>
                </a:lnTo>
                <a:lnTo>
                  <a:pt x="1374" y="357"/>
                </a:lnTo>
                <a:lnTo>
                  <a:pt x="1392" y="389"/>
                </a:lnTo>
                <a:lnTo>
                  <a:pt x="1408" y="420"/>
                </a:lnTo>
                <a:lnTo>
                  <a:pt x="1423" y="453"/>
                </a:lnTo>
                <a:lnTo>
                  <a:pt x="1436" y="486"/>
                </a:lnTo>
                <a:lnTo>
                  <a:pt x="1448" y="521"/>
                </a:lnTo>
                <a:lnTo>
                  <a:pt x="1458" y="556"/>
                </a:lnTo>
                <a:lnTo>
                  <a:pt x="1467" y="592"/>
                </a:lnTo>
                <a:lnTo>
                  <a:pt x="1473" y="629"/>
                </a:lnTo>
                <a:lnTo>
                  <a:pt x="1477" y="666"/>
                </a:lnTo>
                <a:lnTo>
                  <a:pt x="1481" y="704"/>
                </a:lnTo>
                <a:lnTo>
                  <a:pt x="1482" y="742"/>
                </a:lnTo>
                <a:lnTo>
                  <a:pt x="1482" y="742"/>
                </a:lnTo>
                <a:close/>
              </a:path>
            </a:pathLst>
          </a:custGeom>
          <a:solidFill>
            <a:schemeClr val="lt1">
              <a:alpha val="100000"/>
            </a:schemeClr>
          </a:solidFill>
          <a:ln w="19050">
            <a:solidFill>
              <a:schemeClr val="accent1">
                <a:alpha val="100000"/>
              </a:schemeClr>
            </a:solidFill>
            <a:prstDash val="solid"/>
          </a:ln>
        </p:spPr>
      </p:sp>
      <p:sp>
        <p:nvSpPr>
          <p:cNvPr id="14" name="Freeform 14"/>
          <p:cNvSpPr/>
          <p:nvPr/>
        </p:nvSpPr>
        <p:spPr>
          <a:xfrm>
            <a:off x="2143045" y="2308934"/>
            <a:ext cx="609585" cy="559190"/>
          </a:xfrm>
          <a:custGeom>
            <a:avLst/>
            <a:gdLst/>
            <a:ahLst/>
            <a:cxnLst/>
            <a:rect l="l" t="t" r="r" b="b"/>
            <a:pathLst>
              <a:path w="988" h="905">
                <a:moveTo>
                  <a:pt x="298" y="855"/>
                </a:moveTo>
                <a:lnTo>
                  <a:pt x="359" y="855"/>
                </a:lnTo>
                <a:lnTo>
                  <a:pt x="359" y="855"/>
                </a:lnTo>
                <a:lnTo>
                  <a:pt x="374" y="838"/>
                </a:lnTo>
                <a:lnTo>
                  <a:pt x="388" y="819"/>
                </a:lnTo>
                <a:lnTo>
                  <a:pt x="401" y="799"/>
                </a:lnTo>
                <a:lnTo>
                  <a:pt x="412" y="776"/>
                </a:lnTo>
                <a:lnTo>
                  <a:pt x="421" y="752"/>
                </a:lnTo>
                <a:lnTo>
                  <a:pt x="427" y="725"/>
                </a:lnTo>
                <a:lnTo>
                  <a:pt x="432" y="697"/>
                </a:lnTo>
                <a:lnTo>
                  <a:pt x="436" y="666"/>
                </a:lnTo>
                <a:lnTo>
                  <a:pt x="425" y="666"/>
                </a:lnTo>
                <a:lnTo>
                  <a:pt x="425" y="666"/>
                </a:lnTo>
                <a:lnTo>
                  <a:pt x="418" y="666"/>
                </a:lnTo>
                <a:lnTo>
                  <a:pt x="412" y="664"/>
                </a:lnTo>
                <a:lnTo>
                  <a:pt x="405" y="661"/>
                </a:lnTo>
                <a:lnTo>
                  <a:pt x="401" y="656"/>
                </a:lnTo>
                <a:lnTo>
                  <a:pt x="397" y="651"/>
                </a:lnTo>
                <a:lnTo>
                  <a:pt x="393" y="646"/>
                </a:lnTo>
                <a:lnTo>
                  <a:pt x="391" y="639"/>
                </a:lnTo>
                <a:lnTo>
                  <a:pt x="390" y="633"/>
                </a:lnTo>
                <a:lnTo>
                  <a:pt x="390" y="633"/>
                </a:lnTo>
                <a:lnTo>
                  <a:pt x="390" y="633"/>
                </a:lnTo>
                <a:lnTo>
                  <a:pt x="391" y="625"/>
                </a:lnTo>
                <a:lnTo>
                  <a:pt x="393" y="620"/>
                </a:lnTo>
                <a:lnTo>
                  <a:pt x="397" y="613"/>
                </a:lnTo>
                <a:lnTo>
                  <a:pt x="401" y="609"/>
                </a:lnTo>
                <a:lnTo>
                  <a:pt x="405" y="604"/>
                </a:lnTo>
                <a:lnTo>
                  <a:pt x="412" y="601"/>
                </a:lnTo>
                <a:lnTo>
                  <a:pt x="418" y="599"/>
                </a:lnTo>
                <a:lnTo>
                  <a:pt x="425" y="598"/>
                </a:lnTo>
                <a:lnTo>
                  <a:pt x="442" y="598"/>
                </a:lnTo>
                <a:lnTo>
                  <a:pt x="442" y="598"/>
                </a:lnTo>
                <a:lnTo>
                  <a:pt x="417" y="573"/>
                </a:lnTo>
                <a:lnTo>
                  <a:pt x="393" y="546"/>
                </a:lnTo>
                <a:lnTo>
                  <a:pt x="371" y="519"/>
                </a:lnTo>
                <a:lnTo>
                  <a:pt x="351" y="489"/>
                </a:lnTo>
                <a:lnTo>
                  <a:pt x="337" y="512"/>
                </a:lnTo>
                <a:lnTo>
                  <a:pt x="337" y="512"/>
                </a:lnTo>
                <a:lnTo>
                  <a:pt x="277" y="476"/>
                </a:lnTo>
                <a:lnTo>
                  <a:pt x="248" y="458"/>
                </a:lnTo>
                <a:lnTo>
                  <a:pt x="219" y="438"/>
                </a:lnTo>
                <a:lnTo>
                  <a:pt x="191" y="418"/>
                </a:lnTo>
                <a:lnTo>
                  <a:pt x="164" y="395"/>
                </a:lnTo>
                <a:lnTo>
                  <a:pt x="138" y="371"/>
                </a:lnTo>
                <a:lnTo>
                  <a:pt x="126" y="358"/>
                </a:lnTo>
                <a:lnTo>
                  <a:pt x="114" y="345"/>
                </a:lnTo>
                <a:lnTo>
                  <a:pt x="114" y="345"/>
                </a:lnTo>
                <a:lnTo>
                  <a:pt x="102" y="331"/>
                </a:lnTo>
                <a:lnTo>
                  <a:pt x="92" y="317"/>
                </a:lnTo>
                <a:lnTo>
                  <a:pt x="81" y="301"/>
                </a:lnTo>
                <a:lnTo>
                  <a:pt x="71" y="285"/>
                </a:lnTo>
                <a:lnTo>
                  <a:pt x="61" y="269"/>
                </a:lnTo>
                <a:lnTo>
                  <a:pt x="53" y="251"/>
                </a:lnTo>
                <a:lnTo>
                  <a:pt x="44" y="234"/>
                </a:lnTo>
                <a:lnTo>
                  <a:pt x="36" y="216"/>
                </a:lnTo>
                <a:lnTo>
                  <a:pt x="30" y="196"/>
                </a:lnTo>
                <a:lnTo>
                  <a:pt x="23" y="175"/>
                </a:lnTo>
                <a:lnTo>
                  <a:pt x="18" y="154"/>
                </a:lnTo>
                <a:lnTo>
                  <a:pt x="13" y="132"/>
                </a:lnTo>
                <a:lnTo>
                  <a:pt x="9" y="108"/>
                </a:lnTo>
                <a:lnTo>
                  <a:pt x="6" y="84"/>
                </a:lnTo>
                <a:lnTo>
                  <a:pt x="4" y="59"/>
                </a:lnTo>
                <a:lnTo>
                  <a:pt x="3" y="33"/>
                </a:lnTo>
                <a:lnTo>
                  <a:pt x="0" y="0"/>
                </a:lnTo>
                <a:lnTo>
                  <a:pt x="33" y="7"/>
                </a:lnTo>
                <a:lnTo>
                  <a:pt x="239" y="55"/>
                </a:lnTo>
                <a:lnTo>
                  <a:pt x="252" y="58"/>
                </a:lnTo>
                <a:lnTo>
                  <a:pt x="252" y="58"/>
                </a:lnTo>
                <a:lnTo>
                  <a:pt x="256" y="23"/>
                </a:lnTo>
                <a:lnTo>
                  <a:pt x="473" y="23"/>
                </a:lnTo>
                <a:lnTo>
                  <a:pt x="520" y="23"/>
                </a:lnTo>
                <a:lnTo>
                  <a:pt x="737" y="23"/>
                </a:lnTo>
                <a:lnTo>
                  <a:pt x="737" y="23"/>
                </a:lnTo>
                <a:lnTo>
                  <a:pt x="740" y="57"/>
                </a:lnTo>
                <a:lnTo>
                  <a:pt x="751" y="55"/>
                </a:lnTo>
                <a:lnTo>
                  <a:pt x="956" y="7"/>
                </a:lnTo>
                <a:lnTo>
                  <a:pt x="988" y="0"/>
                </a:lnTo>
                <a:lnTo>
                  <a:pt x="987" y="33"/>
                </a:lnTo>
                <a:lnTo>
                  <a:pt x="987" y="33"/>
                </a:lnTo>
                <a:lnTo>
                  <a:pt x="986" y="59"/>
                </a:lnTo>
                <a:lnTo>
                  <a:pt x="983" y="84"/>
                </a:lnTo>
                <a:lnTo>
                  <a:pt x="980" y="108"/>
                </a:lnTo>
                <a:lnTo>
                  <a:pt x="976" y="132"/>
                </a:lnTo>
                <a:lnTo>
                  <a:pt x="971" y="154"/>
                </a:lnTo>
                <a:lnTo>
                  <a:pt x="965" y="175"/>
                </a:lnTo>
                <a:lnTo>
                  <a:pt x="960" y="196"/>
                </a:lnTo>
                <a:lnTo>
                  <a:pt x="952" y="216"/>
                </a:lnTo>
                <a:lnTo>
                  <a:pt x="945" y="234"/>
                </a:lnTo>
                <a:lnTo>
                  <a:pt x="936" y="251"/>
                </a:lnTo>
                <a:lnTo>
                  <a:pt x="927" y="269"/>
                </a:lnTo>
                <a:lnTo>
                  <a:pt x="918" y="285"/>
                </a:lnTo>
                <a:lnTo>
                  <a:pt x="908" y="301"/>
                </a:lnTo>
                <a:lnTo>
                  <a:pt x="897" y="317"/>
                </a:lnTo>
                <a:lnTo>
                  <a:pt x="886" y="331"/>
                </a:lnTo>
                <a:lnTo>
                  <a:pt x="874" y="345"/>
                </a:lnTo>
                <a:lnTo>
                  <a:pt x="874" y="345"/>
                </a:lnTo>
                <a:lnTo>
                  <a:pt x="862" y="358"/>
                </a:lnTo>
                <a:lnTo>
                  <a:pt x="850" y="371"/>
                </a:lnTo>
                <a:lnTo>
                  <a:pt x="825" y="395"/>
                </a:lnTo>
                <a:lnTo>
                  <a:pt x="798" y="418"/>
                </a:lnTo>
                <a:lnTo>
                  <a:pt x="770" y="438"/>
                </a:lnTo>
                <a:lnTo>
                  <a:pt x="742" y="458"/>
                </a:lnTo>
                <a:lnTo>
                  <a:pt x="713" y="476"/>
                </a:lnTo>
                <a:lnTo>
                  <a:pt x="653" y="512"/>
                </a:lnTo>
                <a:lnTo>
                  <a:pt x="640" y="491"/>
                </a:lnTo>
                <a:lnTo>
                  <a:pt x="640" y="491"/>
                </a:lnTo>
                <a:lnTo>
                  <a:pt x="620" y="521"/>
                </a:lnTo>
                <a:lnTo>
                  <a:pt x="599" y="548"/>
                </a:lnTo>
                <a:lnTo>
                  <a:pt x="576" y="574"/>
                </a:lnTo>
                <a:lnTo>
                  <a:pt x="551" y="598"/>
                </a:lnTo>
                <a:lnTo>
                  <a:pt x="567" y="598"/>
                </a:lnTo>
                <a:lnTo>
                  <a:pt x="567" y="598"/>
                </a:lnTo>
                <a:lnTo>
                  <a:pt x="574" y="599"/>
                </a:lnTo>
                <a:lnTo>
                  <a:pt x="580" y="601"/>
                </a:lnTo>
                <a:lnTo>
                  <a:pt x="586" y="604"/>
                </a:lnTo>
                <a:lnTo>
                  <a:pt x="591" y="609"/>
                </a:lnTo>
                <a:lnTo>
                  <a:pt x="595" y="613"/>
                </a:lnTo>
                <a:lnTo>
                  <a:pt x="599" y="620"/>
                </a:lnTo>
                <a:lnTo>
                  <a:pt x="601" y="625"/>
                </a:lnTo>
                <a:lnTo>
                  <a:pt x="601" y="633"/>
                </a:lnTo>
                <a:lnTo>
                  <a:pt x="601" y="633"/>
                </a:lnTo>
                <a:lnTo>
                  <a:pt x="601" y="633"/>
                </a:lnTo>
                <a:lnTo>
                  <a:pt x="601" y="639"/>
                </a:lnTo>
                <a:lnTo>
                  <a:pt x="599" y="646"/>
                </a:lnTo>
                <a:lnTo>
                  <a:pt x="595" y="651"/>
                </a:lnTo>
                <a:lnTo>
                  <a:pt x="591" y="656"/>
                </a:lnTo>
                <a:lnTo>
                  <a:pt x="586" y="661"/>
                </a:lnTo>
                <a:lnTo>
                  <a:pt x="580" y="664"/>
                </a:lnTo>
                <a:lnTo>
                  <a:pt x="574" y="666"/>
                </a:lnTo>
                <a:lnTo>
                  <a:pt x="567" y="666"/>
                </a:lnTo>
                <a:lnTo>
                  <a:pt x="557" y="666"/>
                </a:lnTo>
                <a:lnTo>
                  <a:pt x="557" y="666"/>
                </a:lnTo>
                <a:lnTo>
                  <a:pt x="561" y="697"/>
                </a:lnTo>
                <a:lnTo>
                  <a:pt x="565" y="725"/>
                </a:lnTo>
                <a:lnTo>
                  <a:pt x="572" y="752"/>
                </a:lnTo>
                <a:lnTo>
                  <a:pt x="581" y="776"/>
                </a:lnTo>
                <a:lnTo>
                  <a:pt x="592" y="799"/>
                </a:lnTo>
                <a:lnTo>
                  <a:pt x="605" y="819"/>
                </a:lnTo>
                <a:lnTo>
                  <a:pt x="619" y="838"/>
                </a:lnTo>
                <a:lnTo>
                  <a:pt x="634" y="855"/>
                </a:lnTo>
                <a:lnTo>
                  <a:pt x="697" y="855"/>
                </a:lnTo>
                <a:lnTo>
                  <a:pt x="713" y="905"/>
                </a:lnTo>
                <a:lnTo>
                  <a:pt x="283" y="905"/>
                </a:lnTo>
                <a:lnTo>
                  <a:pt x="298" y="855"/>
                </a:lnTo>
                <a:lnTo>
                  <a:pt x="298" y="855"/>
                </a:lnTo>
                <a:close/>
                <a:moveTo>
                  <a:pt x="742" y="109"/>
                </a:moveTo>
                <a:lnTo>
                  <a:pt x="742" y="109"/>
                </a:lnTo>
                <a:lnTo>
                  <a:pt x="741" y="157"/>
                </a:lnTo>
                <a:lnTo>
                  <a:pt x="737" y="203"/>
                </a:lnTo>
                <a:lnTo>
                  <a:pt x="731" y="247"/>
                </a:lnTo>
                <a:lnTo>
                  <a:pt x="723" y="289"/>
                </a:lnTo>
                <a:lnTo>
                  <a:pt x="719" y="310"/>
                </a:lnTo>
                <a:lnTo>
                  <a:pt x="714" y="331"/>
                </a:lnTo>
                <a:lnTo>
                  <a:pt x="707" y="350"/>
                </a:lnTo>
                <a:lnTo>
                  <a:pt x="701" y="370"/>
                </a:lnTo>
                <a:lnTo>
                  <a:pt x="693" y="388"/>
                </a:lnTo>
                <a:lnTo>
                  <a:pt x="685" y="407"/>
                </a:lnTo>
                <a:lnTo>
                  <a:pt x="678" y="425"/>
                </a:lnTo>
                <a:lnTo>
                  <a:pt x="669" y="443"/>
                </a:lnTo>
                <a:lnTo>
                  <a:pt x="669" y="443"/>
                </a:lnTo>
                <a:lnTo>
                  <a:pt x="715" y="414"/>
                </a:lnTo>
                <a:lnTo>
                  <a:pt x="736" y="399"/>
                </a:lnTo>
                <a:lnTo>
                  <a:pt x="758" y="383"/>
                </a:lnTo>
                <a:lnTo>
                  <a:pt x="779" y="367"/>
                </a:lnTo>
                <a:lnTo>
                  <a:pt x="798" y="349"/>
                </a:lnTo>
                <a:lnTo>
                  <a:pt x="818" y="331"/>
                </a:lnTo>
                <a:lnTo>
                  <a:pt x="836" y="311"/>
                </a:lnTo>
                <a:lnTo>
                  <a:pt x="836" y="311"/>
                </a:lnTo>
                <a:lnTo>
                  <a:pt x="855" y="288"/>
                </a:lnTo>
                <a:lnTo>
                  <a:pt x="871" y="263"/>
                </a:lnTo>
                <a:lnTo>
                  <a:pt x="886" y="236"/>
                </a:lnTo>
                <a:lnTo>
                  <a:pt x="894" y="222"/>
                </a:lnTo>
                <a:lnTo>
                  <a:pt x="900" y="208"/>
                </a:lnTo>
                <a:lnTo>
                  <a:pt x="906" y="192"/>
                </a:lnTo>
                <a:lnTo>
                  <a:pt x="912" y="177"/>
                </a:lnTo>
                <a:lnTo>
                  <a:pt x="917" y="159"/>
                </a:lnTo>
                <a:lnTo>
                  <a:pt x="921" y="142"/>
                </a:lnTo>
                <a:lnTo>
                  <a:pt x="925" y="123"/>
                </a:lnTo>
                <a:lnTo>
                  <a:pt x="929" y="105"/>
                </a:lnTo>
                <a:lnTo>
                  <a:pt x="932" y="85"/>
                </a:lnTo>
                <a:lnTo>
                  <a:pt x="934" y="66"/>
                </a:lnTo>
                <a:lnTo>
                  <a:pt x="793" y="97"/>
                </a:lnTo>
                <a:lnTo>
                  <a:pt x="808" y="130"/>
                </a:lnTo>
                <a:lnTo>
                  <a:pt x="761" y="152"/>
                </a:lnTo>
                <a:lnTo>
                  <a:pt x="742" y="109"/>
                </a:lnTo>
                <a:lnTo>
                  <a:pt x="742" y="109"/>
                </a:lnTo>
                <a:close/>
                <a:moveTo>
                  <a:pt x="326" y="446"/>
                </a:moveTo>
                <a:lnTo>
                  <a:pt x="326" y="446"/>
                </a:lnTo>
                <a:lnTo>
                  <a:pt x="316" y="428"/>
                </a:lnTo>
                <a:lnTo>
                  <a:pt x="308" y="409"/>
                </a:lnTo>
                <a:lnTo>
                  <a:pt x="300" y="390"/>
                </a:lnTo>
                <a:lnTo>
                  <a:pt x="292" y="371"/>
                </a:lnTo>
                <a:lnTo>
                  <a:pt x="286" y="350"/>
                </a:lnTo>
                <a:lnTo>
                  <a:pt x="279" y="331"/>
                </a:lnTo>
                <a:lnTo>
                  <a:pt x="274" y="309"/>
                </a:lnTo>
                <a:lnTo>
                  <a:pt x="269" y="288"/>
                </a:lnTo>
                <a:lnTo>
                  <a:pt x="264" y="267"/>
                </a:lnTo>
                <a:lnTo>
                  <a:pt x="261" y="244"/>
                </a:lnTo>
                <a:lnTo>
                  <a:pt x="258" y="221"/>
                </a:lnTo>
                <a:lnTo>
                  <a:pt x="256" y="198"/>
                </a:lnTo>
                <a:lnTo>
                  <a:pt x="253" y="174"/>
                </a:lnTo>
                <a:lnTo>
                  <a:pt x="252" y="151"/>
                </a:lnTo>
                <a:lnTo>
                  <a:pt x="251" y="102"/>
                </a:lnTo>
                <a:lnTo>
                  <a:pt x="228" y="152"/>
                </a:lnTo>
                <a:lnTo>
                  <a:pt x="182" y="130"/>
                </a:lnTo>
                <a:lnTo>
                  <a:pt x="197" y="97"/>
                </a:lnTo>
                <a:lnTo>
                  <a:pt x="56" y="66"/>
                </a:lnTo>
                <a:lnTo>
                  <a:pt x="56" y="66"/>
                </a:lnTo>
                <a:lnTo>
                  <a:pt x="58" y="85"/>
                </a:lnTo>
                <a:lnTo>
                  <a:pt x="60" y="105"/>
                </a:lnTo>
                <a:lnTo>
                  <a:pt x="63" y="123"/>
                </a:lnTo>
                <a:lnTo>
                  <a:pt x="68" y="142"/>
                </a:lnTo>
                <a:lnTo>
                  <a:pt x="72" y="159"/>
                </a:lnTo>
                <a:lnTo>
                  <a:pt x="77" y="177"/>
                </a:lnTo>
                <a:lnTo>
                  <a:pt x="83" y="192"/>
                </a:lnTo>
                <a:lnTo>
                  <a:pt x="89" y="208"/>
                </a:lnTo>
                <a:lnTo>
                  <a:pt x="96" y="222"/>
                </a:lnTo>
                <a:lnTo>
                  <a:pt x="102" y="236"/>
                </a:lnTo>
                <a:lnTo>
                  <a:pt x="118" y="263"/>
                </a:lnTo>
                <a:lnTo>
                  <a:pt x="135" y="288"/>
                </a:lnTo>
                <a:lnTo>
                  <a:pt x="153" y="311"/>
                </a:lnTo>
                <a:lnTo>
                  <a:pt x="153" y="311"/>
                </a:lnTo>
                <a:lnTo>
                  <a:pt x="172" y="332"/>
                </a:lnTo>
                <a:lnTo>
                  <a:pt x="191" y="350"/>
                </a:lnTo>
                <a:lnTo>
                  <a:pt x="212" y="369"/>
                </a:lnTo>
                <a:lnTo>
                  <a:pt x="234" y="385"/>
                </a:lnTo>
                <a:lnTo>
                  <a:pt x="256" y="401"/>
                </a:lnTo>
                <a:lnTo>
                  <a:pt x="279" y="417"/>
                </a:lnTo>
                <a:lnTo>
                  <a:pt x="326" y="446"/>
                </a:lnTo>
                <a:lnTo>
                  <a:pt x="326" y="446"/>
                </a:lnTo>
                <a:close/>
                <a:moveTo>
                  <a:pt x="304" y="70"/>
                </a:moveTo>
                <a:lnTo>
                  <a:pt x="304" y="70"/>
                </a:lnTo>
                <a:lnTo>
                  <a:pt x="304" y="120"/>
                </a:lnTo>
                <a:lnTo>
                  <a:pt x="307" y="170"/>
                </a:lnTo>
                <a:lnTo>
                  <a:pt x="309" y="194"/>
                </a:lnTo>
                <a:lnTo>
                  <a:pt x="312" y="218"/>
                </a:lnTo>
                <a:lnTo>
                  <a:pt x="315" y="242"/>
                </a:lnTo>
                <a:lnTo>
                  <a:pt x="320" y="266"/>
                </a:lnTo>
                <a:lnTo>
                  <a:pt x="320" y="266"/>
                </a:lnTo>
                <a:lnTo>
                  <a:pt x="325" y="288"/>
                </a:lnTo>
                <a:lnTo>
                  <a:pt x="331" y="312"/>
                </a:lnTo>
                <a:lnTo>
                  <a:pt x="339" y="335"/>
                </a:lnTo>
                <a:lnTo>
                  <a:pt x="348" y="358"/>
                </a:lnTo>
                <a:lnTo>
                  <a:pt x="358" y="380"/>
                </a:lnTo>
                <a:lnTo>
                  <a:pt x="368" y="401"/>
                </a:lnTo>
                <a:lnTo>
                  <a:pt x="381" y="423"/>
                </a:lnTo>
                <a:lnTo>
                  <a:pt x="394" y="445"/>
                </a:lnTo>
                <a:lnTo>
                  <a:pt x="394" y="445"/>
                </a:lnTo>
                <a:lnTo>
                  <a:pt x="398" y="448"/>
                </a:lnTo>
                <a:lnTo>
                  <a:pt x="401" y="450"/>
                </a:lnTo>
                <a:lnTo>
                  <a:pt x="404" y="452"/>
                </a:lnTo>
                <a:lnTo>
                  <a:pt x="407" y="453"/>
                </a:lnTo>
                <a:lnTo>
                  <a:pt x="412" y="453"/>
                </a:lnTo>
                <a:lnTo>
                  <a:pt x="416" y="453"/>
                </a:lnTo>
                <a:lnTo>
                  <a:pt x="419" y="452"/>
                </a:lnTo>
                <a:lnTo>
                  <a:pt x="424" y="450"/>
                </a:lnTo>
                <a:lnTo>
                  <a:pt x="424" y="450"/>
                </a:lnTo>
                <a:lnTo>
                  <a:pt x="427" y="447"/>
                </a:lnTo>
                <a:lnTo>
                  <a:pt x="429" y="444"/>
                </a:lnTo>
                <a:lnTo>
                  <a:pt x="430" y="440"/>
                </a:lnTo>
                <a:lnTo>
                  <a:pt x="431" y="436"/>
                </a:lnTo>
                <a:lnTo>
                  <a:pt x="432" y="433"/>
                </a:lnTo>
                <a:lnTo>
                  <a:pt x="431" y="428"/>
                </a:lnTo>
                <a:lnTo>
                  <a:pt x="430" y="425"/>
                </a:lnTo>
                <a:lnTo>
                  <a:pt x="428" y="421"/>
                </a:lnTo>
                <a:lnTo>
                  <a:pt x="428" y="421"/>
                </a:lnTo>
                <a:lnTo>
                  <a:pt x="416" y="402"/>
                </a:lnTo>
                <a:lnTo>
                  <a:pt x="404" y="382"/>
                </a:lnTo>
                <a:lnTo>
                  <a:pt x="394" y="362"/>
                </a:lnTo>
                <a:lnTo>
                  <a:pt x="386" y="342"/>
                </a:lnTo>
                <a:lnTo>
                  <a:pt x="378" y="321"/>
                </a:lnTo>
                <a:lnTo>
                  <a:pt x="371" y="300"/>
                </a:lnTo>
                <a:lnTo>
                  <a:pt x="365" y="279"/>
                </a:lnTo>
                <a:lnTo>
                  <a:pt x="360" y="257"/>
                </a:lnTo>
                <a:lnTo>
                  <a:pt x="360" y="257"/>
                </a:lnTo>
                <a:lnTo>
                  <a:pt x="355" y="234"/>
                </a:lnTo>
                <a:lnTo>
                  <a:pt x="352" y="212"/>
                </a:lnTo>
                <a:lnTo>
                  <a:pt x="350" y="189"/>
                </a:lnTo>
                <a:lnTo>
                  <a:pt x="348" y="166"/>
                </a:lnTo>
                <a:lnTo>
                  <a:pt x="346" y="119"/>
                </a:lnTo>
                <a:lnTo>
                  <a:pt x="346" y="70"/>
                </a:lnTo>
                <a:lnTo>
                  <a:pt x="346" y="70"/>
                </a:lnTo>
                <a:lnTo>
                  <a:pt x="345" y="67"/>
                </a:lnTo>
                <a:lnTo>
                  <a:pt x="343" y="63"/>
                </a:lnTo>
                <a:lnTo>
                  <a:pt x="342" y="59"/>
                </a:lnTo>
                <a:lnTo>
                  <a:pt x="339" y="56"/>
                </a:lnTo>
                <a:lnTo>
                  <a:pt x="337" y="54"/>
                </a:lnTo>
                <a:lnTo>
                  <a:pt x="333" y="52"/>
                </a:lnTo>
                <a:lnTo>
                  <a:pt x="329" y="51"/>
                </a:lnTo>
                <a:lnTo>
                  <a:pt x="325" y="50"/>
                </a:lnTo>
                <a:lnTo>
                  <a:pt x="325" y="50"/>
                </a:lnTo>
                <a:lnTo>
                  <a:pt x="321" y="51"/>
                </a:lnTo>
                <a:lnTo>
                  <a:pt x="317" y="52"/>
                </a:lnTo>
                <a:lnTo>
                  <a:pt x="313" y="53"/>
                </a:lnTo>
                <a:lnTo>
                  <a:pt x="311" y="56"/>
                </a:lnTo>
                <a:lnTo>
                  <a:pt x="308" y="58"/>
                </a:lnTo>
                <a:lnTo>
                  <a:pt x="307" y="63"/>
                </a:lnTo>
                <a:lnTo>
                  <a:pt x="304" y="66"/>
                </a:lnTo>
                <a:lnTo>
                  <a:pt x="304" y="70"/>
                </a:lnTo>
                <a:lnTo>
                  <a:pt x="304" y="70"/>
                </a:lnTo>
                <a:close/>
              </a:path>
            </a:pathLst>
          </a:custGeom>
          <a:solidFill>
            <a:schemeClr val="accent1">
              <a:alpha val="100000"/>
            </a:schemeClr>
          </a:solidFill>
          <a:ln/>
        </p:spPr>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l="12500" r="12500"/>
          <a:stretch>
            <a:fillRect/>
          </a:stretch>
        </p:blipFill>
        <p:spPr>
          <a:xfrm>
            <a:off x="615557" y="1293101"/>
            <a:ext cx="3938035" cy="5250714"/>
          </a:xfrm>
          <a:prstGeom prst="rect">
            <a:avLst/>
          </a:prstGeom>
        </p:spPr>
      </p:pic>
      <p:sp>
        <p:nvSpPr>
          <p:cNvPr id="3" name="AutoShape 3"/>
          <p:cNvSpPr/>
          <p:nvPr/>
        </p:nvSpPr>
        <p:spPr>
          <a:xfrm>
            <a:off x="4232060" y="1718638"/>
            <a:ext cx="7211308" cy="4522346"/>
          </a:xfrm>
          <a:prstGeom prst="roundRect">
            <a:avLst>
              <a:gd name="adj" fmla="val 4504"/>
            </a:avLst>
          </a:prstGeom>
          <a:solidFill>
            <a:srgbClr val="FFFFFF">
              <a:alpha val="100000"/>
            </a:srgbClr>
          </a:solidFill>
          <a:ln/>
          <a:effectLst>
            <a:outerShdw blurRad="381000">
              <a:srgbClr val="000000">
                <a:alpha val="7000"/>
              </a:srgbClr>
            </a:outerShdw>
          </a:effectLst>
        </p:spPr>
      </p:sp>
      <p:sp>
        <p:nvSpPr>
          <p:cNvPr id="4" name="TextBox 4"/>
          <p:cNvSpPr txBox="1"/>
          <p:nvPr/>
        </p:nvSpPr>
        <p:spPr>
          <a:xfrm>
            <a:off x="4599214" y="2711090"/>
            <a:ext cx="6477000" cy="1257743"/>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维护面板是供车站管理人员对设备进行维护、故障诊断、参数设置等操作的控制面板，它由显示器和小键盘组成；维修人员通过输入帐号密码进入维修系统进行维护。</a:t>
            </a:r>
          </a:p>
        </p:txBody>
      </p:sp>
      <p:sp>
        <p:nvSpPr>
          <p:cNvPr id="5" name="TextBox 5"/>
          <p:cNvSpPr txBox="1"/>
          <p:nvPr/>
        </p:nvSpPr>
        <p:spPr>
          <a:xfrm>
            <a:off x="4599214" y="2143575"/>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维护面板</a:t>
            </a:r>
          </a:p>
        </p:txBody>
      </p:sp>
      <p:sp>
        <p:nvSpPr>
          <p:cNvPr id="6" name="TextBox 6"/>
          <p:cNvSpPr txBox="1"/>
          <p:nvPr/>
        </p:nvSpPr>
        <p:spPr>
          <a:xfrm>
            <a:off x="4599214" y="4589063"/>
            <a:ext cx="6477000" cy="1271524"/>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乘客显示器是自动售票机人机界面操作的主要部件，乘客根据显示器提示界面，通过加装在乘客显示器上的触摸屏进行购票或者充值操作。</a:t>
            </a:r>
          </a:p>
        </p:txBody>
      </p:sp>
      <p:sp>
        <p:nvSpPr>
          <p:cNvPr id="7" name="TextBox 7"/>
          <p:cNvSpPr txBox="1"/>
          <p:nvPr/>
        </p:nvSpPr>
        <p:spPr>
          <a:xfrm>
            <a:off x="4599214" y="4153214"/>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乘客触摸显示器</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自动售票机的结构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89593" y="1595455"/>
            <a:ext cx="6734175" cy="771853"/>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自动售票机常见运营模式</a:t>
            </a:r>
          </a:p>
        </p:txBody>
      </p:sp>
      <p:sp>
        <p:nvSpPr>
          <p:cNvPr id="3" name="TextBox 3"/>
          <p:cNvSpPr txBox="1"/>
          <p:nvPr/>
        </p:nvSpPr>
        <p:spPr>
          <a:xfrm>
            <a:off x="689593" y="2246047"/>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自动售票机有正常服务模式、停止服务模式和限制服务模式。在正常模式下，提供所有服务，支付方式不受限制；在停止模式下，屏幕显示暂停服务。</a:t>
            </a:r>
          </a:p>
        </p:txBody>
      </p:sp>
      <p:sp>
        <p:nvSpPr>
          <p:cNvPr id="4" name="TextBox 4"/>
          <p:cNvSpPr txBox="1"/>
          <p:nvPr/>
        </p:nvSpPr>
        <p:spPr>
          <a:xfrm>
            <a:off x="689593" y="4139505"/>
            <a:ext cx="6734175" cy="75900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乘客操作界面的使用</a:t>
            </a:r>
          </a:p>
        </p:txBody>
      </p:sp>
      <p:sp>
        <p:nvSpPr>
          <p:cNvPr id="5" name="TextBox 5"/>
          <p:cNvSpPr txBox="1"/>
          <p:nvPr/>
        </p:nvSpPr>
        <p:spPr>
          <a:xfrm>
            <a:off x="689593" y="4798345"/>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乘客通过自动售票机操作界面，可按地图、线路、票价选择目的地购票，或插入储值票充值；购票流程为选择目的地、购买数量、支付金额、取出车票和找零。</a:t>
            </a:r>
          </a:p>
        </p:txBody>
      </p:sp>
      <p:cxnSp>
        <p:nvCxnSpPr>
          <p:cNvPr id="6" name="Connector 6"/>
          <p:cNvCxnSpPr/>
          <p:nvPr/>
        </p:nvCxnSpPr>
        <p:spPr>
          <a:xfrm>
            <a:off x="756268" y="6181746"/>
            <a:ext cx="7784538"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pic>
        <p:nvPicPr>
          <p:cNvPr id="7" name="Picture 7"/>
          <p:cNvPicPr>
            <a:picLocks noChangeAspect="1"/>
          </p:cNvPicPr>
          <p:nvPr/>
        </p:nvPicPr>
        <p:blipFill>
          <a:blip r:embed="rId3">
            <a:alphaModFix/>
          </a:blip>
          <a:srcRect l="25125" r="25125"/>
          <a:stretch>
            <a:fillRect/>
          </a:stretch>
        </p:blipFill>
        <p:spPr>
          <a:xfrm>
            <a:off x="7803289" y="1299241"/>
            <a:ext cx="3679824" cy="4906431"/>
          </a:xfrm>
          <a:prstGeom prst="rect">
            <a:avLst/>
          </a:prstGeom>
        </p:spPr>
      </p:pic>
      <p:cxnSp>
        <p:nvCxnSpPr>
          <p:cNvPr id="8" name="Connector 8"/>
          <p:cNvCxnSpPr/>
          <p:nvPr/>
        </p:nvCxnSpPr>
        <p:spPr>
          <a:xfrm>
            <a:off x="756268" y="3856089"/>
            <a:ext cx="7083417"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自动售票机日常运营操作</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l="10000" r="10000"/>
          <a:stretch>
            <a:fillRect/>
          </a:stretch>
        </p:blipFill>
        <p:spPr>
          <a:xfrm>
            <a:off x="476023" y="1726817"/>
            <a:ext cx="4434840" cy="4434841"/>
          </a:xfrm>
          <a:prstGeom prst="roundRect">
            <a:avLst/>
          </a:prstGeom>
        </p:spPr>
      </p:pic>
      <p:sp>
        <p:nvSpPr>
          <p:cNvPr id="3" name="TextBox 3"/>
          <p:cNvSpPr txBox="1"/>
          <p:nvPr/>
        </p:nvSpPr>
        <p:spPr>
          <a:xfrm>
            <a:off x="5562187" y="4881292"/>
            <a:ext cx="6000750" cy="711336"/>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设备蓝屏、花屏</a:t>
            </a:r>
          </a:p>
        </p:txBody>
      </p:sp>
      <p:sp>
        <p:nvSpPr>
          <p:cNvPr id="4" name="TextBox 4"/>
          <p:cNvSpPr txBox="1"/>
          <p:nvPr/>
        </p:nvSpPr>
        <p:spPr>
          <a:xfrm>
            <a:off x="5267801" y="5523753"/>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设备蓝屏、花屏的原因包括视频接口接触不良和工控机故障；解决方法为检查接口线缆是否松动，若故障由主控机导致，则需更换主控单元。</a:t>
            </a:r>
          </a:p>
        </p:txBody>
      </p:sp>
      <p:sp>
        <p:nvSpPr>
          <p:cNvPr id="5" name="AutoShape 5"/>
          <p:cNvSpPr/>
          <p:nvPr/>
        </p:nvSpPr>
        <p:spPr>
          <a:xfrm>
            <a:off x="5267801" y="1835975"/>
            <a:ext cx="238125" cy="238125"/>
          </a:xfrm>
          <a:prstGeom prst="ellipse">
            <a:avLst/>
          </a:prstGeom>
          <a:solidFill>
            <a:schemeClr val="accent1">
              <a:alpha val="100000"/>
            </a:schemeClr>
          </a:solidFill>
          <a:ln/>
        </p:spPr>
      </p:sp>
      <p:sp>
        <p:nvSpPr>
          <p:cNvPr id="6" name="TextBox 6"/>
          <p:cNvSpPr txBox="1"/>
          <p:nvPr/>
        </p:nvSpPr>
        <p:spPr>
          <a:xfrm>
            <a:off x="5562187" y="1621998"/>
            <a:ext cx="6000750" cy="666079"/>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开机无显示</a:t>
            </a:r>
          </a:p>
        </p:txBody>
      </p:sp>
      <p:sp>
        <p:nvSpPr>
          <p:cNvPr id="7" name="TextBox 7"/>
          <p:cNvSpPr txBox="1"/>
          <p:nvPr/>
        </p:nvSpPr>
        <p:spPr>
          <a:xfrm>
            <a:off x="5267801" y="2234038"/>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开机无显示的原因包括无电源输入和部件连接异常；解决方法为接通工控机电源和检查显示器连接线路，确保设备正常启动和运行。</a:t>
            </a:r>
          </a:p>
        </p:txBody>
      </p:sp>
      <p:sp>
        <p:nvSpPr>
          <p:cNvPr id="8" name="TextBox 8"/>
          <p:cNvSpPr txBox="1"/>
          <p:nvPr/>
        </p:nvSpPr>
        <p:spPr>
          <a:xfrm>
            <a:off x="5562187" y="3262274"/>
            <a:ext cx="6000750" cy="69755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网络连接失败</a:t>
            </a:r>
          </a:p>
        </p:txBody>
      </p:sp>
      <p:sp>
        <p:nvSpPr>
          <p:cNvPr id="9" name="TextBox 9"/>
          <p:cNvSpPr txBox="1"/>
          <p:nvPr/>
        </p:nvSpPr>
        <p:spPr>
          <a:xfrm>
            <a:off x="5267801" y="3896612"/>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自动售票机屏幕显示“网络连接失败”的原因为网络出现故障；解决方法为检查系统服务器软件及自动售票机与服务器之间的网络连接是否正常。</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自动售票机故障处理</a:t>
            </a:r>
          </a:p>
        </p:txBody>
      </p:sp>
      <p:sp>
        <p:nvSpPr>
          <p:cNvPr id="11" name="AutoShape 11"/>
          <p:cNvSpPr/>
          <p:nvPr/>
        </p:nvSpPr>
        <p:spPr>
          <a:xfrm>
            <a:off x="5267801" y="3491989"/>
            <a:ext cx="238125" cy="238125"/>
          </a:xfrm>
          <a:prstGeom prst="ellipse">
            <a:avLst/>
          </a:prstGeom>
          <a:solidFill>
            <a:schemeClr val="accent1">
              <a:alpha val="100000"/>
            </a:schemeClr>
          </a:solidFill>
          <a:ln/>
        </p:spPr>
      </p:sp>
      <p:sp>
        <p:nvSpPr>
          <p:cNvPr id="12" name="AutoShape 12"/>
          <p:cNvSpPr/>
          <p:nvPr/>
        </p:nvSpPr>
        <p:spPr>
          <a:xfrm>
            <a:off x="5267801" y="5117897"/>
            <a:ext cx="238125" cy="238125"/>
          </a:xfrm>
          <a:prstGeom prst="ellipse">
            <a:avLst/>
          </a:prstGeom>
          <a:solidFill>
            <a:schemeClr val="accent1">
              <a:alpha val="100000"/>
            </a:schemeClr>
          </a:solidFill>
          <a:ln/>
        </p:spPr>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685901" y="1362476"/>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只收硬币</a:t>
            </a:r>
          </a:p>
        </p:txBody>
      </p:sp>
      <p:sp>
        <p:nvSpPr>
          <p:cNvPr id="3" name="TextBox 3"/>
          <p:cNvSpPr txBox="1"/>
          <p:nvPr/>
        </p:nvSpPr>
        <p:spPr>
          <a:xfrm>
            <a:off x="1685901" y="2024509"/>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自动售票机显示“只收硬币”的原因为纸币识别模块有卡币或纸币箱未正确安装；解决方法为检查纸币识别模块并重新启动设备，确保纸币钱箱正确安装。</a:t>
            </a:r>
          </a:p>
        </p:txBody>
      </p:sp>
      <p:sp>
        <p:nvSpPr>
          <p:cNvPr id="4" name="TextBox 4"/>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自动售票机故障处理</a:t>
            </a:r>
          </a:p>
        </p:txBody>
      </p:sp>
      <p:grpSp>
        <p:nvGrpSpPr>
          <p:cNvPr id="5" name="Group 5"/>
          <p:cNvGrpSpPr/>
          <p:nvPr/>
        </p:nvGrpSpPr>
        <p:grpSpPr>
          <a:xfrm>
            <a:off x="838598" y="1564792"/>
            <a:ext cx="353467" cy="353467"/>
            <a:chOff x="838598" y="1564792"/>
            <a:chExt cx="353467" cy="353467"/>
          </a:xfrm>
        </p:grpSpPr>
        <p:sp>
          <p:nvSpPr>
            <p:cNvPr id="6" name="AutoShape 6"/>
            <p:cNvSpPr/>
            <p:nvPr/>
          </p:nvSpPr>
          <p:spPr>
            <a:xfrm>
              <a:off x="920082" y="1646276"/>
              <a:ext cx="190500" cy="190500"/>
            </a:xfrm>
            <a:prstGeom prst="ellipse">
              <a:avLst/>
            </a:prstGeom>
            <a:solidFill>
              <a:schemeClr val="accent1">
                <a:alpha val="100000"/>
              </a:schemeClr>
            </a:solidFill>
            <a:ln/>
          </p:spPr>
        </p:sp>
        <p:sp>
          <p:nvSpPr>
            <p:cNvPr id="7" name="AutoShape 7"/>
            <p:cNvSpPr/>
            <p:nvPr/>
          </p:nvSpPr>
          <p:spPr>
            <a:xfrm>
              <a:off x="838598" y="1564792"/>
              <a:ext cx="353467" cy="353467"/>
            </a:xfrm>
            <a:prstGeom prst="ellipse">
              <a:avLst/>
            </a:prstGeom>
            <a:solidFill>
              <a:schemeClr val="accent1">
                <a:alpha val="16000"/>
              </a:schemeClr>
            </a:solidFill>
            <a:ln/>
          </p:spPr>
        </p:sp>
      </p:grpSp>
      <p:sp>
        <p:nvSpPr>
          <p:cNvPr id="8" name="TextBox 8"/>
          <p:cNvSpPr txBox="1"/>
          <p:nvPr/>
        </p:nvSpPr>
        <p:spPr>
          <a:xfrm>
            <a:off x="1685901" y="3189254"/>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只收纸币</a:t>
            </a:r>
          </a:p>
        </p:txBody>
      </p:sp>
      <p:sp>
        <p:nvSpPr>
          <p:cNvPr id="9" name="TextBox 9"/>
          <p:cNvSpPr txBox="1"/>
          <p:nvPr/>
        </p:nvSpPr>
        <p:spPr>
          <a:xfrm>
            <a:off x="1685901" y="3851288"/>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自动售票机显示“只收纸币”的原因为硬币处理模块有卡币或硬币箱未正确安装；解决方法为检查硬币模块并重新启动设备，确保硬币箱正确安装或进行补币。</a:t>
            </a:r>
          </a:p>
        </p:txBody>
      </p:sp>
      <p:grpSp>
        <p:nvGrpSpPr>
          <p:cNvPr id="10" name="Group 10"/>
          <p:cNvGrpSpPr/>
          <p:nvPr/>
        </p:nvGrpSpPr>
        <p:grpSpPr>
          <a:xfrm>
            <a:off x="838598" y="3391571"/>
            <a:ext cx="353467" cy="353467"/>
            <a:chOff x="838598" y="3391571"/>
            <a:chExt cx="353467" cy="353467"/>
          </a:xfrm>
        </p:grpSpPr>
        <p:sp>
          <p:nvSpPr>
            <p:cNvPr id="11" name="AutoShape 11"/>
            <p:cNvSpPr/>
            <p:nvPr/>
          </p:nvSpPr>
          <p:spPr>
            <a:xfrm>
              <a:off x="920082" y="3473055"/>
              <a:ext cx="190500" cy="190500"/>
            </a:xfrm>
            <a:prstGeom prst="ellipse">
              <a:avLst/>
            </a:prstGeom>
            <a:solidFill>
              <a:schemeClr val="accent1">
                <a:alpha val="100000"/>
              </a:schemeClr>
            </a:solidFill>
            <a:ln/>
          </p:spPr>
        </p:sp>
        <p:sp>
          <p:nvSpPr>
            <p:cNvPr id="12" name="AutoShape 12"/>
            <p:cNvSpPr/>
            <p:nvPr/>
          </p:nvSpPr>
          <p:spPr>
            <a:xfrm>
              <a:off x="838598" y="3391571"/>
              <a:ext cx="353467" cy="353467"/>
            </a:xfrm>
            <a:prstGeom prst="ellipse">
              <a:avLst/>
            </a:prstGeom>
            <a:solidFill>
              <a:schemeClr val="accent1">
                <a:alpha val="16000"/>
              </a:schemeClr>
            </a:solidFill>
            <a:ln/>
          </p:spPr>
        </p:sp>
      </p:grpSp>
      <p:sp>
        <p:nvSpPr>
          <p:cNvPr id="13" name="TextBox 13"/>
          <p:cNvSpPr txBox="1"/>
          <p:nvPr/>
        </p:nvSpPr>
        <p:spPr>
          <a:xfrm>
            <a:off x="1685901" y="4975292"/>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无找零</a:t>
            </a:r>
          </a:p>
        </p:txBody>
      </p:sp>
      <p:sp>
        <p:nvSpPr>
          <p:cNvPr id="14" name="TextBox 14"/>
          <p:cNvSpPr txBox="1"/>
          <p:nvPr/>
        </p:nvSpPr>
        <p:spPr>
          <a:xfrm>
            <a:off x="1685901" y="5637325"/>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自动售票机显示“无找零”的原因为硬币识别模块没有放入找零硬币或硬币找零钱箱没有正确安装；解决方法为补充找零硬币并正确安装硬币找零钱箱。</a:t>
            </a:r>
          </a:p>
        </p:txBody>
      </p:sp>
      <p:grpSp>
        <p:nvGrpSpPr>
          <p:cNvPr id="15" name="Group 15"/>
          <p:cNvGrpSpPr/>
          <p:nvPr/>
        </p:nvGrpSpPr>
        <p:grpSpPr>
          <a:xfrm>
            <a:off x="838598" y="5177608"/>
            <a:ext cx="353467" cy="353467"/>
            <a:chOff x="838598" y="5177608"/>
            <a:chExt cx="353467" cy="353467"/>
          </a:xfrm>
        </p:grpSpPr>
        <p:sp>
          <p:nvSpPr>
            <p:cNvPr id="16" name="AutoShape 16"/>
            <p:cNvSpPr/>
            <p:nvPr/>
          </p:nvSpPr>
          <p:spPr>
            <a:xfrm>
              <a:off x="920082" y="5259092"/>
              <a:ext cx="190500" cy="190500"/>
            </a:xfrm>
            <a:prstGeom prst="ellipse">
              <a:avLst/>
            </a:prstGeom>
            <a:solidFill>
              <a:schemeClr val="accent1">
                <a:alpha val="100000"/>
              </a:schemeClr>
            </a:solidFill>
            <a:ln/>
          </p:spPr>
        </p:sp>
        <p:sp>
          <p:nvSpPr>
            <p:cNvPr id="17" name="AutoShape 17"/>
            <p:cNvSpPr/>
            <p:nvPr/>
          </p:nvSpPr>
          <p:spPr>
            <a:xfrm>
              <a:off x="838598" y="5177608"/>
              <a:ext cx="353467" cy="353467"/>
            </a:xfrm>
            <a:prstGeom prst="ellipse">
              <a:avLst/>
            </a:prstGeom>
            <a:solidFill>
              <a:schemeClr val="accent1">
                <a:alpha val="16000"/>
              </a:schemeClr>
            </a:solidFill>
            <a:ln/>
          </p:spPr>
        </p:sp>
      </p:grpSp>
      <p:cxnSp>
        <p:nvCxnSpPr>
          <p:cNvPr id="18" name="Connector 18"/>
          <p:cNvCxnSpPr/>
          <p:nvPr/>
        </p:nvCxnSpPr>
        <p:spPr>
          <a:xfrm>
            <a:off x="1015332" y="1728028"/>
            <a:ext cx="0" cy="5214957"/>
          </a:xfrm>
          <a:prstGeom prst="line">
            <a:avLst/>
          </a:prstGeom>
          <a:ln w="19050">
            <a:solidFill>
              <a:schemeClr val="accent1"/>
            </a:solidFill>
            <a:prstDash val="dash"/>
            <a:headEnd type="none"/>
            <a:tailEnd type="triangle"/>
          </a:ln>
        </p:spPr>
        <p:style>
          <a:lnRef idx="0">
            <a:schemeClr val="accent1"/>
          </a:lnRef>
          <a:fillRef idx="1">
            <a:schemeClr val="accent1"/>
          </a:fillRef>
          <a:effectRef idx="0">
            <a:schemeClr val="accent1"/>
          </a:effectRef>
          <a:fontRef idx="minor">
            <a:schemeClr val="lt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571808" y="1493008"/>
            <a:ext cx="3584000" cy="4864000"/>
          </a:xfrm>
          <a:prstGeom prst="roundRect">
            <a:avLst>
              <a:gd name="adj" fmla="val 8025"/>
            </a:avLst>
          </a:prstGeom>
          <a:solidFill>
            <a:schemeClr val="lt2">
              <a:alpha val="80000"/>
            </a:schemeClr>
          </a:solidFill>
          <a:ln/>
        </p:spPr>
      </p:sp>
      <p:sp>
        <p:nvSpPr>
          <p:cNvPr id="3" name="TextBox 3"/>
          <p:cNvSpPr txBox="1"/>
          <p:nvPr/>
        </p:nvSpPr>
        <p:spPr>
          <a:xfrm>
            <a:off x="839808" y="3200400"/>
            <a:ext cx="3048000" cy="550233"/>
          </a:xfrm>
          <a:prstGeom prst="rect">
            <a:avLst/>
          </a:prstGeom>
          <a:ln/>
        </p:spPr>
        <p:txBody>
          <a:bodyPr vert="horz" wrap="square" lIns="0" tIns="0" rIns="0" bIns="0" rtlCol="0" anchor="b" anchorCtr="0">
            <a:noAutofit/>
          </a:bodyPr>
          <a:lstStyle/>
          <a:p>
            <a:pPr algn="l">
              <a:lnSpc>
                <a:spcPct val="120000"/>
              </a:lnSpc>
            </a:pPr>
            <a:r>
              <a:rPr lang="en-US" sz="2400" b="1">
                <a:solidFill>
                  <a:schemeClr val="accent1">
                    <a:alpha val="100000"/>
                  </a:schemeClr>
                </a:solidFill>
                <a:latin typeface="Microsoft Yahei"/>
                <a:ea typeface="Microsoft Yahei"/>
                <a:cs typeface="Microsoft Yahei"/>
              </a:rPr>
              <a:t>只充值</a:t>
            </a:r>
          </a:p>
        </p:txBody>
      </p:sp>
      <p:sp>
        <p:nvSpPr>
          <p:cNvPr id="4" name="TextBox 4"/>
          <p:cNvSpPr txBox="1"/>
          <p:nvPr/>
        </p:nvSpPr>
        <p:spPr>
          <a:xfrm>
            <a:off x="839808" y="3984313"/>
            <a:ext cx="3048000" cy="1835382"/>
          </a:xfrm>
          <a:prstGeom prst="rect">
            <a:avLst/>
          </a:prstGeom>
          <a:ln/>
        </p:spPr>
        <p:txBody>
          <a:bodyPr vert="horz" wrap="square" lIns="0" tIns="0" rIns="0" bIns="0"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自动售票机显示“只充值”的原因为单程票发售模块没有放入车票或票箱没有正确安装；解决方法为放入发售用车票并正确安装票箱，确保设备正常运行。</a:t>
            </a:r>
          </a:p>
        </p:txBody>
      </p:sp>
      <p:sp>
        <p:nvSpPr>
          <p:cNvPr id="5" name="TextBox 5"/>
          <p:cNvSpPr txBox="1"/>
          <p:nvPr/>
        </p:nvSpPr>
        <p:spPr>
          <a:xfrm>
            <a:off x="839808" y="1654597"/>
            <a:ext cx="1990725" cy="1285875"/>
          </a:xfrm>
          <a:prstGeom prst="rect">
            <a:avLst/>
          </a:prstGeom>
          <a:ln/>
        </p:spPr>
        <p:txBody>
          <a:bodyPr vert="horz" wrap="square" lIns="0" tIns="0" rIns="0" bIns="0" rtlCol="0" anchor="t" anchorCtr="0">
            <a:spAutoFit/>
          </a:bodyPr>
          <a:lstStyle/>
          <a:p>
            <a:pPr algn="l">
              <a:lnSpc>
                <a:spcPct val="140000"/>
              </a:lnSpc>
            </a:pPr>
            <a:r>
              <a:rPr lang="en-US" sz="5775" b="1">
                <a:solidFill>
                  <a:schemeClr val="accent1">
                    <a:alpha val="100000"/>
                  </a:schemeClr>
                </a:solidFill>
                <a:latin typeface="Microsoft Yahei"/>
                <a:ea typeface="Microsoft Yahei"/>
                <a:cs typeface="Microsoft Yahei"/>
              </a:rPr>
              <a:t>01.</a:t>
            </a:r>
          </a:p>
        </p:txBody>
      </p:sp>
      <p:sp>
        <p:nvSpPr>
          <p:cNvPr id="6" name="TextBox 6"/>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自动售票机故障处理</a:t>
            </a:r>
          </a:p>
        </p:txBody>
      </p:sp>
      <p:sp>
        <p:nvSpPr>
          <p:cNvPr id="7" name="AutoShape 7"/>
          <p:cNvSpPr/>
          <p:nvPr/>
        </p:nvSpPr>
        <p:spPr>
          <a:xfrm>
            <a:off x="4345917" y="1502925"/>
            <a:ext cx="3584000" cy="4864000"/>
          </a:xfrm>
          <a:prstGeom prst="roundRect">
            <a:avLst>
              <a:gd name="adj" fmla="val 8025"/>
            </a:avLst>
          </a:prstGeom>
          <a:solidFill>
            <a:schemeClr val="lt2">
              <a:alpha val="79000"/>
            </a:schemeClr>
          </a:solidFill>
          <a:ln/>
        </p:spPr>
      </p:sp>
      <p:sp>
        <p:nvSpPr>
          <p:cNvPr id="8" name="TextBox 8"/>
          <p:cNvSpPr txBox="1"/>
          <p:nvPr/>
        </p:nvSpPr>
        <p:spPr>
          <a:xfrm>
            <a:off x="4613917" y="3200400"/>
            <a:ext cx="3048000" cy="550233"/>
          </a:xfrm>
          <a:prstGeom prst="rect">
            <a:avLst/>
          </a:prstGeom>
          <a:ln/>
        </p:spPr>
        <p:txBody>
          <a:bodyPr vert="horz" wrap="square" lIns="0" tIns="0" rIns="0" bIns="0" rtlCol="0" anchor="b" anchorCtr="0">
            <a:noAutofit/>
          </a:bodyPr>
          <a:lstStyle/>
          <a:p>
            <a:pPr algn="l">
              <a:lnSpc>
                <a:spcPct val="120000"/>
              </a:lnSpc>
            </a:pPr>
            <a:r>
              <a:rPr lang="en-US" sz="2400" b="1">
                <a:solidFill>
                  <a:schemeClr val="accent1">
                    <a:alpha val="100000"/>
                  </a:schemeClr>
                </a:solidFill>
                <a:latin typeface="Microsoft Yahei"/>
                <a:ea typeface="Microsoft Yahei"/>
                <a:cs typeface="Microsoft Yahei"/>
              </a:rPr>
              <a:t>只发售</a:t>
            </a:r>
          </a:p>
        </p:txBody>
      </p:sp>
      <p:sp>
        <p:nvSpPr>
          <p:cNvPr id="9" name="TextBox 9"/>
          <p:cNvSpPr txBox="1"/>
          <p:nvPr/>
        </p:nvSpPr>
        <p:spPr>
          <a:xfrm>
            <a:off x="4613917" y="3994229"/>
            <a:ext cx="3048000" cy="1835382"/>
          </a:xfrm>
          <a:prstGeom prst="rect">
            <a:avLst/>
          </a:prstGeom>
          <a:ln/>
        </p:spPr>
        <p:txBody>
          <a:bodyPr vert="horz" wrap="square" lIns="0" tIns="0" rIns="0" bIns="0"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自动售票机显示“只发售”的原因为储值票读卡器发生故障或连接错误；解决方法为检查连接线缆，若问题仍存在，需联系厂家更换储值票读卡器。</a:t>
            </a:r>
          </a:p>
        </p:txBody>
      </p:sp>
      <p:sp>
        <p:nvSpPr>
          <p:cNvPr id="10" name="TextBox 10"/>
          <p:cNvSpPr txBox="1"/>
          <p:nvPr/>
        </p:nvSpPr>
        <p:spPr>
          <a:xfrm>
            <a:off x="4613917" y="1664514"/>
            <a:ext cx="1990725" cy="1285875"/>
          </a:xfrm>
          <a:prstGeom prst="rect">
            <a:avLst/>
          </a:prstGeom>
          <a:ln/>
        </p:spPr>
        <p:txBody>
          <a:bodyPr vert="horz" wrap="square" lIns="0" tIns="0" rIns="0" bIns="0" rtlCol="0" anchor="t" anchorCtr="0">
            <a:spAutoFit/>
          </a:bodyPr>
          <a:lstStyle/>
          <a:p>
            <a:pPr algn="l">
              <a:lnSpc>
                <a:spcPct val="140000"/>
              </a:lnSpc>
            </a:pPr>
            <a:r>
              <a:rPr lang="en-US" sz="5775" b="1">
                <a:solidFill>
                  <a:schemeClr val="accent1">
                    <a:alpha val="100000"/>
                  </a:schemeClr>
                </a:solidFill>
                <a:latin typeface="Microsoft Yahei"/>
                <a:ea typeface="Microsoft Yahei"/>
                <a:cs typeface="Microsoft Yahei"/>
              </a:rPr>
              <a:t>02.</a:t>
            </a:r>
          </a:p>
        </p:txBody>
      </p:sp>
      <p:sp>
        <p:nvSpPr>
          <p:cNvPr id="11" name="AutoShape 11"/>
          <p:cNvSpPr/>
          <p:nvPr/>
        </p:nvSpPr>
        <p:spPr>
          <a:xfrm>
            <a:off x="8131833" y="1512842"/>
            <a:ext cx="3584000" cy="4864000"/>
          </a:xfrm>
          <a:prstGeom prst="roundRect">
            <a:avLst>
              <a:gd name="adj" fmla="val 8025"/>
            </a:avLst>
          </a:prstGeom>
          <a:solidFill>
            <a:schemeClr val="lt2">
              <a:alpha val="80000"/>
            </a:schemeClr>
          </a:solidFill>
          <a:ln/>
        </p:spPr>
      </p:sp>
      <p:sp>
        <p:nvSpPr>
          <p:cNvPr id="12" name="TextBox 12"/>
          <p:cNvSpPr txBox="1"/>
          <p:nvPr/>
        </p:nvSpPr>
        <p:spPr>
          <a:xfrm>
            <a:off x="8399833" y="3200400"/>
            <a:ext cx="3048000" cy="560150"/>
          </a:xfrm>
          <a:prstGeom prst="rect">
            <a:avLst/>
          </a:prstGeom>
          <a:ln/>
        </p:spPr>
        <p:txBody>
          <a:bodyPr vert="horz" wrap="square" lIns="0" tIns="0" rIns="0" bIns="0" rtlCol="0" anchor="b" anchorCtr="0">
            <a:noAutofit/>
          </a:bodyPr>
          <a:lstStyle/>
          <a:p>
            <a:pPr algn="l">
              <a:lnSpc>
                <a:spcPct val="120000"/>
              </a:lnSpc>
            </a:pPr>
            <a:r>
              <a:rPr lang="en-US" sz="2400" b="1">
                <a:solidFill>
                  <a:schemeClr val="accent1">
                    <a:alpha val="100000"/>
                  </a:schemeClr>
                </a:solidFill>
                <a:latin typeface="Microsoft Yahei"/>
                <a:ea typeface="Microsoft Yahei"/>
                <a:cs typeface="Microsoft Yahei"/>
              </a:rPr>
              <a:t>暂停服务</a:t>
            </a:r>
          </a:p>
        </p:txBody>
      </p:sp>
      <p:sp>
        <p:nvSpPr>
          <p:cNvPr id="13" name="TextBox 13"/>
          <p:cNvSpPr txBox="1"/>
          <p:nvPr/>
        </p:nvSpPr>
        <p:spPr>
          <a:xfrm>
            <a:off x="8399833" y="4004146"/>
            <a:ext cx="3048000" cy="1835382"/>
          </a:xfrm>
          <a:prstGeom prst="rect">
            <a:avLst/>
          </a:prstGeom>
          <a:ln/>
        </p:spPr>
        <p:txBody>
          <a:bodyPr vert="horz" wrap="square" lIns="0" tIns="0" rIns="0" bIns="0"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自动售票机显示“暂停服务”的原因为设备故障或维修门未关上；解决方法为检查维修门是否关闭，若故障依旧，需检查维修面板并联系厂家检修。</a:t>
            </a:r>
          </a:p>
        </p:txBody>
      </p:sp>
      <p:sp>
        <p:nvSpPr>
          <p:cNvPr id="14" name="TextBox 14"/>
          <p:cNvSpPr txBox="1"/>
          <p:nvPr/>
        </p:nvSpPr>
        <p:spPr>
          <a:xfrm>
            <a:off x="8399833" y="1674431"/>
            <a:ext cx="3048000" cy="1285875"/>
          </a:xfrm>
          <a:prstGeom prst="rect">
            <a:avLst/>
          </a:prstGeom>
          <a:ln/>
        </p:spPr>
        <p:txBody>
          <a:bodyPr vert="horz" wrap="square" lIns="0" tIns="0" rIns="0" bIns="0" rtlCol="0" anchor="t" anchorCtr="0">
            <a:spAutoFit/>
          </a:bodyPr>
          <a:lstStyle/>
          <a:p>
            <a:pPr algn="l">
              <a:lnSpc>
                <a:spcPct val="140000"/>
              </a:lnSpc>
            </a:pPr>
            <a:r>
              <a:rPr lang="en-US" sz="5775" b="1">
                <a:solidFill>
                  <a:schemeClr val="accent1">
                    <a:alpha val="100000"/>
                  </a:schemeClr>
                </a:solidFill>
                <a:latin typeface="Microsoft Yahei"/>
                <a:ea typeface="Microsoft Yahei"/>
                <a:cs typeface="Microsoft Yahei"/>
              </a:rPr>
              <a:t>03.</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03</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巩固提高</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454963" y="2034175"/>
            <a:ext cx="5829300" cy="781050"/>
          </a:xfrm>
          <a:prstGeom prst="rect">
            <a:avLst/>
          </a:prstGeom>
          <a:ln/>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自动售票机设于车站非付费区，用于发售单程票，并为储值票充值，方便乘客自助购票，减少排队时间。</a:t>
            </a:r>
          </a:p>
        </p:txBody>
      </p:sp>
      <p:sp>
        <p:nvSpPr>
          <p:cNvPr id="3" name="TextBox 3"/>
          <p:cNvSpPr txBox="1"/>
          <p:nvPr/>
        </p:nvSpPr>
        <p:spPr>
          <a:xfrm>
            <a:off x="454963" y="1575832"/>
            <a:ext cx="5829300" cy="400050"/>
          </a:xfrm>
          <a:prstGeom prst="rect">
            <a:avLst/>
          </a:prstGeom>
          <a:ln/>
        </p:spPr>
        <p:txBody>
          <a:bodyPr vert="horz" wrap="square" lIns="114300" tIns="57150" rIns="114300" bIns="57150" rtlCol="0" anchor="ctr" anchorCtr="0">
            <a:noAutofit/>
          </a:bodyPr>
          <a:lstStyle/>
          <a:p>
            <a:pPr>
              <a:lnSpc>
                <a:spcPct val="77000"/>
              </a:lnSpc>
            </a:pPr>
            <a:r>
              <a:rPr lang="en-US" sz="2000" b="1">
                <a:solidFill>
                  <a:schemeClr val="accent1">
                    <a:alpha val="100000"/>
                  </a:schemeClr>
                </a:solidFill>
                <a:latin typeface="Microsoft Yahei"/>
                <a:ea typeface="Microsoft Yahei"/>
                <a:cs typeface="Microsoft Yahei"/>
              </a:rPr>
              <a:t>自动售票机的基本功能</a:t>
            </a:r>
          </a:p>
        </p:txBody>
      </p:sp>
      <p:sp>
        <p:nvSpPr>
          <p:cNvPr id="4" name="TextBox 4"/>
          <p:cNvSpPr txBox="1"/>
          <p:nvPr/>
        </p:nvSpPr>
        <p:spPr>
          <a:xfrm>
            <a:off x="454963" y="3530045"/>
            <a:ext cx="5829300" cy="781050"/>
          </a:xfrm>
          <a:prstGeom prst="rect">
            <a:avLst/>
          </a:prstGeom>
          <a:ln/>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自动售票机的基本功能是通过乘客的自助式操作完成自动售票，包括购票选择、接收购票资金、自动出票及找零等过程。</a:t>
            </a:r>
          </a:p>
        </p:txBody>
      </p:sp>
      <p:sp>
        <p:nvSpPr>
          <p:cNvPr id="5" name="TextBox 5"/>
          <p:cNvSpPr txBox="1"/>
          <p:nvPr/>
        </p:nvSpPr>
        <p:spPr>
          <a:xfrm>
            <a:off x="454963" y="3071702"/>
            <a:ext cx="5829300" cy="400050"/>
          </a:xfrm>
          <a:prstGeom prst="rect">
            <a:avLst/>
          </a:prstGeom>
          <a:ln/>
        </p:spPr>
        <p:txBody>
          <a:bodyPr vert="horz" wrap="square" lIns="114300" tIns="57150" rIns="114300" bIns="57150" rtlCol="0" anchor="ctr" anchorCtr="0">
            <a:noAutofit/>
          </a:bodyPr>
          <a:lstStyle/>
          <a:p>
            <a:pPr>
              <a:lnSpc>
                <a:spcPct val="77000"/>
              </a:lnSpc>
            </a:pPr>
            <a:r>
              <a:rPr lang="en-US" sz="2000" b="1">
                <a:solidFill>
                  <a:schemeClr val="accent1">
                    <a:alpha val="100000"/>
                  </a:schemeClr>
                </a:solidFill>
                <a:latin typeface="Microsoft Yahei"/>
                <a:ea typeface="Microsoft Yahei"/>
                <a:cs typeface="Microsoft Yahei"/>
              </a:rPr>
              <a:t>自助购票的基本过程</a:t>
            </a:r>
          </a:p>
        </p:txBody>
      </p:sp>
      <p:sp>
        <p:nvSpPr>
          <p:cNvPr id="6" name="TextBox 6"/>
          <p:cNvSpPr txBox="1"/>
          <p:nvPr/>
        </p:nvSpPr>
        <p:spPr>
          <a:xfrm>
            <a:off x="454963" y="5118981"/>
            <a:ext cx="5829300" cy="781050"/>
          </a:xfrm>
          <a:prstGeom prst="rect">
            <a:avLst/>
          </a:prstGeom>
          <a:ln/>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自动售票机主要以工控机为核心，辅以车票处理装置、现金处理装置、乘客显示器、打印机、电源等模块构成。</a:t>
            </a:r>
          </a:p>
        </p:txBody>
      </p:sp>
      <p:sp>
        <p:nvSpPr>
          <p:cNvPr id="7" name="TextBox 7"/>
          <p:cNvSpPr txBox="1"/>
          <p:nvPr/>
        </p:nvSpPr>
        <p:spPr>
          <a:xfrm>
            <a:off x="454963" y="4660638"/>
            <a:ext cx="5829300" cy="400050"/>
          </a:xfrm>
          <a:prstGeom prst="rect">
            <a:avLst/>
          </a:prstGeom>
          <a:ln/>
        </p:spPr>
        <p:txBody>
          <a:bodyPr vert="horz" wrap="square" lIns="114300" tIns="57150" rIns="114300" bIns="57150" rtlCol="0" anchor="ctr" anchorCtr="0">
            <a:noAutofit/>
          </a:bodyPr>
          <a:lstStyle/>
          <a:p>
            <a:pPr>
              <a:lnSpc>
                <a:spcPct val="77000"/>
              </a:lnSpc>
            </a:pPr>
            <a:r>
              <a:rPr lang="en-US" sz="2000" b="1">
                <a:solidFill>
                  <a:schemeClr val="accent1">
                    <a:alpha val="100000"/>
                  </a:schemeClr>
                </a:solidFill>
                <a:latin typeface="Microsoft Yahei"/>
                <a:ea typeface="Microsoft Yahei"/>
                <a:cs typeface="Microsoft Yahei"/>
              </a:rPr>
              <a:t>自动售票机的结构</a:t>
            </a:r>
          </a:p>
        </p:txBody>
      </p:sp>
      <p:pic>
        <p:nvPicPr>
          <p:cNvPr id="8" name="Picture 8"/>
          <p:cNvPicPr>
            <a:picLocks noChangeAspect="1"/>
          </p:cNvPicPr>
          <p:nvPr/>
        </p:nvPicPr>
        <p:blipFill>
          <a:blip r:embed="rId3"/>
          <a:srcRect/>
          <a:stretch>
            <a:fillRect/>
          </a:stretch>
        </p:blipFill>
        <p:spPr>
          <a:xfrm>
            <a:off x="6738931" y="1450035"/>
            <a:ext cx="4792980" cy="4792980"/>
          </a:xfrm>
          <a:prstGeom prst="ellipse">
            <a:avLst/>
          </a:prstGeom>
        </p:spPr>
      </p:pic>
      <p:sp>
        <p:nvSpPr>
          <p:cNvPr id="9" name="TextBox 9"/>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23819" r="23819"/>
          <a:stretch>
            <a:fillRect/>
          </a:stretch>
        </p:blipFill>
        <p:spPr>
          <a:xfrm>
            <a:off x="875314" y="2169726"/>
            <a:ext cx="2050689" cy="3916435"/>
          </a:xfrm>
          <a:prstGeom prst="rect">
            <a:avLst/>
          </a:prstGeom>
        </p:spPr>
      </p:pic>
      <p:pic>
        <p:nvPicPr>
          <p:cNvPr id="3" name="Picture 3"/>
          <p:cNvPicPr>
            <a:picLocks noChangeAspect="1"/>
          </p:cNvPicPr>
          <p:nvPr/>
        </p:nvPicPr>
        <p:blipFill>
          <a:blip r:embed="rId4"/>
          <a:srcRect l="32550" r="32550"/>
          <a:stretch>
            <a:fillRect/>
          </a:stretch>
        </p:blipFill>
        <p:spPr>
          <a:xfrm>
            <a:off x="5430979" y="2169726"/>
            <a:ext cx="2050689" cy="3916435"/>
          </a:xfrm>
          <a:prstGeom prst="rect">
            <a:avLst/>
          </a:prstGeom>
        </p:spPr>
      </p:pic>
      <p:pic>
        <p:nvPicPr>
          <p:cNvPr id="4" name="Picture 4"/>
          <p:cNvPicPr>
            <a:picLocks noChangeAspect="1"/>
          </p:cNvPicPr>
          <p:nvPr/>
        </p:nvPicPr>
        <p:blipFill>
          <a:blip r:embed="rId5"/>
          <a:srcRect l="32546" r="32546"/>
          <a:stretch>
            <a:fillRect/>
          </a:stretch>
        </p:blipFill>
        <p:spPr>
          <a:xfrm>
            <a:off x="3153146" y="1697364"/>
            <a:ext cx="2050689" cy="3916435"/>
          </a:xfrm>
          <a:prstGeom prst="rect">
            <a:avLst/>
          </a:prstGeom>
        </p:spPr>
      </p:pic>
      <p:sp>
        <p:nvSpPr>
          <p:cNvPr id="5" name="AutoShape 5"/>
          <p:cNvSpPr/>
          <p:nvPr/>
        </p:nvSpPr>
        <p:spPr>
          <a:xfrm>
            <a:off x="7851998" y="2723144"/>
            <a:ext cx="3834950" cy="1465716"/>
          </a:xfrm>
          <a:prstGeom prst="rect">
            <a:avLst/>
          </a:prstGeom>
          <a:noFill/>
          <a:ln/>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Microsoft Yahei"/>
                <a:ea typeface="Microsoft Yahei"/>
                <a:cs typeface="Microsoft Yahei"/>
              </a:rPr>
              <a:t>单程票发售模块安装在TVM机械机架的右部，主要由单程票票箱和废票箱、票卡刮出模块、票卡传输电机与通道、发售模块控制主板、读写器与射频天线板组成。</a:t>
            </a:r>
            <a:endParaRPr lang="en-US" sz="1100"/>
          </a:p>
        </p:txBody>
      </p:sp>
      <p:sp>
        <p:nvSpPr>
          <p:cNvPr id="6" name="AutoShape 6"/>
          <p:cNvSpPr/>
          <p:nvPr/>
        </p:nvSpPr>
        <p:spPr>
          <a:xfrm>
            <a:off x="7851998" y="2087040"/>
            <a:ext cx="3606165" cy="575781"/>
          </a:xfrm>
          <a:prstGeom prst="rect">
            <a:avLst/>
          </a:prstGeom>
          <a:noFill/>
          <a:ln/>
        </p:spPr>
        <p:txBody>
          <a:bodyPr vert="horz" wrap="square" lIns="91440" tIns="45720" rIns="91440" bIns="45720" rtlCol="0" anchor="b" anchorCtr="0">
            <a:normAutofit/>
          </a:bodyPr>
          <a:lstStyle/>
          <a:p>
            <a:pPr algn="l">
              <a:lnSpc>
                <a:spcPct val="120000"/>
              </a:lnSpc>
              <a:defRPr/>
            </a:pPr>
            <a:r>
              <a:rPr lang="en-US" sz="2400" b="1">
                <a:solidFill>
                  <a:schemeClr val="accent1">
                    <a:alpha val="100000"/>
                  </a:schemeClr>
                </a:solidFill>
                <a:latin typeface="Microsoft Yahei"/>
                <a:ea typeface="Microsoft Yahei"/>
                <a:cs typeface="Microsoft Yahei"/>
              </a:rPr>
              <a:t>单程票发售模块</a:t>
            </a:r>
            <a:endParaRPr lang="en-US" sz="1100"/>
          </a:p>
        </p:txBody>
      </p:sp>
      <p:sp>
        <p:nvSpPr>
          <p:cNvPr id="7" name="AutoShape 7"/>
          <p:cNvSpPr/>
          <p:nvPr/>
        </p:nvSpPr>
        <p:spPr>
          <a:xfrm>
            <a:off x="7851998" y="4826443"/>
            <a:ext cx="3834950" cy="1451935"/>
          </a:xfrm>
          <a:prstGeom prst="rect">
            <a:avLst/>
          </a:prstGeom>
          <a:noFill/>
          <a:ln/>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Microsoft Yahei"/>
                <a:ea typeface="Microsoft Yahei"/>
                <a:cs typeface="Microsoft Yahei"/>
              </a:rPr>
              <a:t>维护面板是供车站管理人员对设备进行维护、故障诊断、参数设置等操作的控制面板，它由显示器和小键盘组成。</a:t>
            </a:r>
            <a:endParaRPr lang="en-US" sz="1100"/>
          </a:p>
        </p:txBody>
      </p:sp>
      <p:sp>
        <p:nvSpPr>
          <p:cNvPr id="8" name="AutoShape 8"/>
          <p:cNvSpPr/>
          <p:nvPr/>
        </p:nvSpPr>
        <p:spPr>
          <a:xfrm>
            <a:off x="7851998" y="4125420"/>
            <a:ext cx="3606329" cy="640699"/>
          </a:xfrm>
          <a:prstGeom prst="rect">
            <a:avLst/>
          </a:prstGeom>
          <a:noFill/>
          <a:ln/>
        </p:spPr>
        <p:txBody>
          <a:bodyPr vert="horz" wrap="square" lIns="91440" tIns="45720" rIns="91440" bIns="45720" rtlCol="0" anchor="b"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维护面板的作用</a:t>
            </a:r>
            <a:endParaRPr lang="en-US" sz="1100"/>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01</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学习目标</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l="12109" r="12109"/>
          <a:stretch>
            <a:fillRect/>
          </a:stretch>
        </p:blipFill>
        <p:spPr>
          <a:xfrm>
            <a:off x="7804006" y="1329783"/>
            <a:ext cx="3831201" cy="5108268"/>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简述自动售票机的日常运营操作流程</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自动售票机日常运营操作包括开机自检、检查钱箱和票箱、清洁保养、关机重启等步骤，确保设备正常运行。</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简述自动售票机常见故障的处理流程</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自动售票机故障处理流程包括日常巡检、故障记录、分析原因、维修或更换故障部件、测试验收等步骤，确保故障及时解决。</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简答题</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04</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应用实践</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7007707" y="1744635"/>
            <a:ext cx="4750584" cy="4285329"/>
          </a:xfrm>
          <a:prstGeom prst="rect">
            <a:avLst/>
          </a:prstGeom>
        </p:spPr>
      </p:pic>
      <p:sp>
        <p:nvSpPr>
          <p:cNvPr id="3" name="TextBox 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应用实践</a:t>
            </a:r>
          </a:p>
        </p:txBody>
      </p:sp>
      <p:sp>
        <p:nvSpPr>
          <p:cNvPr id="4" name="AutoShape 4"/>
          <p:cNvSpPr/>
          <p:nvPr/>
        </p:nvSpPr>
        <p:spPr>
          <a:xfrm>
            <a:off x="3729746" y="1769675"/>
            <a:ext cx="3031629" cy="4285329"/>
          </a:xfrm>
          <a:prstGeom prst="roundRect">
            <a:avLst>
              <a:gd name="adj" fmla="val 0"/>
            </a:avLst>
          </a:prstGeom>
          <a:solidFill>
            <a:schemeClr val="lt2">
              <a:alpha val="80000"/>
            </a:schemeClr>
          </a:solidFill>
          <a:ln/>
        </p:spPr>
      </p:sp>
      <p:sp>
        <p:nvSpPr>
          <p:cNvPr id="5" name="TextBox 5"/>
          <p:cNvSpPr txBox="1"/>
          <p:nvPr/>
        </p:nvSpPr>
        <p:spPr>
          <a:xfrm>
            <a:off x="3923235" y="2035795"/>
            <a:ext cx="2644651" cy="649939"/>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dk1">
                    <a:alpha val="100000"/>
                  </a:schemeClr>
                </a:solidFill>
                <a:latin typeface="Microsoft Yahei"/>
                <a:ea typeface="Microsoft Yahei"/>
                <a:cs typeface="Microsoft Yahei"/>
              </a:rPr>
              <a:t>实践内容</a:t>
            </a:r>
          </a:p>
        </p:txBody>
      </p:sp>
      <p:sp>
        <p:nvSpPr>
          <p:cNvPr id="6" name="TextBox 6"/>
          <p:cNvSpPr txBox="1"/>
          <p:nvPr/>
        </p:nvSpPr>
        <p:spPr>
          <a:xfrm>
            <a:off x="3923235" y="2757859"/>
            <a:ext cx="2644651" cy="2924764"/>
          </a:xfrm>
          <a:prstGeom prst="rect">
            <a:avLst/>
          </a:prstGeom>
          <a:ln/>
        </p:spPr>
        <p:txBody>
          <a:bodyPr vert="horz" wrap="square" lIns="66008" tIns="33052" rIns="66008" bIns="33052" rtlCol="0" anchor="t" anchorCtr="0">
            <a:noAutofit/>
          </a:bodyPr>
          <a:lstStyle/>
          <a:p>
            <a:pPr algn="ctr">
              <a:lnSpc>
                <a:spcPct val="140000"/>
              </a:lnSpc>
            </a:pPr>
            <a:r>
              <a:rPr lang="en-US" sz="1575">
                <a:solidFill>
                  <a:schemeClr val="dk1">
                    <a:alpha val="100000"/>
                  </a:schemeClr>
                </a:solidFill>
                <a:latin typeface="Microsoft Yahei"/>
                <a:ea typeface="Microsoft Yahei"/>
                <a:cs typeface="Microsoft Yahei"/>
              </a:rPr>
              <a:t>模拟自动售票机的实际使用场景，进行购票、充值等实际操作，深入了解自动售票机的工作原理和操作流程。</a:t>
            </a:r>
          </a:p>
        </p:txBody>
      </p:sp>
      <p:sp>
        <p:nvSpPr>
          <p:cNvPr id="7" name="AutoShape 7"/>
          <p:cNvSpPr/>
          <p:nvPr/>
        </p:nvSpPr>
        <p:spPr>
          <a:xfrm>
            <a:off x="556553" y="1764765"/>
            <a:ext cx="3031629" cy="4285329"/>
          </a:xfrm>
          <a:prstGeom prst="roundRect">
            <a:avLst>
              <a:gd name="adj" fmla="val 0"/>
            </a:avLst>
          </a:prstGeom>
          <a:solidFill>
            <a:schemeClr val="lt2">
              <a:alpha val="80000"/>
            </a:schemeClr>
          </a:solidFill>
          <a:ln/>
        </p:spPr>
      </p:sp>
      <p:sp>
        <p:nvSpPr>
          <p:cNvPr id="8" name="TextBox 8"/>
          <p:cNvSpPr txBox="1"/>
          <p:nvPr/>
        </p:nvSpPr>
        <p:spPr>
          <a:xfrm>
            <a:off x="750042" y="2035795"/>
            <a:ext cx="2644651" cy="649939"/>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dk1">
                    <a:alpha val="100000"/>
                  </a:schemeClr>
                </a:solidFill>
                <a:latin typeface="Microsoft Yahei"/>
                <a:ea typeface="Microsoft Yahei"/>
                <a:cs typeface="Microsoft Yahei"/>
              </a:rPr>
              <a:t>实践目标</a:t>
            </a:r>
          </a:p>
        </p:txBody>
      </p:sp>
      <p:sp>
        <p:nvSpPr>
          <p:cNvPr id="9" name="TextBox 9"/>
          <p:cNvSpPr txBox="1"/>
          <p:nvPr/>
        </p:nvSpPr>
        <p:spPr>
          <a:xfrm>
            <a:off x="750042" y="2752949"/>
            <a:ext cx="2644651" cy="2924764"/>
          </a:xfrm>
          <a:prstGeom prst="rect">
            <a:avLst/>
          </a:prstGeom>
          <a:ln/>
        </p:spPr>
        <p:txBody>
          <a:bodyPr vert="horz" wrap="square" lIns="66008" tIns="33052" rIns="66008" bIns="33052" rtlCol="0" anchor="t" anchorCtr="0">
            <a:noAutofit/>
          </a:bodyPr>
          <a:lstStyle/>
          <a:p>
            <a:pPr algn="ctr">
              <a:lnSpc>
                <a:spcPct val="140000"/>
              </a:lnSpc>
            </a:pPr>
            <a:r>
              <a:rPr lang="en-US" sz="1575">
                <a:solidFill>
                  <a:schemeClr val="dk1">
                    <a:alpha val="100000"/>
                  </a:schemeClr>
                </a:solidFill>
                <a:latin typeface="Microsoft Yahei"/>
                <a:ea typeface="Microsoft Yahei"/>
                <a:cs typeface="Microsoft Yahei"/>
              </a:rPr>
              <a:t>学会应用自动售票机设备与操作系统知识，提高实践操作能力，为未来的工作做好准备。</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04589" y="1394597"/>
            <a:ext cx="7924800" cy="1876425"/>
          </a:xfrm>
          <a:prstGeom prst="rect">
            <a:avLst/>
          </a:prstGeom>
          <a:ln/>
        </p:spPr>
        <p:txBody>
          <a:bodyPr vert="horz" wrap="square" lIns="114300" tIns="57150" rIns="114300" bIns="57150" rtlCol="0" anchor="t" anchorCtr="0">
            <a:spAutoFit/>
          </a:bodyPr>
          <a:lstStyle/>
          <a:p>
            <a:pPr>
              <a:lnSpc>
                <a:spcPct val="120000"/>
              </a:lnSpc>
            </a:pPr>
            <a:r>
              <a:rPr lang="en-US" sz="9225" b="1">
                <a:solidFill>
                  <a:srgbClr val="208BD9">
                    <a:alpha val="100000"/>
                  </a:srgbClr>
                </a:solidFill>
                <a:latin typeface="Microsoft Yahei"/>
                <a:ea typeface="Microsoft Yahei"/>
                <a:cs typeface="Microsoft Yahei"/>
              </a:rPr>
              <a:t>THANKS</a:t>
            </a:r>
          </a:p>
        </p:txBody>
      </p:sp>
      <p:sp>
        <p:nvSpPr>
          <p:cNvPr id="3" name="TextBox 3"/>
          <p:cNvSpPr txBox="1"/>
          <p:nvPr/>
        </p:nvSpPr>
        <p:spPr>
          <a:xfrm>
            <a:off x="1237599" y="3103344"/>
            <a:ext cx="4943475" cy="495300"/>
          </a:xfrm>
          <a:prstGeom prst="rect">
            <a:avLst/>
          </a:prstGeom>
          <a:ln/>
        </p:spPr>
        <p:txBody>
          <a:bodyPr vert="horz" wrap="square" lIns="114300" tIns="57150" rIns="114300" bIns="57150" rtlCol="0" anchor="t" anchorCtr="0">
            <a:spAutoFit/>
          </a:bodyPr>
          <a:lstStyle/>
          <a:p>
            <a:pPr>
              <a:lnSpc>
                <a:spcPct val="120000"/>
              </a:lnSpc>
            </a:pPr>
            <a:r>
              <a:rPr lang="en-US" sz="2000">
                <a:solidFill>
                  <a:srgbClr val="232323">
                    <a:alpha val="100000"/>
                  </a:srgbClr>
                </a:solidFill>
                <a:latin typeface="Microsoft Yahei"/>
                <a:ea typeface="Microsoft Yahei"/>
                <a:cs typeface="Microsoft Yahei"/>
              </a:rPr>
              <a:t>感谢观看</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a:stretch>
            <a:fillRect/>
          </a:stretch>
        </p:blipFill>
        <p:spPr>
          <a:xfrm>
            <a:off x="6203747" y="1487175"/>
            <a:ext cx="5238701" cy="4637054"/>
          </a:xfrm>
          <a:prstGeom prst="rect">
            <a:avLst/>
          </a:prstGeom>
        </p:spPr>
      </p:pic>
      <p:sp>
        <p:nvSpPr>
          <p:cNvPr id="3" name="TextBox 3"/>
          <p:cNvSpPr txBox="1"/>
          <p:nvPr/>
        </p:nvSpPr>
        <p:spPr>
          <a:xfrm>
            <a:off x="1482606" y="1947878"/>
            <a:ext cx="4238625" cy="91440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了解自动售票机的基本概念，它是用于发售单程票和为储值票充值的设备。</a:t>
            </a:r>
          </a:p>
        </p:txBody>
      </p:sp>
      <p:sp>
        <p:nvSpPr>
          <p:cNvPr id="4" name="TextBox 4"/>
          <p:cNvSpPr txBox="1"/>
          <p:nvPr/>
        </p:nvSpPr>
        <p:spPr>
          <a:xfrm>
            <a:off x="1482606" y="1370655"/>
            <a:ext cx="4219575" cy="738707"/>
          </a:xfrm>
          <a:prstGeom prst="rect">
            <a:avLst/>
          </a:prstGeom>
          <a:ln/>
        </p:spPr>
        <p:txBody>
          <a:bodyPr vert="horz" wrap="square" lIns="123825" tIns="123825" rIns="57150" bIns="123825" rtlCol="0" anchor="ctr" anchorCtr="0">
            <a:noAutofit/>
          </a:bodyPr>
          <a:lstStyle/>
          <a:p>
            <a:pPr>
              <a:lnSpc>
                <a:spcPct val="150000"/>
              </a:lnSpc>
            </a:pPr>
            <a:r>
              <a:rPr lang="en-US" sz="2400" b="1">
                <a:solidFill>
                  <a:schemeClr val="accent1">
                    <a:alpha val="100000"/>
                  </a:schemeClr>
                </a:solidFill>
                <a:latin typeface="Microsoft Yahei"/>
                <a:ea typeface="Microsoft Yahei"/>
                <a:cs typeface="Microsoft Yahei"/>
              </a:rPr>
              <a:t>自动售票机概念</a:t>
            </a:r>
          </a:p>
        </p:txBody>
      </p:sp>
      <p:sp>
        <p:nvSpPr>
          <p:cNvPr id="5" name="TextBox 5"/>
          <p:cNvSpPr txBox="1"/>
          <p:nvPr/>
        </p:nvSpPr>
        <p:spPr>
          <a:xfrm>
            <a:off x="1482606" y="3712973"/>
            <a:ext cx="4238625" cy="91440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掌握自动售票机的基本功能，包括购票选择、接收购票资金、自动出票和找零等。</a:t>
            </a:r>
          </a:p>
        </p:txBody>
      </p:sp>
      <p:sp>
        <p:nvSpPr>
          <p:cNvPr id="6" name="TextBox 6"/>
          <p:cNvSpPr txBox="1"/>
          <p:nvPr/>
        </p:nvSpPr>
        <p:spPr>
          <a:xfrm>
            <a:off x="1482606" y="3116450"/>
            <a:ext cx="4219575" cy="736876"/>
          </a:xfrm>
          <a:prstGeom prst="rect">
            <a:avLst/>
          </a:prstGeom>
          <a:ln/>
        </p:spPr>
        <p:txBody>
          <a:bodyPr vert="horz" wrap="square" lIns="123825" tIns="123825" rIns="57150" bIns="123825" rtlCol="0" anchor="ctr" anchorCtr="0">
            <a:noAutofit/>
          </a:bodyPr>
          <a:lstStyle/>
          <a:p>
            <a:pPr>
              <a:lnSpc>
                <a:spcPct val="150000"/>
              </a:lnSpc>
            </a:pPr>
            <a:r>
              <a:rPr lang="en-US" sz="2400" b="1">
                <a:solidFill>
                  <a:schemeClr val="accent1">
                    <a:alpha val="100000"/>
                  </a:schemeClr>
                </a:solidFill>
                <a:latin typeface="Microsoft Yahei"/>
                <a:ea typeface="Microsoft Yahei"/>
                <a:cs typeface="Microsoft Yahei"/>
              </a:rPr>
              <a:t>自动售票机功能</a:t>
            </a:r>
          </a:p>
        </p:txBody>
      </p:sp>
      <p:sp>
        <p:nvSpPr>
          <p:cNvPr id="7" name="TextBox 7"/>
          <p:cNvSpPr txBox="1"/>
          <p:nvPr/>
        </p:nvSpPr>
        <p:spPr>
          <a:xfrm>
            <a:off x="1482606" y="5377103"/>
            <a:ext cx="4238625" cy="91440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理解自动售票机的结构组成，包括工控机、车票处理装置、现金处理装置等模块。</a:t>
            </a:r>
          </a:p>
        </p:txBody>
      </p:sp>
      <p:sp>
        <p:nvSpPr>
          <p:cNvPr id="8" name="TextBox 8"/>
          <p:cNvSpPr txBox="1"/>
          <p:nvPr/>
        </p:nvSpPr>
        <p:spPr>
          <a:xfrm>
            <a:off x="1482606" y="4799881"/>
            <a:ext cx="4219575" cy="749453"/>
          </a:xfrm>
          <a:prstGeom prst="rect">
            <a:avLst/>
          </a:prstGeom>
          <a:ln/>
        </p:spPr>
        <p:txBody>
          <a:bodyPr vert="horz" wrap="square" lIns="123825" tIns="123825" rIns="57150" bIns="123825" rtlCol="0" anchor="ctr" anchorCtr="0">
            <a:noAutofit/>
          </a:bodyPr>
          <a:lstStyle/>
          <a:p>
            <a:pPr>
              <a:lnSpc>
                <a:spcPct val="150000"/>
              </a:lnSpc>
            </a:pPr>
            <a:r>
              <a:rPr lang="en-US" sz="2400" b="1">
                <a:solidFill>
                  <a:schemeClr val="accent1">
                    <a:alpha val="100000"/>
                  </a:schemeClr>
                </a:solidFill>
                <a:latin typeface="Microsoft Yahei"/>
                <a:ea typeface="Microsoft Yahei"/>
                <a:cs typeface="Microsoft Yahei"/>
              </a:rPr>
              <a:t>自动售票机结构</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知识目标</a:t>
            </a:r>
          </a:p>
        </p:txBody>
      </p:sp>
      <p:sp>
        <p:nvSpPr>
          <p:cNvPr id="10" name="TextBox 10"/>
          <p:cNvSpPr txBox="1"/>
          <p:nvPr/>
        </p:nvSpPr>
        <p:spPr>
          <a:xfrm>
            <a:off x="542238" y="1676264"/>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Microsoft Yahei"/>
                <a:ea typeface="Microsoft Yahei"/>
                <a:cs typeface="Microsoft Yahei"/>
              </a:rPr>
              <a:t>01</a:t>
            </a:r>
          </a:p>
        </p:txBody>
      </p:sp>
      <p:sp>
        <p:nvSpPr>
          <p:cNvPr id="11" name="TextBox 11"/>
          <p:cNvSpPr txBox="1"/>
          <p:nvPr/>
        </p:nvSpPr>
        <p:spPr>
          <a:xfrm>
            <a:off x="542238" y="3414840"/>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Microsoft Yahei"/>
                <a:ea typeface="Microsoft Yahei"/>
                <a:cs typeface="Microsoft Yahei"/>
              </a:rPr>
              <a:t>02</a:t>
            </a:r>
          </a:p>
        </p:txBody>
      </p:sp>
      <p:sp>
        <p:nvSpPr>
          <p:cNvPr id="12" name="TextBox 12"/>
          <p:cNvSpPr txBox="1"/>
          <p:nvPr/>
        </p:nvSpPr>
        <p:spPr>
          <a:xfrm>
            <a:off x="542238" y="5136121"/>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Microsoft Yahei"/>
                <a:ea typeface="Microsoft Yahei"/>
                <a:cs typeface="Microsoft Yahei"/>
              </a:rPr>
              <a:t>03</a:t>
            </a:r>
          </a:p>
        </p:txBody>
      </p:sp>
      <p:sp>
        <p:nvSpPr>
          <p:cNvPr id="13" name="AutoShape 13"/>
          <p:cNvSpPr/>
          <p:nvPr/>
        </p:nvSpPr>
        <p:spPr>
          <a:xfrm>
            <a:off x="647738" y="1597932"/>
            <a:ext cx="638629" cy="638629"/>
          </a:xfrm>
          <a:prstGeom prst="rect">
            <a:avLst/>
          </a:prstGeom>
          <a:noFill/>
          <a:ln w="19050">
            <a:solidFill>
              <a:schemeClr val="accent1">
                <a:alpha val="100000"/>
              </a:schemeClr>
            </a:solidFill>
            <a:prstDash val="solid"/>
          </a:ln>
        </p:spPr>
      </p:sp>
      <p:sp>
        <p:nvSpPr>
          <p:cNvPr id="14" name="AutoShape 14"/>
          <p:cNvSpPr/>
          <p:nvPr/>
        </p:nvSpPr>
        <p:spPr>
          <a:xfrm>
            <a:off x="647738" y="3327861"/>
            <a:ext cx="638629" cy="638629"/>
          </a:xfrm>
          <a:prstGeom prst="rect">
            <a:avLst/>
          </a:prstGeom>
          <a:noFill/>
          <a:ln w="19050">
            <a:solidFill>
              <a:schemeClr val="accent1">
                <a:alpha val="100000"/>
              </a:schemeClr>
            </a:solidFill>
            <a:prstDash val="solid"/>
          </a:ln>
        </p:spPr>
      </p:sp>
      <p:sp>
        <p:nvSpPr>
          <p:cNvPr id="15" name="AutoShape 15"/>
          <p:cNvSpPr/>
          <p:nvPr/>
        </p:nvSpPr>
        <p:spPr>
          <a:xfrm>
            <a:off x="647738" y="5057789"/>
            <a:ext cx="638629" cy="638629"/>
          </a:xfrm>
          <a:prstGeom prst="rect">
            <a:avLst/>
          </a:prstGeom>
          <a:noFill/>
          <a:ln w="19050">
            <a:solidFill>
              <a:schemeClr val="accent1">
                <a:alpha val="100000"/>
              </a:schemeClr>
            </a:solidFill>
            <a:prstDash val="solid"/>
          </a:ln>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l="31719" r="31719"/>
          <a:stretch>
            <a:fillRect/>
          </a:stretch>
        </p:blipFill>
        <p:spPr>
          <a:xfrm>
            <a:off x="7804006" y="1329783"/>
            <a:ext cx="3831201" cy="5108268"/>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运营操作</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能够进行自动售票机的日常运营操作，包括启动、关闭设备，以及进行基本的设置和维护。</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故障处理</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能够识别并处理自动售票机的常见故障，如卡纸、无法识别车票等，以确保设备的正常运行。</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能力目标</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l="25000" r="25000"/>
          <a:stretch>
            <a:fillRect/>
          </a:stretch>
        </p:blipFill>
        <p:spPr>
          <a:xfrm>
            <a:off x="615557" y="1293101"/>
            <a:ext cx="3938035" cy="5250714"/>
          </a:xfrm>
          <a:prstGeom prst="rect">
            <a:avLst/>
          </a:prstGeom>
        </p:spPr>
      </p:pic>
      <p:sp>
        <p:nvSpPr>
          <p:cNvPr id="3" name="AutoShape 3"/>
          <p:cNvSpPr/>
          <p:nvPr/>
        </p:nvSpPr>
        <p:spPr>
          <a:xfrm>
            <a:off x="4232060" y="1718638"/>
            <a:ext cx="7211308" cy="4522346"/>
          </a:xfrm>
          <a:prstGeom prst="roundRect">
            <a:avLst>
              <a:gd name="adj" fmla="val 4504"/>
            </a:avLst>
          </a:prstGeom>
          <a:solidFill>
            <a:srgbClr val="FFFFFF">
              <a:alpha val="100000"/>
            </a:srgbClr>
          </a:solidFill>
          <a:ln/>
          <a:effectLst>
            <a:outerShdw blurRad="381000">
              <a:srgbClr val="000000">
                <a:alpha val="7000"/>
              </a:srgbClr>
            </a:outerShdw>
          </a:effectLst>
        </p:spPr>
      </p:sp>
      <p:sp>
        <p:nvSpPr>
          <p:cNvPr id="4" name="TextBox 4"/>
          <p:cNvSpPr txBox="1"/>
          <p:nvPr/>
        </p:nvSpPr>
        <p:spPr>
          <a:xfrm>
            <a:off x="4599214" y="2711090"/>
            <a:ext cx="6477000" cy="1257743"/>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在操作自动售票机时，严格遵守安全规定，确保设备正常运行和乘客的人身安全。</a:t>
            </a:r>
          </a:p>
        </p:txBody>
      </p:sp>
      <p:sp>
        <p:nvSpPr>
          <p:cNvPr id="5" name="TextBox 5"/>
          <p:cNvSpPr txBox="1"/>
          <p:nvPr/>
        </p:nvSpPr>
        <p:spPr>
          <a:xfrm>
            <a:off x="4599214" y="2143575"/>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安全意识</a:t>
            </a:r>
          </a:p>
        </p:txBody>
      </p:sp>
      <p:sp>
        <p:nvSpPr>
          <p:cNvPr id="6" name="TextBox 6"/>
          <p:cNvSpPr txBox="1"/>
          <p:nvPr/>
        </p:nvSpPr>
        <p:spPr>
          <a:xfrm>
            <a:off x="4599214" y="4589063"/>
            <a:ext cx="6477000" cy="1271524"/>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在工作中，展现出良好的职业素养，包括认真负责、细致入微的态度，以及良好的团队合作精神。</a:t>
            </a:r>
          </a:p>
        </p:txBody>
      </p:sp>
      <p:sp>
        <p:nvSpPr>
          <p:cNvPr id="7" name="TextBox 7"/>
          <p:cNvSpPr txBox="1"/>
          <p:nvPr/>
        </p:nvSpPr>
        <p:spPr>
          <a:xfrm>
            <a:off x="4599214" y="4153214"/>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职业素养</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素养目标</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02</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知识学习</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560913" y="1312852"/>
            <a:ext cx="7804501" cy="762000"/>
          </a:xfrm>
          <a:prstGeom prst="rect">
            <a:avLst/>
          </a:prstGeom>
          <a:ln/>
        </p:spPr>
        <p:txBody>
          <a:bodyPr vert="horz" wrap="square" lIns="123825" tIns="123825" rIns="57150" bIns="123825" rtlCol="0" anchor="t"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自动售票机功能</a:t>
            </a:r>
          </a:p>
        </p:txBody>
      </p:sp>
      <p:cxnSp>
        <p:nvCxnSpPr>
          <p:cNvPr id="3" name="Connector 3"/>
          <p:cNvCxnSpPr/>
          <p:nvPr/>
        </p:nvCxnSpPr>
        <p:spPr>
          <a:xfrm>
            <a:off x="1197254" y="5988003"/>
            <a:ext cx="10998321"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4" name="TextBox 4"/>
          <p:cNvSpPr txBox="1"/>
          <p:nvPr/>
        </p:nvSpPr>
        <p:spPr>
          <a:xfrm>
            <a:off x="3560913" y="1927072"/>
            <a:ext cx="7804501" cy="120396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自动售票机设于车站非付费区，用于发售单程票，并为储值票充值；其基本功能是通过乘客的自助式操作完成自动售票。</a:t>
            </a:r>
          </a:p>
        </p:txBody>
      </p:sp>
      <p:sp>
        <p:nvSpPr>
          <p:cNvPr id="5" name="TextBox 5"/>
          <p:cNvSpPr txBox="1"/>
          <p:nvPr/>
        </p:nvSpPr>
        <p:spPr>
          <a:xfrm>
            <a:off x="1183473" y="3943665"/>
            <a:ext cx="7806355" cy="76200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自助购票的基本过程</a:t>
            </a:r>
          </a:p>
        </p:txBody>
      </p:sp>
      <p:sp>
        <p:nvSpPr>
          <p:cNvPr id="6" name="TextBox 6"/>
          <p:cNvSpPr txBox="1"/>
          <p:nvPr/>
        </p:nvSpPr>
        <p:spPr>
          <a:xfrm>
            <a:off x="1183473" y="4571667"/>
            <a:ext cx="7806355" cy="120396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包括购票选择、接收购票资金、自动出票及找零等过程，在必要时还可以打印充值凭证等；为乘客提供便捷的购票体验。</a:t>
            </a:r>
          </a:p>
        </p:txBody>
      </p:sp>
      <p:cxnSp>
        <p:nvCxnSpPr>
          <p:cNvPr id="7" name="Connector 7"/>
          <p:cNvCxnSpPr/>
          <p:nvPr/>
        </p:nvCxnSpPr>
        <p:spPr>
          <a:xfrm>
            <a:off x="3574694" y="3297546"/>
            <a:ext cx="8614217"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8" name="TextBox 8"/>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自动售票机的概述</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3873355" y="1664304"/>
            <a:ext cx="638131" cy="638131"/>
          </a:xfrm>
          <a:prstGeom prst="ellipse">
            <a:avLst/>
          </a:prstGeom>
          <a:solidFill>
            <a:schemeClr val="accent1">
              <a:alpha val="20000"/>
            </a:schemeClr>
          </a:solidFill>
          <a:ln/>
        </p:spPr>
      </p:sp>
      <p:sp>
        <p:nvSpPr>
          <p:cNvPr id="3" name="AutoShape 3"/>
          <p:cNvSpPr/>
          <p:nvPr/>
        </p:nvSpPr>
        <p:spPr>
          <a:xfrm>
            <a:off x="4008100" y="1799048"/>
            <a:ext cx="368642" cy="368642"/>
          </a:xfrm>
          <a:prstGeom prst="ellipse">
            <a:avLst/>
          </a:prstGeom>
          <a:solidFill>
            <a:schemeClr val="accent1">
              <a:alpha val="100000"/>
            </a:schemeClr>
          </a:solidFill>
          <a:ln/>
        </p:spPr>
      </p:sp>
      <p:sp>
        <p:nvSpPr>
          <p:cNvPr id="4" name="TextBox 4"/>
          <p:cNvSpPr txBox="1"/>
          <p:nvPr/>
        </p:nvSpPr>
        <p:spPr>
          <a:xfrm>
            <a:off x="4636726" y="1463721"/>
            <a:ext cx="6886575" cy="765904"/>
          </a:xfrm>
          <a:prstGeom prst="rect">
            <a:avLst/>
          </a:prstGeom>
          <a:ln/>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Microsoft Yahei"/>
                <a:ea typeface="Microsoft Yahei"/>
                <a:cs typeface="Microsoft Yahei"/>
              </a:rPr>
              <a:t>基本功能</a:t>
            </a:r>
          </a:p>
        </p:txBody>
      </p:sp>
      <p:sp>
        <p:nvSpPr>
          <p:cNvPr id="5" name="TextBox 5"/>
          <p:cNvSpPr txBox="1"/>
          <p:nvPr/>
        </p:nvSpPr>
        <p:spPr>
          <a:xfrm>
            <a:off x="4636726" y="2046214"/>
            <a:ext cx="6891292" cy="982033"/>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自动售票机通过乘客自助操作，实现自动售票功能；包括购票选择、接收购票资金、自动出票及找零等过程，必要时可打印充值凭证。</a:t>
            </a:r>
          </a:p>
        </p:txBody>
      </p:sp>
      <p:pic>
        <p:nvPicPr>
          <p:cNvPr id="6" name="Picture 6"/>
          <p:cNvPicPr>
            <a:picLocks noChangeAspect="1"/>
          </p:cNvPicPr>
          <p:nvPr/>
        </p:nvPicPr>
        <p:blipFill>
          <a:blip r:embed="rId3">
            <a:alphaModFix/>
          </a:blip>
          <a:srcRect l="16667" r="16667"/>
          <a:stretch>
            <a:fillRect/>
          </a:stretch>
        </p:blipFill>
        <p:spPr>
          <a:xfrm>
            <a:off x="-1061158" y="1741145"/>
            <a:ext cx="4421505" cy="4421505"/>
          </a:xfrm>
          <a:prstGeom prst="ellipse">
            <a:avLst/>
          </a:prstGeom>
        </p:spPr>
      </p:pic>
      <p:sp>
        <p:nvSpPr>
          <p:cNvPr id="7" name="AutoShape 7"/>
          <p:cNvSpPr/>
          <p:nvPr/>
        </p:nvSpPr>
        <p:spPr>
          <a:xfrm>
            <a:off x="3873355" y="3384629"/>
            <a:ext cx="638131" cy="638131"/>
          </a:xfrm>
          <a:prstGeom prst="ellipse">
            <a:avLst/>
          </a:prstGeom>
          <a:solidFill>
            <a:schemeClr val="accent1">
              <a:alpha val="20000"/>
            </a:schemeClr>
          </a:solidFill>
          <a:ln/>
        </p:spPr>
      </p:sp>
      <p:sp>
        <p:nvSpPr>
          <p:cNvPr id="8" name="AutoShape 8"/>
          <p:cNvSpPr/>
          <p:nvPr/>
        </p:nvSpPr>
        <p:spPr>
          <a:xfrm>
            <a:off x="4008100" y="3519373"/>
            <a:ext cx="368642" cy="368642"/>
          </a:xfrm>
          <a:prstGeom prst="ellipse">
            <a:avLst/>
          </a:prstGeom>
          <a:solidFill>
            <a:schemeClr val="accent1">
              <a:alpha val="100000"/>
            </a:schemeClr>
          </a:solidFill>
          <a:ln/>
        </p:spPr>
      </p:sp>
      <p:sp>
        <p:nvSpPr>
          <p:cNvPr id="9" name="TextBox 9"/>
          <p:cNvSpPr txBox="1"/>
          <p:nvPr/>
        </p:nvSpPr>
        <p:spPr>
          <a:xfrm>
            <a:off x="4636726" y="3182098"/>
            <a:ext cx="6886575" cy="769800"/>
          </a:xfrm>
          <a:prstGeom prst="rect">
            <a:avLst/>
          </a:prstGeom>
          <a:ln/>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Microsoft Yahei"/>
                <a:ea typeface="Microsoft Yahei"/>
                <a:cs typeface="Microsoft Yahei"/>
              </a:rPr>
              <a:t>购票过程</a:t>
            </a:r>
          </a:p>
        </p:txBody>
      </p:sp>
      <p:sp>
        <p:nvSpPr>
          <p:cNvPr id="10" name="AutoShape 10"/>
          <p:cNvSpPr/>
          <p:nvPr/>
        </p:nvSpPr>
        <p:spPr>
          <a:xfrm>
            <a:off x="3873355" y="5104954"/>
            <a:ext cx="638131" cy="638131"/>
          </a:xfrm>
          <a:prstGeom prst="ellipse">
            <a:avLst/>
          </a:prstGeom>
          <a:solidFill>
            <a:schemeClr val="accent1">
              <a:alpha val="20000"/>
            </a:schemeClr>
          </a:solidFill>
          <a:ln/>
        </p:spPr>
      </p:sp>
      <p:sp>
        <p:nvSpPr>
          <p:cNvPr id="11" name="AutoShape 11"/>
          <p:cNvSpPr/>
          <p:nvPr/>
        </p:nvSpPr>
        <p:spPr>
          <a:xfrm>
            <a:off x="4008100" y="5239698"/>
            <a:ext cx="368642" cy="368642"/>
          </a:xfrm>
          <a:prstGeom prst="ellipse">
            <a:avLst/>
          </a:prstGeom>
          <a:solidFill>
            <a:schemeClr val="accent1">
              <a:alpha val="100000"/>
            </a:schemeClr>
          </a:solidFill>
          <a:ln/>
        </p:spPr>
      </p:sp>
      <p:sp>
        <p:nvSpPr>
          <p:cNvPr id="12" name="TextBox 12"/>
          <p:cNvSpPr txBox="1"/>
          <p:nvPr/>
        </p:nvSpPr>
        <p:spPr>
          <a:xfrm>
            <a:off x="4636726" y="4920230"/>
            <a:ext cx="6886575" cy="734184"/>
          </a:xfrm>
          <a:prstGeom prst="rect">
            <a:avLst/>
          </a:prstGeom>
          <a:ln/>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Microsoft Yahei"/>
                <a:ea typeface="Microsoft Yahei"/>
                <a:cs typeface="Microsoft Yahei"/>
              </a:rPr>
              <a:t>找零功能</a:t>
            </a:r>
          </a:p>
        </p:txBody>
      </p:sp>
      <p:sp>
        <p:nvSpPr>
          <p:cNvPr id="13" name="TextBox 1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自动售票机的功能</a:t>
            </a:r>
          </a:p>
        </p:txBody>
      </p:sp>
      <p:sp>
        <p:nvSpPr>
          <p:cNvPr id="14" name="TextBox 14"/>
          <p:cNvSpPr txBox="1"/>
          <p:nvPr/>
        </p:nvSpPr>
        <p:spPr>
          <a:xfrm>
            <a:off x="4636726" y="3789081"/>
            <a:ext cx="6891292" cy="982033"/>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自动售票机接受乘客购票选择，并给出提示信息和操作指导；同时，接受现金或储值票等付费介质，并自动识别和退还无法识别的介质。</a:t>
            </a:r>
          </a:p>
        </p:txBody>
      </p:sp>
      <p:sp>
        <p:nvSpPr>
          <p:cNvPr id="15" name="TextBox 15"/>
          <p:cNvSpPr txBox="1"/>
          <p:nvPr/>
        </p:nvSpPr>
        <p:spPr>
          <a:xfrm>
            <a:off x="4636726" y="5471644"/>
            <a:ext cx="6891292" cy="982033"/>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自动售票机能自动计算乘客投入的现金数量及购票金额，并准确找零；此外，它还能自动完成车票校验、发售及出票，确保车票的合法性和准确性。</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685901" y="1362476"/>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监测功能</a:t>
            </a:r>
          </a:p>
        </p:txBody>
      </p:sp>
      <p:sp>
        <p:nvSpPr>
          <p:cNvPr id="3" name="TextBox 3"/>
          <p:cNvSpPr txBox="1"/>
          <p:nvPr/>
        </p:nvSpPr>
        <p:spPr>
          <a:xfrm>
            <a:off x="1685901" y="2024509"/>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自动对部件工作状态进行监测，并向车站计算机系统上报工作状态;同时，接受车站计算机系统的参数和控制命令，并执行相应的操作。</a:t>
            </a:r>
          </a:p>
        </p:txBody>
      </p:sp>
      <p:sp>
        <p:nvSpPr>
          <p:cNvPr id="4" name="TextBox 4"/>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自动售票机的功能</a:t>
            </a:r>
          </a:p>
        </p:txBody>
      </p:sp>
      <p:grpSp>
        <p:nvGrpSpPr>
          <p:cNvPr id="5" name="Group 5"/>
          <p:cNvGrpSpPr/>
          <p:nvPr/>
        </p:nvGrpSpPr>
        <p:grpSpPr>
          <a:xfrm>
            <a:off x="838598" y="1564792"/>
            <a:ext cx="353467" cy="353467"/>
            <a:chOff x="838598" y="1564792"/>
            <a:chExt cx="353467" cy="353467"/>
          </a:xfrm>
        </p:grpSpPr>
        <p:sp>
          <p:nvSpPr>
            <p:cNvPr id="6" name="AutoShape 6"/>
            <p:cNvSpPr/>
            <p:nvPr/>
          </p:nvSpPr>
          <p:spPr>
            <a:xfrm>
              <a:off x="920082" y="1646276"/>
              <a:ext cx="190500" cy="190500"/>
            </a:xfrm>
            <a:prstGeom prst="ellipse">
              <a:avLst/>
            </a:prstGeom>
            <a:solidFill>
              <a:schemeClr val="accent1">
                <a:alpha val="100000"/>
              </a:schemeClr>
            </a:solidFill>
            <a:ln/>
          </p:spPr>
        </p:sp>
        <p:sp>
          <p:nvSpPr>
            <p:cNvPr id="7" name="AutoShape 7"/>
            <p:cNvSpPr/>
            <p:nvPr/>
          </p:nvSpPr>
          <p:spPr>
            <a:xfrm>
              <a:off x="838598" y="1564792"/>
              <a:ext cx="353467" cy="353467"/>
            </a:xfrm>
            <a:prstGeom prst="ellipse">
              <a:avLst/>
            </a:prstGeom>
            <a:solidFill>
              <a:schemeClr val="accent1">
                <a:alpha val="16000"/>
              </a:schemeClr>
            </a:solidFill>
            <a:ln/>
          </p:spPr>
        </p:sp>
      </p:grpSp>
      <p:sp>
        <p:nvSpPr>
          <p:cNvPr id="8" name="TextBox 8"/>
          <p:cNvSpPr txBox="1"/>
          <p:nvPr/>
        </p:nvSpPr>
        <p:spPr>
          <a:xfrm>
            <a:off x="1685901" y="3189254"/>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交易信息存储</a:t>
            </a:r>
          </a:p>
        </p:txBody>
      </p:sp>
      <p:sp>
        <p:nvSpPr>
          <p:cNvPr id="9" name="TextBox 9"/>
          <p:cNvSpPr txBox="1"/>
          <p:nvPr/>
        </p:nvSpPr>
        <p:spPr>
          <a:xfrm>
            <a:off x="1685901" y="3851288"/>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具备存储并上传交易信息的功能，能够记录并保存每一笔交易的具体信息，便于后续的数据分析和财务管理，提高运营效率和管理透明度。</a:t>
            </a:r>
          </a:p>
        </p:txBody>
      </p:sp>
      <p:grpSp>
        <p:nvGrpSpPr>
          <p:cNvPr id="10" name="Group 10"/>
          <p:cNvGrpSpPr/>
          <p:nvPr/>
        </p:nvGrpSpPr>
        <p:grpSpPr>
          <a:xfrm>
            <a:off x="838598" y="3391571"/>
            <a:ext cx="353467" cy="353467"/>
            <a:chOff x="838598" y="3391571"/>
            <a:chExt cx="353467" cy="353467"/>
          </a:xfrm>
        </p:grpSpPr>
        <p:sp>
          <p:nvSpPr>
            <p:cNvPr id="11" name="AutoShape 11"/>
            <p:cNvSpPr/>
            <p:nvPr/>
          </p:nvSpPr>
          <p:spPr>
            <a:xfrm>
              <a:off x="920082" y="3473055"/>
              <a:ext cx="190500" cy="190500"/>
            </a:xfrm>
            <a:prstGeom prst="ellipse">
              <a:avLst/>
            </a:prstGeom>
            <a:solidFill>
              <a:schemeClr val="accent1">
                <a:alpha val="100000"/>
              </a:schemeClr>
            </a:solidFill>
            <a:ln/>
          </p:spPr>
        </p:sp>
        <p:sp>
          <p:nvSpPr>
            <p:cNvPr id="12" name="AutoShape 12"/>
            <p:cNvSpPr/>
            <p:nvPr/>
          </p:nvSpPr>
          <p:spPr>
            <a:xfrm>
              <a:off x="838598" y="3391571"/>
              <a:ext cx="353467" cy="353467"/>
            </a:xfrm>
            <a:prstGeom prst="ellipse">
              <a:avLst/>
            </a:prstGeom>
            <a:solidFill>
              <a:schemeClr val="accent1">
                <a:alpha val="16000"/>
              </a:schemeClr>
            </a:solidFill>
            <a:ln/>
          </p:spPr>
        </p:sp>
      </p:grpSp>
      <p:sp>
        <p:nvSpPr>
          <p:cNvPr id="13" name="TextBox 13"/>
          <p:cNvSpPr txBox="1"/>
          <p:nvPr/>
        </p:nvSpPr>
        <p:spPr>
          <a:xfrm>
            <a:off x="1685901" y="4975292"/>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现金管理</a:t>
            </a:r>
          </a:p>
        </p:txBody>
      </p:sp>
      <p:sp>
        <p:nvSpPr>
          <p:cNvPr id="14" name="TextBox 14"/>
          <p:cNvSpPr txBox="1"/>
          <p:nvPr/>
        </p:nvSpPr>
        <p:spPr>
          <a:xfrm>
            <a:off x="1685901" y="5637325"/>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自动售票机接收现金并维护管理，同时储存并上传交易信息；其内部设有现金处理模块，能够准确地识别、暂存、找零和回收现金。</a:t>
            </a:r>
          </a:p>
        </p:txBody>
      </p:sp>
      <p:grpSp>
        <p:nvGrpSpPr>
          <p:cNvPr id="15" name="Group 15"/>
          <p:cNvGrpSpPr/>
          <p:nvPr/>
        </p:nvGrpSpPr>
        <p:grpSpPr>
          <a:xfrm>
            <a:off x="838598" y="5177608"/>
            <a:ext cx="353467" cy="353467"/>
            <a:chOff x="838598" y="5177608"/>
            <a:chExt cx="353467" cy="353467"/>
          </a:xfrm>
        </p:grpSpPr>
        <p:sp>
          <p:nvSpPr>
            <p:cNvPr id="16" name="AutoShape 16"/>
            <p:cNvSpPr/>
            <p:nvPr/>
          </p:nvSpPr>
          <p:spPr>
            <a:xfrm>
              <a:off x="920082" y="5259092"/>
              <a:ext cx="190500" cy="190500"/>
            </a:xfrm>
            <a:prstGeom prst="ellipse">
              <a:avLst/>
            </a:prstGeom>
            <a:solidFill>
              <a:schemeClr val="accent1">
                <a:alpha val="100000"/>
              </a:schemeClr>
            </a:solidFill>
            <a:ln/>
          </p:spPr>
        </p:sp>
        <p:sp>
          <p:nvSpPr>
            <p:cNvPr id="17" name="AutoShape 17"/>
            <p:cNvSpPr/>
            <p:nvPr/>
          </p:nvSpPr>
          <p:spPr>
            <a:xfrm>
              <a:off x="838598" y="5177608"/>
              <a:ext cx="353467" cy="353467"/>
            </a:xfrm>
            <a:prstGeom prst="ellipse">
              <a:avLst/>
            </a:prstGeom>
            <a:solidFill>
              <a:schemeClr val="accent1">
                <a:alpha val="16000"/>
              </a:schemeClr>
            </a:solidFill>
            <a:ln/>
          </p:spPr>
        </p:sp>
      </p:grpSp>
      <p:cxnSp>
        <p:nvCxnSpPr>
          <p:cNvPr id="18" name="Connector 18"/>
          <p:cNvCxnSpPr/>
          <p:nvPr/>
        </p:nvCxnSpPr>
        <p:spPr>
          <a:xfrm>
            <a:off x="1015332" y="1728028"/>
            <a:ext cx="0" cy="5214957"/>
          </a:xfrm>
          <a:prstGeom prst="line">
            <a:avLst/>
          </a:prstGeom>
          <a:ln w="19050">
            <a:solidFill>
              <a:schemeClr val="accent1"/>
            </a:solidFill>
            <a:prstDash val="dash"/>
            <a:headEnd type="none"/>
            <a:tailEnd type="triangle"/>
          </a:ln>
        </p:spPr>
        <p:style>
          <a:lnRef idx="0">
            <a:schemeClr val="accent1"/>
          </a:lnRef>
          <a:fillRef idx="1">
            <a:schemeClr val="accent1"/>
          </a:fillRef>
          <a:effectRef idx="0">
            <a:schemeClr val="accent1"/>
          </a:effectRef>
          <a:fontRef idx="minor">
            <a:schemeClr val="lt1"/>
          </a:fontRef>
        </p:style>
      </p:cxnSp>
    </p:spTree>
  </p:cSld>
  <p:clrMapOvr>
    <a:masterClrMapping/>
  </p:clrMapOvr>
</p:sld>
</file>

<file path=ppt/theme/theme1.xml><?xml version="1.0" encoding="utf-8"?>
<a:theme xmlns:a="http://schemas.openxmlformats.org/drawingml/2006/main" name="Office Theme">
  <a:themeElements>
    <a:clrScheme name="Office">
      <a:dk1>
        <a:srgbClr val="222222"/>
      </a:dk1>
      <a:lt1>
        <a:srgbClr val="FFFFFF"/>
      </a:lt1>
      <a:dk2>
        <a:srgbClr val="222222"/>
      </a:dk2>
      <a:lt2>
        <a:srgbClr val="E7E7E7"/>
      </a:lt2>
      <a:accent1>
        <a:srgbClr val="208BD9"/>
      </a:accent1>
      <a:accent2>
        <a:srgbClr val="208BD9"/>
      </a:accent2>
      <a:accent3>
        <a:srgbClr val="1B96DB"/>
      </a:accent3>
      <a:accent4>
        <a:srgbClr val="1B96DB"/>
      </a:accent4>
      <a:accent5>
        <a:srgbClr val="0688D0"/>
      </a:accent5>
      <a:accent6>
        <a:srgbClr val="15B9F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538</Words>
  <Application>Microsoft Office PowerPoint</Application>
  <PresentationFormat>宽屏</PresentationFormat>
  <Paragraphs>125</Paragraphs>
  <Slides>23</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23</vt:i4>
      </vt:variant>
    </vt:vector>
  </HeadingPairs>
  <TitlesOfParts>
    <vt:vector size="27" baseType="lpstr">
      <vt:lpstr>Microsoft Yahei</vt:lpstr>
      <vt:lpstr>Arial</vt:lpstr>
      <vt:lpstr>Calibri</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xing zhang</cp:lastModifiedBy>
  <cp:revision>3</cp:revision>
  <dcterms:created xsi:type="dcterms:W3CDTF">2006-08-16T00:00:00Z</dcterms:created>
  <dcterms:modified xsi:type="dcterms:W3CDTF">2024-10-19T02:02:53Z</dcterms:modified>
</cp:coreProperties>
</file>